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7"/>
  </p:notesMasterIdLst>
  <p:handoutMasterIdLst>
    <p:handoutMasterId r:id="rId98"/>
  </p:handoutMasterIdLst>
  <p:sldIdLst>
    <p:sldId id="256" r:id="rId2"/>
    <p:sldId id="373" r:id="rId3"/>
    <p:sldId id="372" r:id="rId4"/>
    <p:sldId id="368" r:id="rId5"/>
    <p:sldId id="370" r:id="rId6"/>
    <p:sldId id="371" r:id="rId7"/>
    <p:sldId id="260" r:id="rId8"/>
    <p:sldId id="349" r:id="rId9"/>
    <p:sldId id="261" r:id="rId10"/>
    <p:sldId id="353" r:id="rId11"/>
    <p:sldId id="263" r:id="rId12"/>
    <p:sldId id="264" r:id="rId13"/>
    <p:sldId id="265" r:id="rId14"/>
    <p:sldId id="354" r:id="rId15"/>
    <p:sldId id="355" r:id="rId16"/>
    <p:sldId id="356" r:id="rId17"/>
    <p:sldId id="270" r:id="rId18"/>
    <p:sldId id="271" r:id="rId19"/>
    <p:sldId id="273" r:id="rId20"/>
    <p:sldId id="274" r:id="rId21"/>
    <p:sldId id="367" r:id="rId22"/>
    <p:sldId id="275" r:id="rId23"/>
    <p:sldId id="277" r:id="rId24"/>
    <p:sldId id="278" r:id="rId25"/>
    <p:sldId id="279" r:id="rId26"/>
    <p:sldId id="280" r:id="rId27"/>
    <p:sldId id="281" r:id="rId28"/>
    <p:sldId id="357" r:id="rId29"/>
    <p:sldId id="286" r:id="rId30"/>
    <p:sldId id="283" r:id="rId31"/>
    <p:sldId id="284" r:id="rId32"/>
    <p:sldId id="285" r:id="rId33"/>
    <p:sldId id="345" r:id="rId34"/>
    <p:sldId id="282" r:id="rId35"/>
    <p:sldId id="359" r:id="rId36"/>
    <p:sldId id="375"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60" r:id="rId53"/>
    <p:sldId id="361" r:id="rId54"/>
    <p:sldId id="376" r:id="rId55"/>
    <p:sldId id="374" r:id="rId56"/>
    <p:sldId id="305" r:id="rId57"/>
    <p:sldId id="306" r:id="rId58"/>
    <p:sldId id="307" r:id="rId59"/>
    <p:sldId id="319" r:id="rId60"/>
    <p:sldId id="308" r:id="rId61"/>
    <p:sldId id="309" r:id="rId62"/>
    <p:sldId id="310" r:id="rId63"/>
    <p:sldId id="311" r:id="rId64"/>
    <p:sldId id="312" r:id="rId65"/>
    <p:sldId id="313" r:id="rId66"/>
    <p:sldId id="314" r:id="rId67"/>
    <p:sldId id="315" r:id="rId68"/>
    <p:sldId id="316" r:id="rId69"/>
    <p:sldId id="317" r:id="rId70"/>
    <p:sldId id="318" r:id="rId71"/>
    <p:sldId id="320" r:id="rId72"/>
    <p:sldId id="362" r:id="rId73"/>
    <p:sldId id="363" r:id="rId74"/>
    <p:sldId id="377" r:id="rId75"/>
    <p:sldId id="321" r:id="rId76"/>
    <p:sldId id="322" r:id="rId77"/>
    <p:sldId id="323" r:id="rId78"/>
    <p:sldId id="325" r:id="rId79"/>
    <p:sldId id="326" r:id="rId80"/>
    <p:sldId id="327" r:id="rId81"/>
    <p:sldId id="328" r:id="rId82"/>
    <p:sldId id="329" r:id="rId83"/>
    <p:sldId id="330" r:id="rId84"/>
    <p:sldId id="334" r:id="rId85"/>
    <p:sldId id="336" r:id="rId86"/>
    <p:sldId id="337" r:id="rId87"/>
    <p:sldId id="338" r:id="rId88"/>
    <p:sldId id="339" r:id="rId89"/>
    <p:sldId id="340" r:id="rId90"/>
    <p:sldId id="366" r:id="rId91"/>
    <p:sldId id="341" r:id="rId92"/>
    <p:sldId id="351" r:id="rId93"/>
    <p:sldId id="352" r:id="rId94"/>
    <p:sldId id="364" r:id="rId95"/>
    <p:sldId id="365" r:id="rId9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99"/>
    <a:srgbClr val="FF33CC"/>
    <a:srgbClr val="3413AD"/>
    <a:srgbClr val="C1C1FF"/>
    <a:srgbClr val="B7B7FF"/>
    <a:srgbClr val="9797FF"/>
    <a:srgbClr val="CCECFF"/>
    <a:srgbClr val="99CCFF"/>
    <a:srgbClr val="E0FFC1"/>
    <a:srgbClr val="FFFF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37" autoAdjust="0"/>
  </p:normalViewPr>
  <p:slideViewPr>
    <p:cSldViewPr>
      <p:cViewPr varScale="1">
        <p:scale>
          <a:sx n="66" d="100"/>
          <a:sy n="66" d="100"/>
        </p:scale>
        <p:origin x="-792" y="-108"/>
      </p:cViewPr>
      <p:guideLst>
        <p:guide orient="horz" pos="2160"/>
        <p:guide pos="3839"/>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4" Type="http://schemas.openxmlformats.org/officeDocument/2006/relationships/image" Target="../media/image29.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783493-8D0F-4DC2-AD45-477E10E3FB99}" type="datetimeFigureOut">
              <a:rPr lang="en-US" smtClean="0"/>
              <a:pPr/>
              <a:t>3/20/2020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DEFDB0-12B5-4F8B-AA66-51F737E5B7A3}" type="slidenum">
              <a:rPr lang="en-US" smtClean="0"/>
              <a:pPr/>
              <a:t>‹#›</a:t>
            </a:fld>
            <a:endParaRPr lang="en-US"/>
          </a:p>
        </p:txBody>
      </p:sp>
    </p:spTree>
    <p:extLst>
      <p:ext uri="{BB962C8B-B14F-4D97-AF65-F5344CB8AC3E}">
        <p14:creationId xmlns="" xmlns:p14="http://schemas.microsoft.com/office/powerpoint/2010/main" val="26034534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D7D75C-67B1-4EEC-AE37-1C9F3CDCF5EB}" type="datetimeFigureOut">
              <a:rPr lang="en-US" smtClean="0"/>
              <a:pPr/>
              <a:t>3/20/2020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2CBD29-1A8E-488D-AD3A-BDD6CF791BB9}" type="slidenum">
              <a:rPr lang="en-US" smtClean="0"/>
              <a:pPr/>
              <a:t>‹#›</a:t>
            </a:fld>
            <a:endParaRPr lang="en-US"/>
          </a:p>
        </p:txBody>
      </p:sp>
    </p:spTree>
    <p:extLst>
      <p:ext uri="{BB962C8B-B14F-4D97-AF65-F5344CB8AC3E}">
        <p14:creationId xmlns="" xmlns:p14="http://schemas.microsoft.com/office/powerpoint/2010/main" val="2003240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B2CBD29-1A8E-488D-AD3A-BDD6CF791BB9}" type="slidenum">
              <a:rPr lang="en-US" smtClean="0"/>
              <a:pPr/>
              <a:t>3</a:t>
            </a:fld>
            <a:endParaRPr lang="en-US"/>
          </a:p>
        </p:txBody>
      </p:sp>
    </p:spTree>
    <p:extLst>
      <p:ext uri="{BB962C8B-B14F-4D97-AF65-F5344CB8AC3E}">
        <p14:creationId xmlns="" xmlns:p14="http://schemas.microsoft.com/office/powerpoint/2010/main" val="412567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B2CBD29-1A8E-488D-AD3A-BDD6CF791BB9}" type="slidenum">
              <a:rPr lang="en-US" smtClean="0"/>
              <a:pPr/>
              <a:t>69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B2CBD29-1A8E-488D-AD3A-BDD6CF791BB9}" type="slidenum">
              <a:rPr lang="en-US" smtClean="0"/>
              <a:pPr/>
              <a:t>91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8"/>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80C7-1FF2-491D-8FC0-74CCAD56FE70}" type="datetime1">
              <a:rPr lang="ta-IN" smtClean="0"/>
              <a:pPr/>
              <a:t>20-03-2020</a:t>
            </a:fld>
            <a:endParaRPr lang="en-US"/>
          </a:p>
        </p:txBody>
      </p:sp>
      <p:sp>
        <p:nvSpPr>
          <p:cNvPr id="5" name="Footer Placeholder 4"/>
          <p:cNvSpPr>
            <a:spLocks noGrp="1"/>
          </p:cNvSpPr>
          <p:nvPr>
            <p:ph type="ftr" sz="quarter" idx="11"/>
          </p:nvPr>
        </p:nvSpPr>
        <p:spPr/>
        <p:txBody>
          <a:bodyPr/>
          <a:lstStyle/>
          <a:p>
            <a:r>
              <a:rPr lang="en-US" smtClean="0"/>
              <a:t>Ph.D. Viva Voce</a:t>
            </a:r>
            <a:endParaRPr lang="en-US"/>
          </a:p>
        </p:txBody>
      </p:sp>
      <p:sp>
        <p:nvSpPr>
          <p:cNvPr id="6" name="Slide Number Placeholder 5"/>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FB0FA-F96F-4E03-BE85-98FCAC5BA862}" type="datetime1">
              <a:rPr lang="ta-IN" smtClean="0"/>
              <a:pPr/>
              <a:t>20-03-2020</a:t>
            </a:fld>
            <a:endParaRPr lang="en-US"/>
          </a:p>
        </p:txBody>
      </p:sp>
      <p:sp>
        <p:nvSpPr>
          <p:cNvPr id="5" name="Footer Placeholder 4"/>
          <p:cNvSpPr>
            <a:spLocks noGrp="1"/>
          </p:cNvSpPr>
          <p:nvPr>
            <p:ph type="ftr" sz="quarter" idx="11"/>
          </p:nvPr>
        </p:nvSpPr>
        <p:spPr/>
        <p:txBody>
          <a:bodyPr/>
          <a:lstStyle/>
          <a:p>
            <a:r>
              <a:rPr lang="en-US" smtClean="0"/>
              <a:t>Ph.D. Viva Voce</a:t>
            </a:r>
            <a:endParaRPr lang="en-US"/>
          </a:p>
        </p:txBody>
      </p:sp>
      <p:sp>
        <p:nvSpPr>
          <p:cNvPr id="6" name="Slide Number Placeholder 5"/>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41"/>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DBC7CF-2162-42DC-956E-9274E0B9E64A}" type="datetime1">
              <a:rPr lang="ta-IN" smtClean="0"/>
              <a:pPr/>
              <a:t>20-03-2020</a:t>
            </a:fld>
            <a:endParaRPr lang="en-US"/>
          </a:p>
        </p:txBody>
      </p:sp>
      <p:sp>
        <p:nvSpPr>
          <p:cNvPr id="5" name="Footer Placeholder 4"/>
          <p:cNvSpPr>
            <a:spLocks noGrp="1"/>
          </p:cNvSpPr>
          <p:nvPr>
            <p:ph type="ftr" sz="quarter" idx="11"/>
          </p:nvPr>
        </p:nvSpPr>
        <p:spPr/>
        <p:txBody>
          <a:bodyPr/>
          <a:lstStyle/>
          <a:p>
            <a:r>
              <a:rPr lang="en-US" smtClean="0"/>
              <a:t>Ph.D. Viva Voce</a:t>
            </a:r>
            <a:endParaRPr lang="en-US"/>
          </a:p>
        </p:txBody>
      </p:sp>
      <p:sp>
        <p:nvSpPr>
          <p:cNvPr id="6" name="Slide Number Placeholder 5"/>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F78A49-C744-4CF5-AA82-2C8F65308CAE}" type="datetime1">
              <a:rPr lang="ta-IN" smtClean="0"/>
              <a:pPr/>
              <a:t>20-03-2020</a:t>
            </a:fld>
            <a:endParaRPr lang="en-US"/>
          </a:p>
        </p:txBody>
      </p:sp>
      <p:sp>
        <p:nvSpPr>
          <p:cNvPr id="5" name="Footer Placeholder 4"/>
          <p:cNvSpPr>
            <a:spLocks noGrp="1"/>
          </p:cNvSpPr>
          <p:nvPr>
            <p:ph type="ftr" sz="quarter" idx="11"/>
          </p:nvPr>
        </p:nvSpPr>
        <p:spPr/>
        <p:txBody>
          <a:bodyPr/>
          <a:lstStyle/>
          <a:p>
            <a:r>
              <a:rPr lang="en-US" smtClean="0"/>
              <a:t>Ph.D. Viva Voce</a:t>
            </a:r>
            <a:endParaRPr lang="en-US"/>
          </a:p>
        </p:txBody>
      </p:sp>
      <p:sp>
        <p:nvSpPr>
          <p:cNvPr id="6" name="Slide Number Placeholder 5"/>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51FF50-3B1F-4339-A082-02CCB394990D}" type="datetime1">
              <a:rPr lang="ta-IN" smtClean="0"/>
              <a:pPr/>
              <a:t>20-03-2020</a:t>
            </a:fld>
            <a:endParaRPr lang="en-US"/>
          </a:p>
        </p:txBody>
      </p:sp>
      <p:sp>
        <p:nvSpPr>
          <p:cNvPr id="5" name="Footer Placeholder 4"/>
          <p:cNvSpPr>
            <a:spLocks noGrp="1"/>
          </p:cNvSpPr>
          <p:nvPr>
            <p:ph type="ftr" sz="quarter" idx="11"/>
          </p:nvPr>
        </p:nvSpPr>
        <p:spPr/>
        <p:txBody>
          <a:bodyPr/>
          <a:lstStyle/>
          <a:p>
            <a:r>
              <a:rPr lang="en-US" smtClean="0"/>
              <a:t>Ph.D. Viva Voce</a:t>
            </a:r>
            <a:endParaRPr lang="en-US"/>
          </a:p>
        </p:txBody>
      </p:sp>
      <p:sp>
        <p:nvSpPr>
          <p:cNvPr id="6" name="Slide Number Placeholder 5"/>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3"/>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3"/>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E84100-5D35-41A7-B1E8-C84590F43602}" type="datetime1">
              <a:rPr lang="ta-IN" smtClean="0"/>
              <a:pPr/>
              <a:t>20-03-2020</a:t>
            </a:fld>
            <a:endParaRPr lang="en-US"/>
          </a:p>
        </p:txBody>
      </p:sp>
      <p:sp>
        <p:nvSpPr>
          <p:cNvPr id="6" name="Footer Placeholder 5"/>
          <p:cNvSpPr>
            <a:spLocks noGrp="1"/>
          </p:cNvSpPr>
          <p:nvPr>
            <p:ph type="ftr" sz="quarter" idx="11"/>
          </p:nvPr>
        </p:nvSpPr>
        <p:spPr/>
        <p:txBody>
          <a:bodyPr/>
          <a:lstStyle/>
          <a:p>
            <a:r>
              <a:rPr lang="en-US" smtClean="0"/>
              <a:t>Ph.D. Viva Voce</a:t>
            </a:r>
            <a:endParaRPr lang="en-US"/>
          </a:p>
        </p:txBody>
      </p:sp>
      <p:sp>
        <p:nvSpPr>
          <p:cNvPr id="7" name="Slide Number Placeholder 6"/>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1ED4E0-4F79-4E0E-BF5E-2E7677097DE4}" type="datetime1">
              <a:rPr lang="ta-IN" smtClean="0"/>
              <a:pPr/>
              <a:t>20-03-2020</a:t>
            </a:fld>
            <a:endParaRPr lang="en-US"/>
          </a:p>
        </p:txBody>
      </p:sp>
      <p:sp>
        <p:nvSpPr>
          <p:cNvPr id="8" name="Footer Placeholder 7"/>
          <p:cNvSpPr>
            <a:spLocks noGrp="1"/>
          </p:cNvSpPr>
          <p:nvPr>
            <p:ph type="ftr" sz="quarter" idx="11"/>
          </p:nvPr>
        </p:nvSpPr>
        <p:spPr/>
        <p:txBody>
          <a:bodyPr/>
          <a:lstStyle/>
          <a:p>
            <a:r>
              <a:rPr lang="en-US" smtClean="0"/>
              <a:t>Ph.D. Viva Voce</a:t>
            </a:r>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56FA93-6465-413C-B248-707BFABED938}" type="datetime1">
              <a:rPr lang="ta-IN" smtClean="0"/>
              <a:pPr/>
              <a:t>20-03-2020</a:t>
            </a:fld>
            <a:endParaRPr lang="en-US"/>
          </a:p>
        </p:txBody>
      </p:sp>
      <p:sp>
        <p:nvSpPr>
          <p:cNvPr id="4" name="Footer Placeholder 3"/>
          <p:cNvSpPr>
            <a:spLocks noGrp="1"/>
          </p:cNvSpPr>
          <p:nvPr>
            <p:ph type="ftr" sz="quarter" idx="11"/>
          </p:nvPr>
        </p:nvSpPr>
        <p:spPr/>
        <p:txBody>
          <a:bodyPr/>
          <a:lstStyle/>
          <a:p>
            <a:r>
              <a:rPr lang="en-US" smtClean="0"/>
              <a:t>Ph.D. Viva Voce</a:t>
            </a:r>
            <a:endParaRPr lang="en-US"/>
          </a:p>
        </p:txBody>
      </p:sp>
      <p:sp>
        <p:nvSpPr>
          <p:cNvPr id="5" name="Slide Number Placeholder 4"/>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C5322-814D-43DC-B2C3-88B24239AE4D}" type="datetime1">
              <a:rPr lang="ta-IN" smtClean="0"/>
              <a:pPr/>
              <a:t>20-03-2020</a:t>
            </a:fld>
            <a:endParaRPr lang="en-US"/>
          </a:p>
        </p:txBody>
      </p:sp>
      <p:sp>
        <p:nvSpPr>
          <p:cNvPr id="3" name="Footer Placeholder 2"/>
          <p:cNvSpPr>
            <a:spLocks noGrp="1"/>
          </p:cNvSpPr>
          <p:nvPr>
            <p:ph type="ftr" sz="quarter" idx="11"/>
          </p:nvPr>
        </p:nvSpPr>
        <p:spPr/>
        <p:txBody>
          <a:bodyPr/>
          <a:lstStyle/>
          <a:p>
            <a:r>
              <a:rPr lang="en-US" smtClean="0"/>
              <a:t>Ph.D. Viva Voce</a:t>
            </a:r>
            <a:endParaRPr lang="en-US"/>
          </a:p>
        </p:txBody>
      </p:sp>
      <p:sp>
        <p:nvSpPr>
          <p:cNvPr id="4" name="Slide Number Placeholder 3"/>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53"/>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48432F-49A4-4EBB-993F-01FF550BE103}" type="datetime1">
              <a:rPr lang="ta-IN" smtClean="0"/>
              <a:pPr/>
              <a:t>20-03-2020</a:t>
            </a:fld>
            <a:endParaRPr lang="en-US"/>
          </a:p>
        </p:txBody>
      </p:sp>
      <p:sp>
        <p:nvSpPr>
          <p:cNvPr id="6" name="Footer Placeholder 5"/>
          <p:cNvSpPr>
            <a:spLocks noGrp="1"/>
          </p:cNvSpPr>
          <p:nvPr>
            <p:ph type="ftr" sz="quarter" idx="11"/>
          </p:nvPr>
        </p:nvSpPr>
        <p:spPr/>
        <p:txBody>
          <a:bodyPr/>
          <a:lstStyle/>
          <a:p>
            <a:r>
              <a:rPr lang="en-US" smtClean="0"/>
              <a:t>Ph.D. Viva Voce</a:t>
            </a:r>
            <a:endParaRPr lang="en-US"/>
          </a:p>
        </p:txBody>
      </p:sp>
      <p:sp>
        <p:nvSpPr>
          <p:cNvPr id="7" name="Slide Number Placeholder 6"/>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A344D1-D64C-41EB-A1BB-F7F14077B0D1}" type="datetime1">
              <a:rPr lang="ta-IN" smtClean="0"/>
              <a:pPr/>
              <a:t>20-03-2020</a:t>
            </a:fld>
            <a:endParaRPr lang="en-US"/>
          </a:p>
        </p:txBody>
      </p:sp>
      <p:sp>
        <p:nvSpPr>
          <p:cNvPr id="6" name="Footer Placeholder 5"/>
          <p:cNvSpPr>
            <a:spLocks noGrp="1"/>
          </p:cNvSpPr>
          <p:nvPr>
            <p:ph type="ftr" sz="quarter" idx="11"/>
          </p:nvPr>
        </p:nvSpPr>
        <p:spPr/>
        <p:txBody>
          <a:bodyPr/>
          <a:lstStyle/>
          <a:p>
            <a:r>
              <a:rPr lang="en-US" smtClean="0"/>
              <a:t>Ph.D. Viva Voce</a:t>
            </a:r>
            <a:endParaRPr lang="en-US"/>
          </a:p>
        </p:txBody>
      </p:sp>
      <p:sp>
        <p:nvSpPr>
          <p:cNvPr id="7" name="Slide Number Placeholder 6"/>
          <p:cNvSpPr>
            <a:spLocks noGrp="1"/>
          </p:cNvSpPr>
          <p:nvPr>
            <p:ph type="sldNum" sz="quarter" idx="12"/>
          </p:nvPr>
        </p:nvSpPr>
        <p:spPr/>
        <p:txBody>
          <a:bodyPr/>
          <a:lstStyle/>
          <a:p>
            <a:fld id="{9481EC19-6D0F-46DC-855D-481A351B335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35000"/>
            <a:lum/>
          </a:blip>
          <a:srcRect/>
          <a:stretch>
            <a:fillRect t="-30000" b="-3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3"/>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3"/>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20ED7D-D82E-4892-B843-A0B365D8BAC6}" type="datetime1">
              <a:rPr lang="ta-IN" smtClean="0"/>
              <a:pPr/>
              <a:t>20-03-2020</a:t>
            </a:fld>
            <a:endParaRPr lang="en-US"/>
          </a:p>
        </p:txBody>
      </p:sp>
      <p:sp>
        <p:nvSpPr>
          <p:cNvPr id="5" name="Footer Placeholder 4"/>
          <p:cNvSpPr>
            <a:spLocks noGrp="1"/>
          </p:cNvSpPr>
          <p:nvPr>
            <p:ph type="ftr" sz="quarter" idx="3"/>
          </p:nvPr>
        </p:nvSpPr>
        <p:spPr>
          <a:xfrm>
            <a:off x="4164515" y="6356353"/>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Ph.D. Viva Voce</a:t>
            </a:r>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81EC19-6D0F-46DC-855D-481A351B335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8.bin"/><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Pen Drive Backup\Reversible Logic\Thesis\References\History\Thesis PPT\Models\1882_regency_ppt\template_main.jpg"/>
          <p:cNvPicPr>
            <a:picLocks noChangeAspect="1" noChangeArrowheads="1"/>
          </p:cNvPicPr>
          <p:nvPr/>
        </p:nvPicPr>
        <p:blipFill>
          <a:blip r:embed="rId2" cstate="print"/>
          <a:srcRect b="3334"/>
          <a:stretch>
            <a:fillRect/>
          </a:stretch>
        </p:blipFill>
        <p:spPr bwMode="auto">
          <a:xfrm>
            <a:off x="1460" y="0"/>
            <a:ext cx="12188952" cy="6858000"/>
          </a:xfrm>
          <a:prstGeom prst="rect">
            <a:avLst/>
          </a:prstGeom>
          <a:noFill/>
        </p:spPr>
      </p:pic>
      <p:sp>
        <p:nvSpPr>
          <p:cNvPr id="4" name="Title 1"/>
          <p:cNvSpPr>
            <a:spLocks noGrp="1"/>
          </p:cNvSpPr>
          <p:nvPr>
            <p:ph type="ctrTitle"/>
          </p:nvPr>
        </p:nvSpPr>
        <p:spPr>
          <a:xfrm>
            <a:off x="-230188" y="206375"/>
            <a:ext cx="12647611" cy="1470025"/>
          </a:xfrm>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rPr>
              <a:t>STUDIES ON REVERSIBLE LOGIC BASED GATES AND CIRCUITS FOR ARITHMETIC OPERATIONS</a:t>
            </a:r>
            <a:endParaRPr lang="en-IN"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endParaRPr>
          </a:p>
        </p:txBody>
      </p:sp>
      <p:sp>
        <p:nvSpPr>
          <p:cNvPr id="5" name="Subtitle 2"/>
          <p:cNvSpPr>
            <a:spLocks noGrp="1"/>
          </p:cNvSpPr>
          <p:nvPr>
            <p:ph type="subTitle" idx="1"/>
          </p:nvPr>
        </p:nvSpPr>
        <p:spPr>
          <a:xfrm>
            <a:off x="635" y="2743200"/>
            <a:ext cx="3807777" cy="1567408"/>
          </a:xfrm>
          <a:solidFill>
            <a:schemeClr val="bg1">
              <a:lumMod val="85000"/>
              <a:alpha val="0"/>
            </a:schemeClr>
          </a:solidFill>
          <a:ln>
            <a:noFill/>
          </a:ln>
        </p:spPr>
        <p:style>
          <a:lnRef idx="2">
            <a:schemeClr val="dk1"/>
          </a:lnRef>
          <a:fillRef idx="1">
            <a:schemeClr val="lt1"/>
          </a:fillRef>
          <a:effectRef idx="0">
            <a:schemeClr val="dk1"/>
          </a:effectRef>
          <a:fontRef idx="minor">
            <a:schemeClr val="dk1"/>
          </a:fontRef>
        </p:style>
        <p:txBody>
          <a:bodyPr>
            <a:normAutofit fontScale="70000" lnSpcReduction="20000"/>
            <a:scene3d>
              <a:camera prst="orthographicFront"/>
              <a:lightRig rig="threePt" dir="t"/>
            </a:scene3d>
            <a:sp3d extrusionH="57150">
              <a:bevelT w="38100" h="38100"/>
            </a:sp3d>
          </a:bodyPr>
          <a:lstStyle/>
          <a:p>
            <a:r>
              <a:rPr lang="en-US" sz="4400" b="1" dirty="0" err="1" smtClean="0">
                <a:solidFill>
                  <a:schemeClr val="tx1"/>
                </a:solidFill>
                <a:effectLst>
                  <a:reflection blurRad="6350" stA="55000" endA="300" endPos="45500" dir="5400000" sy="-100000" algn="bl" rotWithShape="0"/>
                </a:effectLst>
                <a:latin typeface="Times New Roman" pitchFamily="18" charset="0"/>
                <a:cs typeface="Times New Roman" pitchFamily="18" charset="0"/>
              </a:rPr>
              <a:t>A.Kamaraj</a:t>
            </a:r>
            <a:endParaRPr lang="en-US" sz="4400" b="1" dirty="0">
              <a:solidFill>
                <a:schemeClr val="tx1"/>
              </a:solidFill>
              <a:effectLst>
                <a:reflection blurRad="6350" stA="55000" endA="300" endPos="45500" dir="5400000" sy="-100000" algn="bl" rotWithShape="0"/>
              </a:effectLst>
              <a:latin typeface="Times New Roman" pitchFamily="18" charset="0"/>
              <a:cs typeface="Times New Roman" pitchFamily="18" charset="0"/>
            </a:endParaRPr>
          </a:p>
          <a:p>
            <a:r>
              <a:rPr lang="en-US" b="1" dirty="0" smtClean="0">
                <a:solidFill>
                  <a:schemeClr val="tx1"/>
                </a:solidFill>
                <a:effectLst>
                  <a:reflection blurRad="6350" stA="55000" endA="300" endPos="45500" dir="5400000" sy="-100000" algn="bl" rotWithShape="0"/>
                </a:effectLst>
                <a:latin typeface="Times New Roman" pitchFamily="18" charset="0"/>
                <a:cs typeface="Times New Roman" pitchFamily="18" charset="0"/>
              </a:rPr>
              <a:t>[Reg. No. 1414489180</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a:t>
            </a:r>
            <a:r>
              <a:rPr lang="en-US" b="1" dirty="0" smtClean="0">
                <a:solidFill>
                  <a:schemeClr val="tx1"/>
                </a:solidFill>
                <a:effectLst>
                  <a:reflection blurRad="6350" stA="55000" endA="300" endPos="45500" dir="5400000" sy="-100000" algn="bl" rotWithShape="0"/>
                </a:effectLst>
                <a:latin typeface="Times New Roman" pitchFamily="18" charset="0"/>
                <a:cs typeface="Times New Roman" pitchFamily="18" charset="0"/>
              </a:rPr>
              <a:t> </a:t>
            </a:r>
            <a:endPar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endParaRPr>
          </a:p>
          <a:p>
            <a:r>
              <a:rPr lang="en-US" b="1" dirty="0" smtClean="0">
                <a:solidFill>
                  <a:schemeClr val="tx1"/>
                </a:solidFill>
                <a:effectLst>
                  <a:reflection blurRad="6350" stA="55000" endA="300" endPos="45500" dir="5400000" sy="-100000" algn="bl" rotWithShape="0"/>
                </a:effectLst>
                <a:latin typeface="Times New Roman" pitchFamily="18" charset="0"/>
                <a:cs typeface="Times New Roman" pitchFamily="18" charset="0"/>
              </a:rPr>
              <a:t>Ph.D</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smtClean="0">
                <a:solidFill>
                  <a:schemeClr val="tx1"/>
                </a:solidFill>
                <a:effectLst>
                  <a:reflection blurRad="6350" stA="55000" endA="300" endPos="45500" dir="5400000" sy="-100000" algn="bl" rotWithShape="0"/>
                </a:effectLst>
                <a:latin typeface="Times New Roman" pitchFamily="18" charset="0"/>
                <a:cs typeface="Times New Roman" pitchFamily="18" charset="0"/>
              </a:rPr>
              <a:t>Scholar (</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Part-time</a:t>
            </a:r>
            <a:r>
              <a:rPr lang="en-US" b="1" dirty="0" smtClean="0">
                <a:solidFill>
                  <a:schemeClr val="tx1"/>
                </a:solidFill>
                <a:effectLst>
                  <a:reflection blurRad="6350" stA="55000" endA="300" endPos="45500" dir="5400000" sy="-100000" algn="bl" rotWithShape="0"/>
                </a:effectLst>
                <a:latin typeface="Times New Roman" pitchFamily="18" charset="0"/>
                <a:cs typeface="Times New Roman" pitchFamily="18" charset="0"/>
              </a:rPr>
              <a:t>), </a:t>
            </a:r>
          </a:p>
          <a:p>
            <a:r>
              <a:rPr lang="en-US" b="1" dirty="0" smtClean="0">
                <a:solidFill>
                  <a:schemeClr val="tx1"/>
                </a:solidFill>
                <a:effectLst>
                  <a:reflection blurRad="6350" stA="55000" endA="300" endPos="45500" dir="5400000" sy="-100000" algn="bl" rotWithShape="0"/>
                </a:effectLst>
                <a:latin typeface="Times New Roman" pitchFamily="18" charset="0"/>
                <a:cs typeface="Times New Roman" pitchFamily="18" charset="0"/>
              </a:rPr>
              <a:t>Anna </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University, Chennai</a:t>
            </a:r>
            <a:r>
              <a:rPr lang="en-US" b="1" dirty="0" smtClean="0">
                <a:solidFill>
                  <a:schemeClr val="tx1"/>
                </a:solidFill>
                <a:effectLst>
                  <a:reflection blurRad="6350" stA="55000" endA="300" endPos="45500" dir="5400000" sy="-100000" algn="bl" rotWithShape="0"/>
                </a:effectLst>
                <a:latin typeface="Times New Roman" pitchFamily="18" charset="0"/>
                <a:cs typeface="Times New Roman" pitchFamily="18" charset="0"/>
              </a:rPr>
              <a:t>.</a:t>
            </a:r>
          </a:p>
        </p:txBody>
      </p:sp>
      <p:sp>
        <p:nvSpPr>
          <p:cNvPr id="6" name="Rectangle 5"/>
          <p:cNvSpPr/>
          <p:nvPr/>
        </p:nvSpPr>
        <p:spPr>
          <a:xfrm>
            <a:off x="8075612" y="4697411"/>
            <a:ext cx="4113213" cy="2160591"/>
          </a:xfrm>
          <a:prstGeom prst="rect">
            <a:avLst/>
          </a:prstGeom>
          <a:solidFill>
            <a:schemeClr val="bg2">
              <a:lumMod val="75000"/>
              <a:alpha val="0"/>
            </a:schemeClr>
          </a:solidFill>
          <a:ln>
            <a:noFill/>
          </a:ln>
        </p:spPr>
        <p:style>
          <a:lnRef idx="0">
            <a:scrgbClr r="0" g="0" b="0"/>
          </a:lnRef>
          <a:fillRef idx="1002">
            <a:schemeClr val="lt2"/>
          </a:fillRef>
          <a:effectRef idx="0">
            <a:scrgbClr r="0" g="0" b="0"/>
          </a:effectRef>
          <a:fontRef idx="major"/>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a:spcBef>
                <a:spcPct val="20000"/>
              </a:spcBef>
              <a:defRPr/>
            </a:pPr>
            <a:r>
              <a:rPr lang="en-US" sz="2400" b="1" u="sng"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rPr>
              <a:t>SUPERVISOR</a:t>
            </a:r>
            <a:endParaRPr lang="en-US" sz="2400" b="1" u="sng"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endParaRPr>
          </a:p>
          <a:p>
            <a:pPr algn="ctr">
              <a:spcBef>
                <a:spcPct val="20000"/>
              </a:spcBef>
            </a:pPr>
            <a:r>
              <a:rPr lang="en-US" sz="24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rPr>
              <a:t>Dr.P.Marichamy</a:t>
            </a:r>
            <a:r>
              <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rPr>
              <a:t>, </a:t>
            </a:r>
          </a:p>
          <a:p>
            <a:pPr algn="ctr">
              <a:spcBef>
                <a:spcPct val="20000"/>
              </a:spcBef>
            </a:pPr>
            <a:r>
              <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rPr>
              <a:t>Department of ECE,</a:t>
            </a:r>
          </a:p>
          <a:p>
            <a:pPr lvl="0" algn="ctr">
              <a:spcBef>
                <a:spcPct val="20000"/>
              </a:spcBef>
              <a:defRPr/>
            </a:pPr>
            <a:r>
              <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rPr>
              <a:t>P.S.R. Engineering College, </a:t>
            </a:r>
            <a:r>
              <a:rPr lang="en-US" sz="24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rPr>
              <a:t>Sivakasi</a:t>
            </a:r>
            <a:endParaRPr lang="en-IN"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endParaRPr>
          </a:p>
        </p:txBody>
      </p:sp>
      <p:pic>
        <p:nvPicPr>
          <p:cNvPr id="7" name="Picture 6" descr="scholarship_1457180385.jpeg"/>
          <p:cNvPicPr>
            <a:picLocks noChangeAspect="1"/>
          </p:cNvPicPr>
          <p:nvPr/>
        </p:nvPicPr>
        <p:blipFill>
          <a:blip r:embed="rId3" cstate="print"/>
          <a:stretch>
            <a:fillRect/>
          </a:stretch>
        </p:blipFill>
        <p:spPr>
          <a:xfrm>
            <a:off x="-1587" y="5748333"/>
            <a:ext cx="1827213" cy="1109669"/>
          </a:xfrm>
          <a:prstGeom prst="rect">
            <a:avLst/>
          </a:prstGeom>
          <a:ln>
            <a:noFill/>
          </a:ln>
          <a:effectLst>
            <a:softEdge rad="112500"/>
          </a:effectLst>
        </p:spPr>
      </p:pic>
      <p:pic>
        <p:nvPicPr>
          <p:cNvPr id="2050" name="Picture 2" descr="D:\Pen Drive Backup\Reversible Logic\Thesis\References\History\Thesis PPT\Images\anna.png"/>
          <p:cNvPicPr>
            <a:picLocks noChangeAspect="1" noChangeArrowheads="1"/>
          </p:cNvPicPr>
          <p:nvPr/>
        </p:nvPicPr>
        <p:blipFill>
          <a:blip r:embed="rId4" cstate="print"/>
          <a:srcRect/>
          <a:stretch>
            <a:fillRect/>
          </a:stretch>
        </p:blipFill>
        <p:spPr bwMode="auto">
          <a:xfrm>
            <a:off x="11309490" y="1524000"/>
            <a:ext cx="879335" cy="914400"/>
          </a:xfrm>
          <a:prstGeom prst="rect">
            <a:avLst/>
          </a:prstGeom>
          <a:ln>
            <a:noFill/>
          </a:ln>
          <a:effectLst>
            <a:outerShdw blurRad="292100" dist="139700" dir="2700000" algn="tl" rotWithShape="0">
              <a:srgbClr val="333333">
                <a:alpha val="65000"/>
              </a:srgbClr>
            </a:outerShdw>
          </a:effectLst>
        </p:spPr>
      </p:pic>
      <p:pic>
        <p:nvPicPr>
          <p:cNvPr id="2051" name="Picture 3" descr="D:\Pen Drive Backup\Reversible Logic\Thesis\References\History\Thesis PPT\Images\psr-engineering-college-squarelogo.png"/>
          <p:cNvPicPr>
            <a:picLocks noChangeAspect="1" noChangeArrowheads="1"/>
          </p:cNvPicPr>
          <p:nvPr/>
        </p:nvPicPr>
        <p:blipFill>
          <a:blip r:embed="rId5" cstate="print"/>
          <a:srcRect/>
          <a:stretch>
            <a:fillRect/>
          </a:stretch>
        </p:blipFill>
        <p:spPr bwMode="auto">
          <a:xfrm>
            <a:off x="5561012" y="1676400"/>
            <a:ext cx="914400" cy="81851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52" name="Picture 4" descr="D:\Pen Drive Backup\Reversible Logic\Thesis\References\History\Thesis PPT\Images\maxresdefault.jpg"/>
          <p:cNvPicPr>
            <a:picLocks noChangeAspect="1" noChangeArrowheads="1"/>
          </p:cNvPicPr>
          <p:nvPr/>
        </p:nvPicPr>
        <p:blipFill>
          <a:blip r:embed="rId6" cstate="print"/>
          <a:srcRect l="31250" t="16667" r="30625" b="17778"/>
          <a:stretch>
            <a:fillRect/>
          </a:stretch>
        </p:blipFill>
        <p:spPr bwMode="auto">
          <a:xfrm>
            <a:off x="0" y="1600200"/>
            <a:ext cx="945396"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106612" y="2"/>
            <a:ext cx="11160000" cy="1583736"/>
          </a:xfrm>
          <a:prstGeom prst="rect">
            <a:avLst/>
          </a:prstGeom>
          <a:ln>
            <a:noFill/>
          </a:ln>
          <a:effectLst>
            <a:softEdge rad="112500"/>
          </a:effectLst>
        </p:spPr>
      </p:pic>
      <p:sp>
        <p:nvSpPr>
          <p:cNvPr id="4" name="Rounded Rectangle 3"/>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000" dirty="0" smtClean="0">
                <a:solidFill>
                  <a:schemeClr val="accent1">
                    <a:lumMod val="50000"/>
                  </a:schemeClr>
                </a:solidFill>
                <a:latin typeface="Bodoni MT Black" pitchFamily="18" charset="0"/>
              </a:rPr>
              <a:t>LITERATURE REVIEW</a:t>
            </a:r>
            <a:endParaRPr kumimoji="1" lang="zh-TW" altLang="en-US" sz="2000" dirty="0">
              <a:solidFill>
                <a:schemeClr val="accent1">
                  <a:lumMod val="50000"/>
                </a:schemeClr>
              </a:solidFill>
              <a:latin typeface="Bodoni MT Black" pitchFamily="18" charset="0"/>
            </a:endParaRPr>
          </a:p>
        </p:txBody>
      </p:sp>
      <p:sp>
        <p:nvSpPr>
          <p:cNvPr id="6" name="Title 1"/>
          <p:cNvSpPr>
            <a:spLocks noGrp="1"/>
          </p:cNvSpPr>
          <p:nvPr>
            <p:ph type="title"/>
          </p:nvPr>
        </p:nvSpPr>
        <p:spPr>
          <a:xfrm>
            <a:off x="2132013" y="152400"/>
            <a:ext cx="9143999" cy="1143000"/>
          </a:xfrm>
          <a:noFill/>
        </p:spPr>
        <p:txBody>
          <a:bodyPr>
            <a:normAutofit/>
          </a:bodyPr>
          <a:lstStyle/>
          <a:p>
            <a:r>
              <a:rPr lang="en-IN" b="1" i="1" u="sng" dirty="0" smtClean="0">
                <a:solidFill>
                  <a:srgbClr val="00B050"/>
                </a:solidFill>
                <a:latin typeface="Times New Roman" pitchFamily="18" charset="0"/>
                <a:cs typeface="Times New Roman" pitchFamily="18" charset="0"/>
              </a:rPr>
              <a:t>Types of Reversible Gates</a:t>
            </a:r>
            <a:endParaRPr lang="en-IN" b="1" i="1" u="sng" dirty="0">
              <a:solidFill>
                <a:srgbClr val="00B050"/>
              </a:solidFill>
              <a:latin typeface="Times New Roman" pitchFamily="18" charset="0"/>
              <a:cs typeface="Times New Roman" pitchFamily="18" charset="0"/>
            </a:endParaRPr>
          </a:p>
        </p:txBody>
      </p:sp>
      <p:sp>
        <p:nvSpPr>
          <p:cNvPr id="7" name="Title 1"/>
          <p:cNvSpPr txBox="1">
            <a:spLocks/>
          </p:cNvSpPr>
          <p:nvPr/>
        </p:nvSpPr>
        <p:spPr>
          <a:xfrm>
            <a:off x="1674812" y="1447800"/>
            <a:ext cx="4267200" cy="914400"/>
          </a:xfrm>
          <a:prstGeom prst="rect">
            <a:avLst/>
          </a:prstGeom>
        </p:spPr>
        <p:txBody>
          <a:bodyPr vert="horz" lIns="91440" tIns="45720" rIns="91440" bIns="45720" rtlCol="0" anchor="ct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lvl="2" algn="ctr" rtl="0">
              <a:spcBef>
                <a:spcPct val="0"/>
              </a:spcBef>
            </a:pPr>
            <a:r>
              <a:rPr lang="en-GB" sz="3600" b="1" i="1" u="sng"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3×3 Reversible Gates</a:t>
            </a:r>
            <a:endParaRPr lang="en-IN" sz="3600" b="1" i="1" u="sng"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
        <p:nvSpPr>
          <p:cNvPr id="8" name="Content Placeholder 2"/>
          <p:cNvSpPr>
            <a:spLocks noGrp="1"/>
          </p:cNvSpPr>
          <p:nvPr/>
        </p:nvSpPr>
        <p:spPr>
          <a:xfrm>
            <a:off x="1979612" y="2332355"/>
            <a:ext cx="2969895" cy="4525645"/>
          </a:xfrm>
          <a:prstGeom prst="rect">
            <a:avLst/>
          </a:prstGeom>
        </p:spPr>
        <p:txBody>
          <a:bodyPr vert="horz" lIns="91440" tIns="45720" rIns="91440" bIns="45720" rtlCol="0">
            <a:normAutofit/>
          </a:bodyPr>
          <a:lstStyle/>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Peres</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R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TR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URG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PPRG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SAM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RM Gate and </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RUG Gate</a:t>
            </a:r>
            <a:endParaRPr lang="en-IN" sz="1200" dirty="0">
              <a:effectLst/>
              <a:latin typeface="Times New Roman"/>
              <a:ea typeface="Times New Roman"/>
              <a:cs typeface="Times New Roman"/>
            </a:endParaRPr>
          </a:p>
        </p:txBody>
      </p:sp>
      <p:sp>
        <p:nvSpPr>
          <p:cNvPr id="9" name="Title 1"/>
          <p:cNvSpPr txBox="1">
            <a:spLocks/>
          </p:cNvSpPr>
          <p:nvPr/>
        </p:nvSpPr>
        <p:spPr>
          <a:xfrm>
            <a:off x="7542212" y="1447800"/>
            <a:ext cx="4267200" cy="914400"/>
          </a:xfrm>
          <a:prstGeom prst="rect">
            <a:avLst/>
          </a:prstGeom>
        </p:spPr>
        <p:txBody>
          <a:bodyPr vert="horz" lIns="91440" tIns="45720" rIns="91440" bIns="45720" rtlCol="0" anchor="ct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lvl="2" algn="ctr" rtl="0">
              <a:spcBef>
                <a:spcPct val="0"/>
              </a:spcBef>
            </a:pPr>
            <a:r>
              <a:rPr lang="en-GB" sz="3600" b="1" i="1" u="sng"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4×4 Reversible Gates</a:t>
            </a:r>
            <a:endParaRPr lang="en-IN" sz="3600" b="1" i="1" u="sng"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
        <p:nvSpPr>
          <p:cNvPr id="10" name="Content Placeholder 2"/>
          <p:cNvSpPr>
            <a:spLocks noGrp="1"/>
          </p:cNvSpPr>
          <p:nvPr/>
        </p:nvSpPr>
        <p:spPr>
          <a:xfrm>
            <a:off x="8305164" y="2318661"/>
            <a:ext cx="2741295" cy="4525645"/>
          </a:xfrm>
          <a:prstGeom prst="rect">
            <a:avLst/>
          </a:prstGeom>
        </p:spPr>
        <p:txBody>
          <a:bodyPr vert="horz" lIns="91440" tIns="45720" rIns="91440" bIns="45720" rtlCol="0">
            <a:normAutofit/>
          </a:bodyPr>
          <a:lstStyle/>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TSG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HNG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MRG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UPPG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PAOG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SMS Gate</a:t>
            </a:r>
            <a:endParaRPr lang="en-IN" sz="1200" dirty="0">
              <a:effectLst/>
              <a:latin typeface="Times New Roman"/>
              <a:ea typeface="Times New Roman"/>
              <a:cs typeface="Times New Roman"/>
            </a:endParaRPr>
          </a:p>
          <a:p>
            <a:pPr marL="457200" lvl="0" indent="-457200">
              <a:spcAft>
                <a:spcPts val="0"/>
              </a:spcAft>
              <a:buFont typeface="Wingdings" pitchFamily="2" charset="2"/>
              <a:buChar char="Ø"/>
              <a:tabLst>
                <a:tab pos="457200" algn="l"/>
              </a:tabLst>
            </a:pPr>
            <a:r>
              <a:rPr lang="en-US" sz="3200" kern="1200" dirty="0">
                <a:solidFill>
                  <a:srgbClr val="000000"/>
                </a:solidFill>
                <a:effectLst/>
                <a:latin typeface="Times New Roman"/>
                <a:ea typeface="Times New Roman"/>
                <a:cs typeface="Times New Roman"/>
              </a:rPr>
              <a:t>OTG Gate</a:t>
            </a:r>
            <a:endParaRPr lang="en-IN" sz="1200" dirty="0">
              <a:effectLst/>
              <a:latin typeface="Times New Roman"/>
              <a:ea typeface="Times New Roman"/>
              <a:cs typeface="Times New Roman"/>
            </a:endParaRPr>
          </a:p>
        </p:txBody>
      </p:sp>
      <p:sp>
        <p:nvSpPr>
          <p:cNvPr id="11" name="Date Placeholder 10"/>
          <p:cNvSpPr>
            <a:spLocks noGrp="1"/>
          </p:cNvSpPr>
          <p:nvPr>
            <p:ph type="dt" sz="half" idx="10"/>
          </p:nvPr>
        </p:nvSpPr>
        <p:spPr/>
        <p:txBody>
          <a:bodyPr/>
          <a:lstStyle/>
          <a:p>
            <a:fld id="{9ADC78B9-7F02-4FBB-84A6-45F51EAC4E2F}" type="datetime1">
              <a:rPr lang="ta-IN" smtClean="0"/>
              <a:pPr/>
              <a:t>20-03-2020</a:t>
            </a:fld>
            <a:endParaRPr lang="en-US"/>
          </a:p>
        </p:txBody>
      </p:sp>
      <p:sp>
        <p:nvSpPr>
          <p:cNvPr id="12" name="Slide Number Placeholder 11"/>
          <p:cNvSpPr>
            <a:spLocks noGrp="1"/>
          </p:cNvSpPr>
          <p:nvPr>
            <p:ph type="sldNum" sz="quarter" idx="12"/>
          </p:nvPr>
        </p:nvSpPr>
        <p:spPr/>
        <p:txBody>
          <a:bodyPr/>
          <a:lstStyle/>
          <a:p>
            <a:fld id="{9481EC19-6D0F-46DC-855D-481A351B335A}" type="slidenum">
              <a:rPr lang="en-US" smtClean="0"/>
              <a:pPr/>
              <a:t>10</a:t>
            </a:fld>
            <a:endParaRPr lang="en-US"/>
          </a:p>
        </p:txBody>
      </p:sp>
      <p:sp>
        <p:nvSpPr>
          <p:cNvPr id="13" name="Footer Placeholder 12"/>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412549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370012" y="-76200"/>
            <a:ext cx="10896600" cy="1219200"/>
          </a:xfrm>
          <a:prstGeom prst="rect">
            <a:avLst/>
          </a:prstGeom>
          <a:ln>
            <a:noFill/>
          </a:ln>
          <a:effectLst>
            <a:softEdge rad="112500"/>
          </a:effectLst>
        </p:spPr>
      </p:pic>
      <p:sp>
        <p:nvSpPr>
          <p:cNvPr id="4" name="Title 1"/>
          <p:cNvSpPr>
            <a:spLocks noGrp="1"/>
          </p:cNvSpPr>
          <p:nvPr>
            <p:ph type="title"/>
          </p:nvPr>
        </p:nvSpPr>
        <p:spPr>
          <a:xfrm>
            <a:off x="4341812" y="-104994"/>
            <a:ext cx="3962400" cy="1143000"/>
          </a:xfrm>
          <a:noFill/>
        </p:spPr>
        <p:txBody>
          <a:bodyPr vert="horz" lIns="91440" tIns="45720" rIns="91440" bIns="45720" rtlCol="0" anchor="ctr">
            <a:normAutofit fontScale="90000"/>
          </a:bodyPr>
          <a:lstStyle/>
          <a:p>
            <a:r>
              <a:rPr lang="en-IN" b="1" i="1" u="sng" dirty="0" smtClean="0">
                <a:solidFill>
                  <a:srgbClr val="00B050"/>
                </a:solidFill>
                <a:latin typeface="Times New Roman" pitchFamily="18" charset="0"/>
                <a:cs typeface="Times New Roman" pitchFamily="18" charset="0"/>
              </a:rPr>
              <a:t>ALU – A Review </a:t>
            </a:r>
            <a:endParaRPr lang="en-IN" b="1" i="1" u="sng" dirty="0">
              <a:solidFill>
                <a:srgbClr val="00B050"/>
              </a:solidFill>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512088651"/>
              </p:ext>
            </p:extLst>
          </p:nvPr>
        </p:nvGraphicFramePr>
        <p:xfrm>
          <a:off x="1446212" y="1143000"/>
          <a:ext cx="10668001" cy="4097674"/>
        </p:xfrm>
        <a:graphic>
          <a:graphicData uri="http://schemas.openxmlformats.org/drawingml/2006/table">
            <a:tbl>
              <a:tblPr firstRow="1" firstCol="1" bandRow="1">
                <a:tableStyleId>{5C22544A-7EE6-4342-B048-85BDC9FD1C3A}</a:tableStyleId>
              </a:tblPr>
              <a:tblGrid>
                <a:gridCol w="1434650">
                  <a:extLst>
                    <a:ext uri="{9D8B030D-6E8A-4147-A177-3AD203B41FA5}">
                      <a16:colId xmlns="" xmlns:a16="http://schemas.microsoft.com/office/drawing/2014/main" val="20000"/>
                    </a:ext>
                  </a:extLst>
                </a:gridCol>
                <a:gridCol w="419026">
                  <a:extLst>
                    <a:ext uri="{9D8B030D-6E8A-4147-A177-3AD203B41FA5}">
                      <a16:colId xmlns="" xmlns:a16="http://schemas.microsoft.com/office/drawing/2014/main" val="20001"/>
                    </a:ext>
                  </a:extLst>
                </a:gridCol>
                <a:gridCol w="1841356">
                  <a:extLst>
                    <a:ext uri="{9D8B030D-6E8A-4147-A177-3AD203B41FA5}">
                      <a16:colId xmlns="" xmlns:a16="http://schemas.microsoft.com/office/drawing/2014/main" val="20002"/>
                    </a:ext>
                  </a:extLst>
                </a:gridCol>
                <a:gridCol w="1262139">
                  <a:extLst>
                    <a:ext uri="{9D8B030D-6E8A-4147-A177-3AD203B41FA5}">
                      <a16:colId xmlns="" xmlns:a16="http://schemas.microsoft.com/office/drawing/2014/main" val="20003"/>
                    </a:ext>
                  </a:extLst>
                </a:gridCol>
                <a:gridCol w="1262539">
                  <a:extLst>
                    <a:ext uri="{9D8B030D-6E8A-4147-A177-3AD203B41FA5}">
                      <a16:colId xmlns="" xmlns:a16="http://schemas.microsoft.com/office/drawing/2014/main" val="20004"/>
                    </a:ext>
                  </a:extLst>
                </a:gridCol>
                <a:gridCol w="495581">
                  <a:extLst>
                    <a:ext uri="{9D8B030D-6E8A-4147-A177-3AD203B41FA5}">
                      <a16:colId xmlns="" xmlns:a16="http://schemas.microsoft.com/office/drawing/2014/main" val="20005"/>
                    </a:ext>
                  </a:extLst>
                </a:gridCol>
                <a:gridCol w="353614">
                  <a:extLst>
                    <a:ext uri="{9D8B030D-6E8A-4147-A177-3AD203B41FA5}">
                      <a16:colId xmlns="" xmlns:a16="http://schemas.microsoft.com/office/drawing/2014/main" val="20006"/>
                    </a:ext>
                  </a:extLst>
                </a:gridCol>
                <a:gridCol w="3599096">
                  <a:extLst>
                    <a:ext uri="{9D8B030D-6E8A-4147-A177-3AD203B41FA5}">
                      <a16:colId xmlns="" xmlns:a16="http://schemas.microsoft.com/office/drawing/2014/main" val="20007"/>
                    </a:ext>
                  </a:extLst>
                </a:gridCol>
              </a:tblGrid>
              <a:tr h="324472">
                <a:tc>
                  <a:txBody>
                    <a:bodyPr/>
                    <a:lstStyle/>
                    <a:p>
                      <a:pPr algn="ctr">
                        <a:lnSpc>
                          <a:spcPct val="115000"/>
                        </a:lnSpc>
                        <a:spcAft>
                          <a:spcPts val="0"/>
                        </a:spcAft>
                      </a:pPr>
                      <a:r>
                        <a:rPr lang="en-US" sz="1200" dirty="0">
                          <a:effectLst/>
                          <a:latin typeface="Times New Roman" pitchFamily="18" charset="0"/>
                          <a:cs typeface="Times New Roman" pitchFamily="18" charset="0"/>
                        </a:rPr>
                        <a:t>Author</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Year</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Type and No. of Functions</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Basic Gate</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Special Gate</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Parity</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QC</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Remarks</a:t>
                      </a:r>
                      <a:endParaRPr lang="en-IN" sz="1200" dirty="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0"/>
                  </a:ext>
                </a:extLst>
              </a:tr>
              <a:tr h="324472">
                <a:tc>
                  <a:txBody>
                    <a:bodyPr/>
                    <a:lstStyle/>
                    <a:p>
                      <a:pPr algn="l">
                        <a:lnSpc>
                          <a:spcPct val="115000"/>
                        </a:lnSpc>
                        <a:spcAft>
                          <a:spcPts val="0"/>
                        </a:spcAft>
                      </a:pPr>
                      <a:r>
                        <a:rPr lang="en-US" sz="1200" dirty="0" err="1">
                          <a:effectLst/>
                          <a:latin typeface="Times New Roman" pitchFamily="18" charset="0"/>
                          <a:cs typeface="Times New Roman" pitchFamily="18" charset="0"/>
                        </a:rPr>
                        <a:t>Saligram</a:t>
                      </a:r>
                      <a:r>
                        <a:rPr lang="en-US" sz="1200" dirty="0">
                          <a:effectLst/>
                          <a:latin typeface="Times New Roman" pitchFamily="18" charset="0"/>
                          <a:cs typeface="Times New Roman" pitchFamily="18" charset="0"/>
                        </a:rPr>
                        <a:t> R</a:t>
                      </a:r>
                      <a:r>
                        <a:rPr lang="en-US" sz="1200" kern="100" dirty="0">
                          <a:effectLst/>
                          <a:latin typeface="Times New Roman" pitchFamily="18" charset="0"/>
                          <a:cs typeface="Times New Roman" pitchFamily="18" charset="0"/>
                        </a:rPr>
                        <a:t> et. al.</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2013</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dirty="0">
                          <a:effectLst/>
                          <a:latin typeface="Times New Roman" pitchFamily="18" charset="0"/>
                          <a:cs typeface="Times New Roman" pitchFamily="18" charset="0"/>
                        </a:rPr>
                        <a:t>8 (</a:t>
                      </a:r>
                      <a:r>
                        <a:rPr lang="en-US" sz="1400" b="1" dirty="0" err="1">
                          <a:effectLst/>
                          <a:latin typeface="Times New Roman" pitchFamily="18" charset="0"/>
                          <a:cs typeface="Times New Roman" pitchFamily="18" charset="0"/>
                        </a:rPr>
                        <a:t>Arith</a:t>
                      </a:r>
                      <a:r>
                        <a:rPr lang="en-US" sz="1400" b="1" dirty="0">
                          <a:effectLst/>
                          <a:latin typeface="Times New Roman" pitchFamily="18" charset="0"/>
                          <a:cs typeface="Times New Roman" pitchFamily="18" charset="0"/>
                        </a:rPr>
                        <a:t>.) + 4 (Logic)</a:t>
                      </a:r>
                      <a:endParaRPr lang="en-IN" sz="1400" b="1"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F2G, Toffoli</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IG, PPPG</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Yes</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dirty="0">
                          <a:effectLst/>
                          <a:latin typeface="Times New Roman" pitchFamily="18" charset="0"/>
                          <a:cs typeface="Times New Roman" pitchFamily="18" charset="0"/>
                        </a:rPr>
                        <a:t>108</a:t>
                      </a:r>
                      <a:endParaRPr lang="en-IN" sz="1400" b="1" dirty="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Adder is included as separate unit</a:t>
                      </a:r>
                      <a:endParaRPr lang="en-IN" sz="1200" dirty="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1"/>
                  </a:ext>
                </a:extLst>
              </a:tr>
              <a:tr h="432629">
                <a:tc>
                  <a:txBody>
                    <a:bodyPr/>
                    <a:lstStyle/>
                    <a:p>
                      <a:pPr algn="l">
                        <a:lnSpc>
                          <a:spcPct val="115000"/>
                        </a:lnSpc>
                        <a:spcAft>
                          <a:spcPts val="0"/>
                        </a:spcAft>
                      </a:pPr>
                      <a:r>
                        <a:rPr lang="en-US" sz="1200">
                          <a:effectLst/>
                          <a:latin typeface="Times New Roman" pitchFamily="18" charset="0"/>
                          <a:cs typeface="Times New Roman" pitchFamily="18" charset="0"/>
                        </a:rPr>
                        <a:t>Kaur T</a:t>
                      </a:r>
                      <a:r>
                        <a:rPr lang="en-US" sz="1200" kern="100">
                          <a:effectLst/>
                          <a:latin typeface="Times New Roman" pitchFamily="18" charset="0"/>
                          <a:cs typeface="Times New Roman" pitchFamily="18" charset="0"/>
                        </a:rPr>
                        <a:t> et. al.</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2013</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a:effectLst/>
                          <a:latin typeface="Times New Roman" pitchFamily="18" charset="0"/>
                          <a:cs typeface="Times New Roman" pitchFamily="18" charset="0"/>
                        </a:rPr>
                        <a:t>8 (Arith.)+ 7 (Logic)</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Fredkin</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FTRA</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Yes</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41</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Cost is increased when FTRA is included</a:t>
                      </a:r>
                      <a:endParaRPr lang="en-IN" sz="1200" dirty="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2"/>
                  </a:ext>
                </a:extLst>
              </a:tr>
              <a:tr h="432629">
                <a:tc>
                  <a:txBody>
                    <a:bodyPr/>
                    <a:lstStyle/>
                    <a:p>
                      <a:pPr algn="l">
                        <a:lnSpc>
                          <a:spcPct val="115000"/>
                        </a:lnSpc>
                        <a:spcAft>
                          <a:spcPts val="0"/>
                        </a:spcAft>
                      </a:pPr>
                      <a:r>
                        <a:rPr lang="en-US" sz="1200" dirty="0" err="1">
                          <a:effectLst/>
                          <a:latin typeface="Times New Roman" pitchFamily="18" charset="0"/>
                          <a:cs typeface="Times New Roman" pitchFamily="18" charset="0"/>
                        </a:rPr>
                        <a:t>Mukhopadhyay</a:t>
                      </a:r>
                      <a:r>
                        <a:rPr lang="en-US" sz="1200" dirty="0">
                          <a:effectLst/>
                          <a:latin typeface="Times New Roman" pitchFamily="18" charset="0"/>
                          <a:cs typeface="Times New Roman" pitchFamily="18" charset="0"/>
                        </a:rPr>
                        <a:t> M</a:t>
                      </a:r>
                      <a:r>
                        <a:rPr lang="en-US" sz="1200" kern="100" dirty="0">
                          <a:effectLst/>
                          <a:latin typeface="Times New Roman" pitchFamily="18" charset="0"/>
                          <a:cs typeface="Times New Roman" pitchFamily="18" charset="0"/>
                        </a:rPr>
                        <a:t> et. al.</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2013</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a:effectLst/>
                          <a:latin typeface="Times New Roman" pitchFamily="18" charset="0"/>
                          <a:cs typeface="Times New Roman" pitchFamily="18" charset="0"/>
                        </a:rPr>
                        <a:t>4 (Arith.)+ 7 (Logic)</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F2G, </a:t>
                      </a:r>
                      <a:r>
                        <a:rPr lang="en-US" sz="1200" dirty="0" smtClean="0">
                          <a:effectLst/>
                          <a:latin typeface="Times New Roman" pitchFamily="18" charset="0"/>
                          <a:cs typeface="Times New Roman" pitchFamily="18" charset="0"/>
                        </a:rPr>
                        <a:t>Peres, </a:t>
                      </a:r>
                      <a:r>
                        <a:rPr lang="en-US" sz="1200" dirty="0" err="1">
                          <a:effectLst/>
                          <a:latin typeface="Times New Roman" pitchFamily="18" charset="0"/>
                          <a:cs typeface="Times New Roman" pitchFamily="18" charset="0"/>
                        </a:rPr>
                        <a:t>Toffoli</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PPPG</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Yes</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75</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a:effectLst/>
                          <a:latin typeface="Times New Roman" pitchFamily="18" charset="0"/>
                          <a:cs typeface="Times New Roman" pitchFamily="18" charset="0"/>
                        </a:rPr>
                        <a:t>Mux based Boolean function generator</a:t>
                      </a:r>
                      <a:endParaRPr lang="en-IN" sz="120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3"/>
                  </a:ext>
                </a:extLst>
              </a:tr>
              <a:tr h="450012">
                <a:tc>
                  <a:txBody>
                    <a:bodyPr/>
                    <a:lstStyle/>
                    <a:p>
                      <a:pPr algn="l">
                        <a:lnSpc>
                          <a:spcPct val="115000"/>
                        </a:lnSpc>
                        <a:spcAft>
                          <a:spcPts val="0"/>
                        </a:spcAft>
                      </a:pPr>
                      <a:r>
                        <a:rPr lang="en-US" sz="1200" kern="100">
                          <a:effectLst/>
                          <a:latin typeface="Times New Roman" pitchFamily="18" charset="0"/>
                          <a:cs typeface="Times New Roman" pitchFamily="18" charset="0"/>
                        </a:rPr>
                        <a:t>Bibhash S et. al.</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2014</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a:effectLst/>
                          <a:latin typeface="Times New Roman" pitchFamily="18" charset="0"/>
                          <a:cs typeface="Times New Roman" pitchFamily="18" charset="0"/>
                        </a:rPr>
                        <a:t>7 (Arith.) + 9 (Logic)</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Feynman, Peres</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RM</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Yes</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320</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a:effectLst/>
                          <a:latin typeface="Times New Roman" pitchFamily="18" charset="0"/>
                          <a:cs typeface="Times New Roman" pitchFamily="18" charset="0"/>
                        </a:rPr>
                        <a:t>Mux is used for combining Logical and Arithmetic unit</a:t>
                      </a:r>
                      <a:endParaRPr lang="en-IN" sz="120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4"/>
                  </a:ext>
                </a:extLst>
              </a:tr>
              <a:tr h="324472">
                <a:tc>
                  <a:txBody>
                    <a:bodyPr/>
                    <a:lstStyle/>
                    <a:p>
                      <a:pPr algn="l">
                        <a:lnSpc>
                          <a:spcPct val="115000"/>
                        </a:lnSpc>
                        <a:spcAft>
                          <a:spcPts val="0"/>
                        </a:spcAft>
                      </a:pPr>
                      <a:r>
                        <a:rPr lang="en-US" sz="1200">
                          <a:effectLst/>
                          <a:latin typeface="Times New Roman" pitchFamily="18" charset="0"/>
                          <a:cs typeface="Times New Roman" pitchFamily="18" charset="0"/>
                        </a:rPr>
                        <a:t>Lenin G</a:t>
                      </a:r>
                      <a:r>
                        <a:rPr lang="en-US" sz="1200" kern="100">
                          <a:effectLst/>
                          <a:latin typeface="Times New Roman" pitchFamily="18" charset="0"/>
                          <a:cs typeface="Times New Roman" pitchFamily="18" charset="0"/>
                        </a:rPr>
                        <a:t> et. al.</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2014</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a:effectLst/>
                          <a:latin typeface="Times New Roman" pitchFamily="18" charset="0"/>
                          <a:cs typeface="Times New Roman" pitchFamily="18" charset="0"/>
                        </a:rPr>
                        <a:t>7 (Arith.)+ 4 (Logic)</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PFAG, HNG</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No</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67</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a:effectLst/>
                          <a:latin typeface="Times New Roman" pitchFamily="18" charset="0"/>
                          <a:cs typeface="Times New Roman" pitchFamily="18" charset="0"/>
                        </a:rPr>
                        <a:t>Control Unit for ALU is introduced.</a:t>
                      </a:r>
                      <a:endParaRPr lang="en-IN" sz="120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5"/>
                  </a:ext>
                </a:extLst>
              </a:tr>
              <a:tr h="324472">
                <a:tc>
                  <a:txBody>
                    <a:bodyPr/>
                    <a:lstStyle/>
                    <a:p>
                      <a:pPr algn="l">
                        <a:lnSpc>
                          <a:spcPct val="115000"/>
                        </a:lnSpc>
                        <a:spcAft>
                          <a:spcPts val="0"/>
                        </a:spcAft>
                      </a:pPr>
                      <a:r>
                        <a:rPr lang="en-US" sz="1200">
                          <a:effectLst/>
                          <a:latin typeface="Times New Roman" pitchFamily="18" charset="0"/>
                          <a:cs typeface="Times New Roman" pitchFamily="18" charset="0"/>
                        </a:rPr>
                        <a:t>Chaves F</a:t>
                      </a:r>
                      <a:r>
                        <a:rPr lang="en-US" sz="1200" kern="100">
                          <a:effectLst/>
                          <a:latin typeface="Times New Roman" pitchFamily="18" charset="0"/>
                          <a:cs typeface="Times New Roman" pitchFamily="18" charset="0"/>
                        </a:rPr>
                        <a:t> et. al.</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2015</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a:effectLst/>
                          <a:latin typeface="Times New Roman" pitchFamily="18" charset="0"/>
                          <a:cs typeface="Times New Roman" pitchFamily="18" charset="0"/>
                        </a:rPr>
                        <a:t>8 Logical</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Feynman, Toffoli</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marL="233045" algn="ctr">
                        <a:lnSpc>
                          <a:spcPct val="115000"/>
                        </a:lnSpc>
                        <a:spcAft>
                          <a:spcPts val="0"/>
                        </a:spcAft>
                      </a:pPr>
                      <a:r>
                        <a:rPr lang="en-IN" sz="1200">
                          <a:effectLst/>
                          <a:latin typeface="Times New Roman" pitchFamily="18" charset="0"/>
                          <a:cs typeface="Times New Roman" pitchFamily="18" charset="0"/>
                        </a:rPr>
                        <a:t>-</a:t>
                      </a:r>
                      <a:endParaRPr lang="en-IN" sz="1200">
                        <a:effectLst/>
                        <a:latin typeface="Times New Roman" pitchFamily="18" charset="0"/>
                        <a:ea typeface="Calibri"/>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No</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a:effectLst/>
                          <a:latin typeface="Times New Roman" pitchFamily="18" charset="0"/>
                          <a:cs typeface="Times New Roman" pitchFamily="18" charset="0"/>
                        </a:rPr>
                        <a:t>No Arithmetic operations</a:t>
                      </a:r>
                      <a:endParaRPr lang="en-IN" sz="120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6"/>
                  </a:ext>
                </a:extLst>
              </a:tr>
              <a:tr h="494056">
                <a:tc>
                  <a:txBody>
                    <a:bodyPr/>
                    <a:lstStyle/>
                    <a:p>
                      <a:pPr algn="l">
                        <a:lnSpc>
                          <a:spcPct val="115000"/>
                        </a:lnSpc>
                        <a:spcAft>
                          <a:spcPts val="0"/>
                        </a:spcAft>
                      </a:pPr>
                      <a:r>
                        <a:rPr lang="en-US" sz="1200" kern="100">
                          <a:effectLst/>
                          <a:latin typeface="Times New Roman" pitchFamily="18" charset="0"/>
                          <a:cs typeface="Times New Roman" pitchFamily="18" charset="0"/>
                        </a:rPr>
                        <a:t>Trailokya N et. al.</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2016</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a:effectLst/>
                          <a:latin typeface="Times New Roman" pitchFamily="18" charset="0"/>
                          <a:cs typeface="Times New Roman" pitchFamily="18" charset="0"/>
                        </a:rPr>
                        <a:t>7 (Arith.) + 9 (Logic)</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Toffoli</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RUG</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Yes</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197</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a:effectLst/>
                          <a:latin typeface="Times New Roman" pitchFamily="18" charset="0"/>
                          <a:cs typeface="Times New Roman" pitchFamily="18" charset="0"/>
                        </a:rPr>
                        <a:t>Mux is used for combining Logical and Arithmetic unit</a:t>
                      </a:r>
                      <a:endParaRPr lang="en-IN" sz="120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7"/>
                  </a:ext>
                </a:extLst>
              </a:tr>
              <a:tr h="324472">
                <a:tc>
                  <a:txBody>
                    <a:bodyPr/>
                    <a:lstStyle/>
                    <a:p>
                      <a:pPr algn="l">
                        <a:lnSpc>
                          <a:spcPct val="115000"/>
                        </a:lnSpc>
                        <a:spcAft>
                          <a:spcPts val="0"/>
                        </a:spcAft>
                      </a:pPr>
                      <a:r>
                        <a:rPr lang="en-US" sz="1200">
                          <a:effectLst/>
                          <a:latin typeface="Times New Roman" pitchFamily="18" charset="0"/>
                          <a:cs typeface="Times New Roman" pitchFamily="18" charset="0"/>
                        </a:rPr>
                        <a:t>Armin N</a:t>
                      </a:r>
                      <a:r>
                        <a:rPr lang="en-US" sz="1200" kern="100">
                          <a:effectLst/>
                          <a:latin typeface="Times New Roman" pitchFamily="18" charset="0"/>
                          <a:cs typeface="Times New Roman" pitchFamily="18" charset="0"/>
                        </a:rPr>
                        <a:t> et. al.</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2017</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a:effectLst/>
                          <a:latin typeface="Times New Roman" pitchFamily="18" charset="0"/>
                          <a:cs typeface="Times New Roman" pitchFamily="18" charset="0"/>
                        </a:rPr>
                        <a:t>4 (Arith.) + 7 (Logic)</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Feynman, Fredkin</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NHG</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Yes</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19</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a:effectLst/>
                          <a:latin typeface="Times New Roman" pitchFamily="18" charset="0"/>
                          <a:cs typeface="Times New Roman" pitchFamily="18" charset="0"/>
                        </a:rPr>
                        <a:t>Integrated ALU Structure</a:t>
                      </a:r>
                      <a:endParaRPr lang="en-IN" sz="120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8"/>
                  </a:ext>
                </a:extLst>
              </a:tr>
              <a:tr h="216314">
                <a:tc>
                  <a:txBody>
                    <a:bodyPr/>
                    <a:lstStyle/>
                    <a:p>
                      <a:pPr algn="l">
                        <a:lnSpc>
                          <a:spcPct val="115000"/>
                        </a:lnSpc>
                        <a:spcAft>
                          <a:spcPts val="0"/>
                        </a:spcAft>
                      </a:pPr>
                      <a:r>
                        <a:rPr lang="en-US" sz="1200">
                          <a:effectLst/>
                          <a:latin typeface="Times New Roman" pitchFamily="18" charset="0"/>
                          <a:cs typeface="Times New Roman" pitchFamily="18" charset="0"/>
                        </a:rPr>
                        <a:t>Vandana S</a:t>
                      </a:r>
                      <a:r>
                        <a:rPr lang="en-US" sz="1200" kern="100">
                          <a:effectLst/>
                          <a:latin typeface="Times New Roman" pitchFamily="18" charset="0"/>
                          <a:cs typeface="Times New Roman" pitchFamily="18" charset="0"/>
                        </a:rPr>
                        <a:t> et. al.</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2018</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dirty="0" smtClean="0">
                          <a:effectLst/>
                          <a:latin typeface="Times New Roman" pitchFamily="18" charset="0"/>
                          <a:cs typeface="Times New Roman" pitchFamily="18" charset="0"/>
                        </a:rPr>
                        <a:t>8 </a:t>
                      </a:r>
                      <a:r>
                        <a:rPr lang="en-US" sz="1400" b="1" dirty="0">
                          <a:effectLst/>
                          <a:latin typeface="Times New Roman" pitchFamily="18" charset="0"/>
                          <a:cs typeface="Times New Roman" pitchFamily="18" charset="0"/>
                        </a:rPr>
                        <a:t>- </a:t>
                      </a:r>
                      <a:r>
                        <a:rPr lang="en-US" sz="1400" b="1" dirty="0" err="1">
                          <a:effectLst/>
                          <a:latin typeface="Times New Roman" pitchFamily="18" charset="0"/>
                          <a:cs typeface="Times New Roman" pitchFamily="18" charset="0"/>
                        </a:rPr>
                        <a:t>Arith</a:t>
                      </a:r>
                      <a:r>
                        <a:rPr lang="en-US" sz="1400" b="1" dirty="0">
                          <a:effectLst/>
                          <a:latin typeface="Times New Roman" pitchFamily="18" charset="0"/>
                          <a:cs typeface="Times New Roman" pitchFamily="18" charset="0"/>
                        </a:rPr>
                        <a:t>.</a:t>
                      </a:r>
                      <a:endParaRPr lang="en-IN" sz="1400" b="1"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Feynmann</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DKG</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No</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a:t>
                      </a:r>
                      <a:endParaRPr lang="en-IN" sz="1400" b="1">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a:effectLst/>
                          <a:latin typeface="Times New Roman" pitchFamily="18" charset="0"/>
                          <a:cs typeface="Times New Roman" pitchFamily="18" charset="0"/>
                        </a:rPr>
                        <a:t>No logical operations</a:t>
                      </a:r>
                      <a:endParaRPr lang="en-IN" sz="120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09"/>
                  </a:ext>
                </a:extLst>
              </a:tr>
              <a:tr h="344564">
                <a:tc>
                  <a:txBody>
                    <a:bodyPr/>
                    <a:lstStyle/>
                    <a:p>
                      <a:pPr algn="l">
                        <a:lnSpc>
                          <a:spcPct val="115000"/>
                        </a:lnSpc>
                        <a:spcAft>
                          <a:spcPts val="0"/>
                        </a:spcAft>
                      </a:pPr>
                      <a:r>
                        <a:rPr lang="en-US" sz="1200" dirty="0">
                          <a:effectLst/>
                          <a:latin typeface="Times New Roman" pitchFamily="18" charset="0"/>
                          <a:cs typeface="Times New Roman" pitchFamily="18" charset="0"/>
                        </a:rPr>
                        <a:t>Abdul B</a:t>
                      </a:r>
                      <a:r>
                        <a:rPr lang="en-US" sz="1200" kern="100" dirty="0">
                          <a:effectLst/>
                          <a:latin typeface="Times New Roman" pitchFamily="18" charset="0"/>
                          <a:cs typeface="Times New Roman" pitchFamily="18" charset="0"/>
                        </a:rPr>
                        <a:t> et. al.</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2019</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400" b="1" dirty="0">
                          <a:effectLst/>
                          <a:latin typeface="Times New Roman" pitchFamily="18" charset="0"/>
                          <a:cs typeface="Times New Roman" pitchFamily="18" charset="0"/>
                        </a:rPr>
                        <a:t>4 (</a:t>
                      </a:r>
                      <a:r>
                        <a:rPr lang="en-US" sz="1400" b="1" dirty="0" err="1">
                          <a:effectLst/>
                          <a:latin typeface="Times New Roman" pitchFamily="18" charset="0"/>
                          <a:cs typeface="Times New Roman" pitchFamily="18" charset="0"/>
                        </a:rPr>
                        <a:t>Arith</a:t>
                      </a:r>
                      <a:r>
                        <a:rPr lang="en-US" sz="1400" b="1" dirty="0">
                          <a:effectLst/>
                          <a:latin typeface="Times New Roman" pitchFamily="18" charset="0"/>
                          <a:cs typeface="Times New Roman" pitchFamily="18" charset="0"/>
                        </a:rPr>
                        <a:t>.)+ 6 (Logic)</a:t>
                      </a:r>
                      <a:endParaRPr lang="en-IN" sz="1400" b="1"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Feynman, Fredkin</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HNG, PAOG, MRG</a:t>
                      </a:r>
                      <a:endParaRPr lang="en-IN" sz="1200" dirty="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No</a:t>
                      </a:r>
                      <a:endParaRPr lang="en-IN" sz="1200">
                        <a:effectLst/>
                        <a:latin typeface="Times New Roman" pitchFamily="18" charset="0"/>
                        <a:ea typeface="Times New Roman"/>
                        <a:cs typeface="Times New Roman" pitchFamily="18" charset="0"/>
                      </a:endParaRPr>
                    </a:p>
                  </a:txBody>
                  <a:tcPr marL="32556" marR="32556" marT="0" marB="0" anchor="ctr"/>
                </a:tc>
                <a:tc>
                  <a:txBody>
                    <a:bodyPr/>
                    <a:lstStyle/>
                    <a:p>
                      <a:pPr algn="ctr">
                        <a:lnSpc>
                          <a:spcPct val="115000"/>
                        </a:lnSpc>
                        <a:spcAft>
                          <a:spcPts val="0"/>
                        </a:spcAft>
                      </a:pPr>
                      <a:r>
                        <a:rPr lang="en-US" sz="1400" b="1" dirty="0">
                          <a:effectLst/>
                          <a:latin typeface="Times New Roman" pitchFamily="18" charset="0"/>
                          <a:cs typeface="Times New Roman" pitchFamily="18" charset="0"/>
                        </a:rPr>
                        <a:t>-</a:t>
                      </a:r>
                      <a:endParaRPr lang="en-IN" sz="1400" b="1" dirty="0">
                        <a:effectLst/>
                        <a:latin typeface="Times New Roman" pitchFamily="18" charset="0"/>
                        <a:ea typeface="Times New Roman"/>
                        <a:cs typeface="Times New Roman" pitchFamily="18" charset="0"/>
                      </a:endParaRPr>
                    </a:p>
                  </a:txBody>
                  <a:tcPr marL="32556" marR="32556"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No Novelty, Architecture is Same as  </a:t>
                      </a:r>
                      <a:r>
                        <a:rPr lang="en-US" sz="1200" kern="100" dirty="0" err="1">
                          <a:effectLst/>
                          <a:latin typeface="Times New Roman" pitchFamily="18" charset="0"/>
                          <a:cs typeface="Times New Roman" pitchFamily="18" charset="0"/>
                        </a:rPr>
                        <a:t>Bibhash</a:t>
                      </a:r>
                      <a:r>
                        <a:rPr lang="en-US" sz="1200" kern="100" dirty="0">
                          <a:effectLst/>
                          <a:latin typeface="Times New Roman" pitchFamily="18" charset="0"/>
                          <a:cs typeface="Times New Roman" pitchFamily="18" charset="0"/>
                        </a:rPr>
                        <a:t> S et. al.</a:t>
                      </a:r>
                      <a:endParaRPr lang="en-IN" sz="1200" dirty="0">
                        <a:effectLst/>
                        <a:latin typeface="Times New Roman" pitchFamily="18" charset="0"/>
                        <a:ea typeface="Times New Roman"/>
                        <a:cs typeface="Times New Roman" pitchFamily="18" charset="0"/>
                      </a:endParaRPr>
                    </a:p>
                  </a:txBody>
                  <a:tcPr marL="32556" marR="32556" marT="0" marB="0" anchor="ctr"/>
                </a:tc>
                <a:extLst>
                  <a:ext uri="{0D108BD9-81ED-4DB2-BD59-A6C34878D82A}">
                    <a16:rowId xmlns="" xmlns:a16="http://schemas.microsoft.com/office/drawing/2014/main" val="10010"/>
                  </a:ext>
                </a:extLst>
              </a:tr>
            </a:tbl>
          </a:graphicData>
        </a:graphic>
      </p:graphicFrame>
      <p:sp>
        <p:nvSpPr>
          <p:cNvPr id="6" name="TextBox 5"/>
          <p:cNvSpPr txBox="1"/>
          <p:nvPr/>
        </p:nvSpPr>
        <p:spPr>
          <a:xfrm>
            <a:off x="1418814" y="5257800"/>
            <a:ext cx="1322798" cy="400110"/>
          </a:xfrm>
          <a:prstGeom prst="rect">
            <a:avLst/>
          </a:prstGeom>
          <a:noFill/>
        </p:spPr>
        <p:txBody>
          <a:bodyPr wrap="none" rtlCol="0">
            <a:spAutoFit/>
          </a:bodyPr>
          <a:lstStyle/>
          <a:p>
            <a:r>
              <a:rPr lang="en-US" sz="2000" b="1" dirty="0" smtClean="0">
                <a:latin typeface="Andalus" pitchFamily="18" charset="-78"/>
                <a:cs typeface="Andalus" pitchFamily="18" charset="-78"/>
              </a:rPr>
              <a:t>Inferences:</a:t>
            </a:r>
            <a:endParaRPr lang="en-US" sz="2000" b="1" dirty="0">
              <a:latin typeface="Andalus" pitchFamily="18" charset="-78"/>
              <a:cs typeface="Andalus" pitchFamily="18" charset="-78"/>
            </a:endParaRPr>
          </a:p>
        </p:txBody>
      </p:sp>
      <p:sp>
        <p:nvSpPr>
          <p:cNvPr id="7" name="Rectangle 6"/>
          <p:cNvSpPr/>
          <p:nvPr/>
        </p:nvSpPr>
        <p:spPr>
          <a:xfrm>
            <a:off x="2284412" y="5553670"/>
            <a:ext cx="9220200" cy="923330"/>
          </a:xfrm>
          <a:prstGeom prst="rect">
            <a:avLst/>
          </a:prstGeom>
        </p:spPr>
        <p:txBody>
          <a:bodyPr wrap="square">
            <a:spAutoFit/>
          </a:bodyPr>
          <a:lstStyle/>
          <a:p>
            <a:pPr marL="465138" indent="-465138">
              <a:buFont typeface="Wingdings" pitchFamily="2" charset="2"/>
              <a:buChar char="v"/>
            </a:pPr>
            <a:r>
              <a:rPr lang="en-US" b="1" dirty="0">
                <a:latin typeface="Andalus" pitchFamily="18" charset="-78"/>
                <a:cs typeface="Andalus" pitchFamily="18" charset="-78"/>
              </a:rPr>
              <a:t>The number of operations are 4 to 16</a:t>
            </a:r>
          </a:p>
          <a:p>
            <a:pPr marL="465138" indent="-465138">
              <a:buFont typeface="Wingdings" pitchFamily="2" charset="2"/>
              <a:buChar char="v"/>
            </a:pPr>
            <a:r>
              <a:rPr lang="en-US" b="1" dirty="0" smtClean="0">
                <a:latin typeface="Andalus" pitchFamily="18" charset="-78"/>
                <a:cs typeface="Andalus" pitchFamily="18" charset="-78"/>
              </a:rPr>
              <a:t>The number of operations increases the Quantum Cost</a:t>
            </a:r>
          </a:p>
          <a:p>
            <a:pPr marL="465138" indent="-465138">
              <a:buFont typeface="Wingdings" pitchFamily="2" charset="2"/>
              <a:buChar char="v"/>
            </a:pPr>
            <a:r>
              <a:rPr lang="en-US" b="1" dirty="0" smtClean="0">
                <a:latin typeface="Andalus" pitchFamily="18" charset="-78"/>
                <a:cs typeface="Andalus" pitchFamily="18" charset="-78"/>
              </a:rPr>
              <a:t>Separate  modules for Arithmetic and Logic Unit (</a:t>
            </a:r>
            <a:r>
              <a:rPr lang="en-US" b="1" dirty="0" err="1" smtClean="0">
                <a:latin typeface="Andalus" pitchFamily="18" charset="-78"/>
                <a:cs typeface="Andalus" pitchFamily="18" charset="-78"/>
              </a:rPr>
              <a:t>Multiplxer</a:t>
            </a:r>
            <a:r>
              <a:rPr lang="en-US" b="1" dirty="0" smtClean="0">
                <a:latin typeface="Andalus" pitchFamily="18" charset="-78"/>
                <a:cs typeface="Andalus" pitchFamily="18" charset="-78"/>
              </a:rPr>
              <a:t> is used for combining them)</a:t>
            </a:r>
            <a:endParaRPr lang="en-US" b="1" dirty="0">
              <a:latin typeface="Andalus" pitchFamily="18" charset="-78"/>
              <a:cs typeface="Andalus" pitchFamily="18" charset="-78"/>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000" dirty="0">
                <a:solidFill>
                  <a:schemeClr val="accent1">
                    <a:lumMod val="50000"/>
                  </a:schemeClr>
                </a:solidFill>
                <a:latin typeface="Bodoni MT Black" pitchFamily="18" charset="0"/>
              </a:rPr>
              <a:t>LITERATURE REVIEW</a:t>
            </a:r>
            <a:endParaRPr kumimoji="1" lang="zh-TW" altLang="en-US" sz="2000" dirty="0">
              <a:solidFill>
                <a:schemeClr val="accent1">
                  <a:lumMod val="50000"/>
                </a:schemeClr>
              </a:solidFill>
              <a:latin typeface="Bodoni MT Black" pitchFamily="18" charset="0"/>
            </a:endParaRPr>
          </a:p>
        </p:txBody>
      </p:sp>
      <p:sp>
        <p:nvSpPr>
          <p:cNvPr id="10" name="Date Placeholder 9"/>
          <p:cNvSpPr>
            <a:spLocks noGrp="1"/>
          </p:cNvSpPr>
          <p:nvPr>
            <p:ph type="dt" sz="half" idx="10"/>
          </p:nvPr>
        </p:nvSpPr>
        <p:spPr/>
        <p:txBody>
          <a:bodyPr/>
          <a:lstStyle/>
          <a:p>
            <a:fld id="{369673B5-F576-4563-B8B6-D3CD96D746C3}"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11</a:t>
            </a:fld>
            <a:endParaRPr lang="en-US"/>
          </a:p>
        </p:txBody>
      </p:sp>
      <p:sp>
        <p:nvSpPr>
          <p:cNvPr id="12" name="Footer Placeholder 11"/>
          <p:cNvSpPr>
            <a:spLocks noGrp="1"/>
          </p:cNvSpPr>
          <p:nvPr>
            <p:ph type="ftr" sz="quarter" idx="11"/>
          </p:nvPr>
        </p:nvSpPr>
        <p:spPr/>
        <p:txBody>
          <a:bodyPr/>
          <a:lstStyle/>
          <a:p>
            <a:r>
              <a:rPr lang="en-US" smtClean="0"/>
              <a:t>Ph.D. Viva Voce</a:t>
            </a:r>
            <a:endParaRPr lang="en-US"/>
          </a:p>
        </p:txBody>
      </p:sp>
      <p:sp>
        <p:nvSpPr>
          <p:cNvPr id="2" name="TextBox 1"/>
          <p:cNvSpPr txBox="1"/>
          <p:nvPr/>
        </p:nvSpPr>
        <p:spPr>
          <a:xfrm>
            <a:off x="10666412" y="5209401"/>
            <a:ext cx="1446230"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QC – Quantum Cost</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473611" y="0"/>
            <a:ext cx="10640601" cy="1371600"/>
          </a:xfrm>
          <a:prstGeom prst="rect">
            <a:avLst/>
          </a:prstGeom>
          <a:ln>
            <a:noFill/>
          </a:ln>
          <a:effectLst>
            <a:softEdge rad="112500"/>
          </a:effectLst>
        </p:spPr>
      </p:pic>
      <p:sp>
        <p:nvSpPr>
          <p:cNvPr id="4" name="Title 1"/>
          <p:cNvSpPr>
            <a:spLocks noGrp="1"/>
          </p:cNvSpPr>
          <p:nvPr>
            <p:ph type="title"/>
          </p:nvPr>
        </p:nvSpPr>
        <p:spPr>
          <a:xfrm>
            <a:off x="2360612" y="76200"/>
            <a:ext cx="8229600" cy="1143000"/>
          </a:xfrm>
          <a:noFill/>
        </p:spPr>
        <p:txBody>
          <a:bodyPr vert="horz" lIns="91440" tIns="45720" rIns="91440" bIns="45720" rtlCol="0" anchor="ctr">
            <a:normAutofit/>
          </a:bodyPr>
          <a:lstStyle/>
          <a:p>
            <a:r>
              <a:rPr lang="en-IN" b="1" i="1" u="sng" dirty="0">
                <a:solidFill>
                  <a:srgbClr val="00B050"/>
                </a:solidFill>
                <a:latin typeface="Times New Roman" pitchFamily="18" charset="0"/>
                <a:cs typeface="Times New Roman" pitchFamily="18" charset="0"/>
              </a:rPr>
              <a:t>DIVISION – A Review</a:t>
            </a:r>
          </a:p>
        </p:txBody>
      </p:sp>
      <p:graphicFrame>
        <p:nvGraphicFramePr>
          <p:cNvPr id="5" name="Table 4"/>
          <p:cNvGraphicFramePr>
            <a:graphicFrameLocks noGrp="1"/>
          </p:cNvGraphicFramePr>
          <p:nvPr>
            <p:extLst>
              <p:ext uri="{D42A27DB-BD31-4B8C-83A1-F6EECF244321}">
                <p14:modId xmlns="" xmlns:p14="http://schemas.microsoft.com/office/powerpoint/2010/main" val="3213991673"/>
              </p:ext>
            </p:extLst>
          </p:nvPr>
        </p:nvGraphicFramePr>
        <p:xfrm>
          <a:off x="1522412" y="1335887"/>
          <a:ext cx="10515599" cy="4319358"/>
        </p:xfrm>
        <a:graphic>
          <a:graphicData uri="http://schemas.openxmlformats.org/drawingml/2006/table">
            <a:tbl>
              <a:tblPr firstRow="1" firstCol="1" bandRow="1">
                <a:tableStyleId>{5C22544A-7EE6-4342-B048-85BDC9FD1C3A}</a:tableStyleId>
              </a:tblPr>
              <a:tblGrid>
                <a:gridCol w="1876032">
                  <a:extLst>
                    <a:ext uri="{9D8B030D-6E8A-4147-A177-3AD203B41FA5}">
                      <a16:colId xmlns="" xmlns:a16="http://schemas.microsoft.com/office/drawing/2014/main" val="20000"/>
                    </a:ext>
                  </a:extLst>
                </a:gridCol>
                <a:gridCol w="506335">
                  <a:extLst>
                    <a:ext uri="{9D8B030D-6E8A-4147-A177-3AD203B41FA5}">
                      <a16:colId xmlns="" xmlns:a16="http://schemas.microsoft.com/office/drawing/2014/main" val="20001"/>
                    </a:ext>
                  </a:extLst>
                </a:gridCol>
                <a:gridCol w="2484298">
                  <a:extLst>
                    <a:ext uri="{9D8B030D-6E8A-4147-A177-3AD203B41FA5}">
                      <a16:colId xmlns="" xmlns:a16="http://schemas.microsoft.com/office/drawing/2014/main" val="20002"/>
                    </a:ext>
                  </a:extLst>
                </a:gridCol>
                <a:gridCol w="1417063">
                  <a:extLst>
                    <a:ext uri="{9D8B030D-6E8A-4147-A177-3AD203B41FA5}">
                      <a16:colId xmlns="" xmlns:a16="http://schemas.microsoft.com/office/drawing/2014/main" val="20003"/>
                    </a:ext>
                  </a:extLst>
                </a:gridCol>
                <a:gridCol w="1305672">
                  <a:extLst>
                    <a:ext uri="{9D8B030D-6E8A-4147-A177-3AD203B41FA5}">
                      <a16:colId xmlns="" xmlns:a16="http://schemas.microsoft.com/office/drawing/2014/main" val="20004"/>
                    </a:ext>
                  </a:extLst>
                </a:gridCol>
                <a:gridCol w="621171">
                  <a:extLst>
                    <a:ext uri="{9D8B030D-6E8A-4147-A177-3AD203B41FA5}">
                      <a16:colId xmlns="" xmlns:a16="http://schemas.microsoft.com/office/drawing/2014/main" val="20005"/>
                    </a:ext>
                  </a:extLst>
                </a:gridCol>
                <a:gridCol w="2305028">
                  <a:extLst>
                    <a:ext uri="{9D8B030D-6E8A-4147-A177-3AD203B41FA5}">
                      <a16:colId xmlns="" xmlns:a16="http://schemas.microsoft.com/office/drawing/2014/main" val="20006"/>
                    </a:ext>
                  </a:extLst>
                </a:gridCol>
              </a:tblGrid>
              <a:tr h="326023">
                <a:tc>
                  <a:txBody>
                    <a:bodyPr/>
                    <a:lstStyle/>
                    <a:p>
                      <a:pPr algn="ctr">
                        <a:lnSpc>
                          <a:spcPct val="115000"/>
                        </a:lnSpc>
                        <a:spcAft>
                          <a:spcPts val="0"/>
                        </a:spcAft>
                      </a:pPr>
                      <a:r>
                        <a:rPr lang="en-US" sz="1200" dirty="0">
                          <a:effectLst/>
                          <a:latin typeface="Times New Roman" pitchFamily="18" charset="0"/>
                          <a:cs typeface="Times New Roman" pitchFamily="18" charset="0"/>
                        </a:rPr>
                        <a:t>Author</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Year</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Major Contribution</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Basic Gate</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Special Gate</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Parity</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Remarks</a:t>
                      </a: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00"/>
                  </a:ext>
                </a:extLst>
              </a:tr>
              <a:tr h="378740">
                <a:tc>
                  <a:txBody>
                    <a:bodyPr/>
                    <a:lstStyle/>
                    <a:p>
                      <a:pPr algn="l">
                        <a:lnSpc>
                          <a:spcPct val="115000"/>
                        </a:lnSpc>
                        <a:spcAft>
                          <a:spcPts val="0"/>
                        </a:spcAft>
                      </a:pPr>
                      <a:r>
                        <a:rPr lang="en-US" sz="1200" kern="100" dirty="0" err="1">
                          <a:effectLst/>
                          <a:latin typeface="Times New Roman" pitchFamily="18" charset="0"/>
                          <a:cs typeface="Times New Roman" pitchFamily="18" charset="0"/>
                        </a:rPr>
                        <a:t>Faraz</a:t>
                      </a:r>
                      <a:r>
                        <a:rPr lang="en-US" sz="1200" kern="100" dirty="0">
                          <a:effectLst/>
                          <a:latin typeface="Times New Roman" pitchFamily="18" charset="0"/>
                          <a:cs typeface="Times New Roman" pitchFamily="18" charset="0"/>
                        </a:rPr>
                        <a:t> D et. al.</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2011</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400" dirty="0">
                          <a:effectLst/>
                          <a:latin typeface="Times New Roman" pitchFamily="18" charset="0"/>
                          <a:cs typeface="Times New Roman" pitchFamily="18" charset="0"/>
                        </a:rPr>
                        <a:t>FP Division (PIPO reg.)</a:t>
                      </a:r>
                      <a:endParaRPr lang="en-IN" sz="14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F2G, </a:t>
                      </a:r>
                      <a:r>
                        <a:rPr lang="en-US" sz="1200" dirty="0" err="1">
                          <a:effectLst/>
                          <a:latin typeface="Times New Roman" pitchFamily="18" charset="0"/>
                          <a:cs typeface="Times New Roman" pitchFamily="18" charset="0"/>
                        </a:rPr>
                        <a:t>Fredkin</a:t>
                      </a:r>
                      <a:r>
                        <a:rPr lang="en-US" sz="1200" dirty="0">
                          <a:effectLst/>
                          <a:latin typeface="Times New Roman" pitchFamily="18" charset="0"/>
                          <a:cs typeface="Times New Roman" pitchFamily="18" charset="0"/>
                        </a:rPr>
                        <a:t> </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Yes</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FP Mux, Adder, n-bit</a:t>
                      </a: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01"/>
                  </a:ext>
                </a:extLst>
              </a:tr>
              <a:tr h="326023">
                <a:tc>
                  <a:txBody>
                    <a:bodyPr/>
                    <a:lstStyle/>
                    <a:p>
                      <a:pPr algn="l">
                        <a:lnSpc>
                          <a:spcPct val="115000"/>
                        </a:lnSpc>
                        <a:spcAft>
                          <a:spcPts val="0"/>
                        </a:spcAft>
                      </a:pPr>
                      <a:r>
                        <a:rPr lang="en-US" sz="1200" kern="100">
                          <a:effectLst/>
                          <a:latin typeface="Times New Roman" pitchFamily="18" charset="0"/>
                          <a:cs typeface="Times New Roman" pitchFamily="18" charset="0"/>
                        </a:rPr>
                        <a:t>Faraz D et. al.</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2012</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Signed Division</a:t>
                      </a:r>
                      <a:endParaRPr lang="en-IN" sz="140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F2G, </a:t>
                      </a:r>
                      <a:r>
                        <a:rPr lang="en-US" sz="1200" dirty="0" err="1">
                          <a:effectLst/>
                          <a:latin typeface="Times New Roman" pitchFamily="18" charset="0"/>
                          <a:cs typeface="Times New Roman" pitchFamily="18" charset="0"/>
                        </a:rPr>
                        <a:t>Fredkin</a:t>
                      </a:r>
                      <a:r>
                        <a:rPr lang="en-US" sz="1200" dirty="0">
                          <a:effectLst/>
                          <a:latin typeface="Times New Roman" pitchFamily="18" charset="0"/>
                          <a:cs typeface="Times New Roman" pitchFamily="18" charset="0"/>
                        </a:rPr>
                        <a:t> </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No</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n-bit, OVF Detection</a:t>
                      </a: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02"/>
                  </a:ext>
                </a:extLst>
              </a:tr>
              <a:tr h="326023">
                <a:tc>
                  <a:txBody>
                    <a:bodyPr/>
                    <a:lstStyle/>
                    <a:p>
                      <a:pPr algn="l">
                        <a:lnSpc>
                          <a:spcPct val="115000"/>
                        </a:lnSpc>
                        <a:spcAft>
                          <a:spcPts val="0"/>
                        </a:spcAft>
                      </a:pPr>
                      <a:r>
                        <a:rPr lang="en-US" sz="1200" kern="100" dirty="0">
                          <a:effectLst/>
                          <a:latin typeface="Times New Roman" pitchFamily="18" charset="0"/>
                          <a:cs typeface="Times New Roman" pitchFamily="18" charset="0"/>
                        </a:rPr>
                        <a:t>Jamal L et. al.</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2013</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FP Divider</a:t>
                      </a:r>
                      <a:endParaRPr lang="en-IN" sz="140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Feynman</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smtClean="0">
                          <a:effectLst/>
                          <a:latin typeface="Times New Roman" pitchFamily="18" charset="0"/>
                          <a:cs typeface="Times New Roman" pitchFamily="18" charset="0"/>
                        </a:rPr>
                        <a:t>DPG</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No</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200">
                          <a:effectLst/>
                          <a:latin typeface="Times New Roman" pitchFamily="18" charset="0"/>
                          <a:cs typeface="Times New Roman" pitchFamily="18" charset="0"/>
                        </a:rPr>
                        <a:t>16 bit division (Array)</a:t>
                      </a:r>
                      <a:endParaRPr lang="en-IN" sz="120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03"/>
                  </a:ext>
                </a:extLst>
              </a:tr>
              <a:tr h="319591">
                <a:tc>
                  <a:txBody>
                    <a:bodyPr/>
                    <a:lstStyle/>
                    <a:p>
                      <a:pPr algn="l">
                        <a:lnSpc>
                          <a:spcPct val="115000"/>
                        </a:lnSpc>
                        <a:spcAft>
                          <a:spcPts val="0"/>
                        </a:spcAft>
                      </a:pPr>
                      <a:r>
                        <a:rPr lang="en-US" sz="1200" dirty="0" err="1">
                          <a:effectLst/>
                          <a:latin typeface="Times New Roman" pitchFamily="18" charset="0"/>
                          <a:cs typeface="Times New Roman" pitchFamily="18" charset="0"/>
                        </a:rPr>
                        <a:t>Sayedsalehi</a:t>
                      </a:r>
                      <a:r>
                        <a:rPr lang="en-US" sz="1200" dirty="0">
                          <a:effectLst/>
                          <a:latin typeface="Times New Roman" pitchFamily="18" charset="0"/>
                          <a:cs typeface="Times New Roman" pitchFamily="18" charset="0"/>
                        </a:rPr>
                        <a:t> S</a:t>
                      </a:r>
                      <a:r>
                        <a:rPr lang="en-US" sz="1200" kern="100" dirty="0">
                          <a:effectLst/>
                          <a:latin typeface="Times New Roman" pitchFamily="18" charset="0"/>
                          <a:cs typeface="Times New Roman" pitchFamily="18" charset="0"/>
                        </a:rPr>
                        <a:t> et. al.</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2015</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FP Adder, Multiplication, Division</a:t>
                      </a:r>
                      <a:endParaRPr lang="en-IN" sz="140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Feynman, </a:t>
                      </a:r>
                      <a:r>
                        <a:rPr lang="en-US" sz="1200" dirty="0" err="1" smtClean="0">
                          <a:effectLst/>
                          <a:latin typeface="Times New Roman" pitchFamily="18" charset="0"/>
                          <a:cs typeface="Times New Roman" pitchFamily="18" charset="0"/>
                        </a:rPr>
                        <a:t>Fredkin</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No</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Only Architecture</a:t>
                      </a: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05"/>
                  </a:ext>
                </a:extLst>
              </a:tr>
              <a:tr h="361081">
                <a:tc>
                  <a:txBody>
                    <a:bodyPr/>
                    <a:lstStyle/>
                    <a:p>
                      <a:pPr algn="l">
                        <a:lnSpc>
                          <a:spcPct val="115000"/>
                        </a:lnSpc>
                        <a:spcAft>
                          <a:spcPts val="0"/>
                        </a:spcAft>
                      </a:pPr>
                      <a:r>
                        <a:rPr lang="en-US" sz="1200" dirty="0" err="1">
                          <a:effectLst/>
                          <a:latin typeface="Times New Roman" pitchFamily="18" charset="0"/>
                          <a:cs typeface="Times New Roman" pitchFamily="18" charset="0"/>
                        </a:rPr>
                        <a:t>Anantha</a:t>
                      </a:r>
                      <a:r>
                        <a:rPr lang="en-US" sz="1200" dirty="0">
                          <a:effectLst/>
                          <a:latin typeface="Times New Roman" pitchFamily="18" charset="0"/>
                          <a:cs typeface="Times New Roman" pitchFamily="18" charset="0"/>
                        </a:rPr>
                        <a:t> Lakshmi AV</a:t>
                      </a:r>
                      <a:r>
                        <a:rPr lang="en-US" sz="1200" kern="100" dirty="0">
                          <a:effectLst/>
                          <a:latin typeface="Times New Roman" pitchFamily="18" charset="0"/>
                          <a:cs typeface="Times New Roman" pitchFamily="18" charset="0"/>
                        </a:rPr>
                        <a:t> et. al.</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2017</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400" dirty="0">
                          <a:effectLst/>
                          <a:latin typeface="Times New Roman" pitchFamily="18" charset="0"/>
                          <a:cs typeface="Times New Roman" pitchFamily="18" charset="0"/>
                        </a:rPr>
                        <a:t>FP Arithmetic</a:t>
                      </a:r>
                      <a:endParaRPr lang="en-IN" sz="14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Feynman, </a:t>
                      </a:r>
                      <a:r>
                        <a:rPr lang="en-US" sz="1200" dirty="0" err="1">
                          <a:effectLst/>
                          <a:latin typeface="Times New Roman" pitchFamily="18" charset="0"/>
                          <a:cs typeface="Times New Roman" pitchFamily="18" charset="0"/>
                        </a:rPr>
                        <a:t>Fredkin</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TR </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No</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Add/sub, Multiplication, Division, Square root</a:t>
                      </a: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09"/>
                  </a:ext>
                </a:extLst>
              </a:tr>
              <a:tr h="341580">
                <a:tc gridSpan="7">
                  <a:txBody>
                    <a:bodyPr/>
                    <a:lstStyle/>
                    <a:p>
                      <a:pPr algn="ctr">
                        <a:lnSpc>
                          <a:spcPct val="115000"/>
                        </a:lnSpc>
                        <a:spcAft>
                          <a:spcPts val="0"/>
                        </a:spcAft>
                      </a:pPr>
                      <a:r>
                        <a:rPr lang="en-US" sz="1400" b="1" dirty="0" smtClean="0">
                          <a:solidFill>
                            <a:srgbClr val="FFFF00"/>
                          </a:solidFill>
                          <a:effectLst/>
                          <a:latin typeface="Times New Roman" pitchFamily="18" charset="0"/>
                          <a:cs typeface="Times New Roman" pitchFamily="18" charset="0"/>
                        </a:rPr>
                        <a:t>NON-RESTORING DIVISION</a:t>
                      </a:r>
                      <a:endParaRPr lang="en-IN" sz="1400" b="1" dirty="0">
                        <a:solidFill>
                          <a:srgbClr val="FFFF00"/>
                        </a:solidFill>
                        <a:effectLst/>
                        <a:latin typeface="Times New Roman" pitchFamily="18" charset="0"/>
                        <a:ea typeface="Times New Roman"/>
                        <a:cs typeface="Times New Roman" pitchFamily="18" charset="0"/>
                      </a:endParaRPr>
                    </a:p>
                  </a:txBody>
                  <a:tcPr marL="54492" marR="54492" marT="0" marB="0" anchor="ctr"/>
                </a:tc>
                <a:tc hMerge="1">
                  <a:txBody>
                    <a:bodyPr/>
                    <a:lstStyle/>
                    <a:p>
                      <a:pPr algn="ctr">
                        <a:lnSpc>
                          <a:spcPct val="115000"/>
                        </a:lnSpc>
                        <a:spcAft>
                          <a:spcPts val="0"/>
                        </a:spcAft>
                      </a:pPr>
                      <a:endParaRPr lang="en-IN" sz="1200">
                        <a:effectLst/>
                        <a:latin typeface="Times New Roman" pitchFamily="18" charset="0"/>
                        <a:ea typeface="Times New Roman"/>
                        <a:cs typeface="Times New Roman" pitchFamily="18" charset="0"/>
                      </a:endParaRPr>
                    </a:p>
                  </a:txBody>
                  <a:tcPr marL="54492" marR="54492" marT="0" marB="0" anchor="ctr"/>
                </a:tc>
                <a:tc hMerge="1">
                  <a:txBody>
                    <a:bodyPr/>
                    <a:lstStyle/>
                    <a:p>
                      <a:pPr algn="l">
                        <a:lnSpc>
                          <a:spcPct val="115000"/>
                        </a:lnSpc>
                        <a:spcAft>
                          <a:spcPts val="0"/>
                        </a:spcAft>
                      </a:pPr>
                      <a:endParaRPr lang="en-IN" sz="1400" b="1" dirty="0">
                        <a:effectLst/>
                        <a:latin typeface="Times New Roman" pitchFamily="18" charset="0"/>
                        <a:ea typeface="Times New Roman"/>
                        <a:cs typeface="Times New Roman" pitchFamily="18" charset="0"/>
                      </a:endParaRPr>
                    </a:p>
                  </a:txBody>
                  <a:tcPr marL="54492" marR="54492" marT="0" marB="0" anchor="ctr"/>
                </a:tc>
                <a:tc hMerge="1">
                  <a:txBody>
                    <a:bodyPr/>
                    <a:lstStyle/>
                    <a:p>
                      <a:pPr algn="ctr">
                        <a:lnSpc>
                          <a:spcPct val="115000"/>
                        </a:lnSpc>
                        <a:spcAft>
                          <a:spcPts val="0"/>
                        </a:spcAft>
                      </a:pPr>
                      <a:endParaRPr lang="en-IN" sz="1200" dirty="0">
                        <a:effectLst/>
                        <a:latin typeface="Times New Roman" pitchFamily="18" charset="0"/>
                        <a:ea typeface="Times New Roman"/>
                        <a:cs typeface="Times New Roman" pitchFamily="18" charset="0"/>
                      </a:endParaRPr>
                    </a:p>
                  </a:txBody>
                  <a:tcPr marL="54492" marR="54492" marT="0" marB="0" anchor="ctr"/>
                </a:tc>
                <a:tc hMerge="1">
                  <a:txBody>
                    <a:bodyPr/>
                    <a:lstStyle/>
                    <a:p>
                      <a:pPr algn="ctr">
                        <a:lnSpc>
                          <a:spcPct val="115000"/>
                        </a:lnSpc>
                        <a:spcAft>
                          <a:spcPts val="0"/>
                        </a:spcAft>
                      </a:pPr>
                      <a:endParaRPr lang="en-IN" sz="1200" dirty="0">
                        <a:effectLst/>
                        <a:latin typeface="Times New Roman" pitchFamily="18" charset="0"/>
                        <a:ea typeface="Times New Roman"/>
                        <a:cs typeface="Times New Roman" pitchFamily="18" charset="0"/>
                      </a:endParaRPr>
                    </a:p>
                  </a:txBody>
                  <a:tcPr marL="54492" marR="54492" marT="0" marB="0" anchor="ctr"/>
                </a:tc>
                <a:tc hMerge="1">
                  <a:txBody>
                    <a:bodyPr/>
                    <a:lstStyle/>
                    <a:p>
                      <a:pPr algn="ctr">
                        <a:lnSpc>
                          <a:spcPct val="115000"/>
                        </a:lnSpc>
                        <a:spcAft>
                          <a:spcPts val="0"/>
                        </a:spcAft>
                      </a:pPr>
                      <a:endParaRPr lang="en-IN" sz="1200" dirty="0">
                        <a:effectLst/>
                        <a:latin typeface="Times New Roman" pitchFamily="18" charset="0"/>
                        <a:ea typeface="Times New Roman"/>
                        <a:cs typeface="Times New Roman" pitchFamily="18" charset="0"/>
                      </a:endParaRPr>
                    </a:p>
                  </a:txBody>
                  <a:tcPr marL="54492" marR="54492" marT="0" marB="0" anchor="ctr"/>
                </a:tc>
                <a:tc hMerge="1">
                  <a:txBody>
                    <a:bodyPr/>
                    <a:lstStyle/>
                    <a:p>
                      <a:pPr algn="l">
                        <a:lnSpc>
                          <a:spcPct val="115000"/>
                        </a:lnSpc>
                        <a:spcAft>
                          <a:spcPts val="0"/>
                        </a:spcAft>
                      </a:pP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06"/>
                  </a:ext>
                </a:extLst>
              </a:tr>
              <a:tr h="552901">
                <a:tc>
                  <a:txBody>
                    <a:bodyPr/>
                    <a:lstStyle/>
                    <a:p>
                      <a:pPr algn="l">
                        <a:lnSpc>
                          <a:spcPct val="115000"/>
                        </a:lnSpc>
                        <a:spcAft>
                          <a:spcPts val="0"/>
                        </a:spcAft>
                      </a:pPr>
                      <a:r>
                        <a:rPr lang="en-US" sz="1200" dirty="0" err="1">
                          <a:effectLst/>
                          <a:latin typeface="Times New Roman" pitchFamily="18" charset="0"/>
                          <a:cs typeface="Times New Roman" pitchFamily="18" charset="0"/>
                        </a:rPr>
                        <a:t>AnanthaLakshmi</a:t>
                      </a:r>
                      <a:r>
                        <a:rPr lang="en-US" sz="1200" dirty="0">
                          <a:effectLst/>
                          <a:latin typeface="Times New Roman" pitchFamily="18" charset="0"/>
                          <a:cs typeface="Times New Roman" pitchFamily="18" charset="0"/>
                        </a:rPr>
                        <a:t> AV</a:t>
                      </a:r>
                      <a:r>
                        <a:rPr lang="en-US" sz="1200" kern="100" dirty="0">
                          <a:effectLst/>
                          <a:latin typeface="Times New Roman" pitchFamily="18" charset="0"/>
                          <a:cs typeface="Times New Roman" pitchFamily="18" charset="0"/>
                        </a:rPr>
                        <a:t> et. al.</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2015</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400" b="1" dirty="0">
                          <a:effectLst/>
                          <a:latin typeface="Times New Roman" pitchFamily="18" charset="0"/>
                          <a:cs typeface="Times New Roman" pitchFamily="18" charset="0"/>
                        </a:rPr>
                        <a:t>Restoring and Non-Restoring Division</a:t>
                      </a:r>
                      <a:endParaRPr lang="en-IN" sz="1400" b="1"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Majority </a:t>
                      </a:r>
                      <a:r>
                        <a:rPr lang="en-US" sz="1200" dirty="0" smtClean="0">
                          <a:effectLst/>
                          <a:latin typeface="Times New Roman" pitchFamily="18" charset="0"/>
                          <a:cs typeface="Times New Roman" pitchFamily="18" charset="0"/>
                        </a:rPr>
                        <a:t>Voter</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No</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Array, Fixed point</a:t>
                      </a: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07"/>
                  </a:ext>
                </a:extLst>
              </a:tr>
              <a:tr h="150470">
                <a:tc>
                  <a:txBody>
                    <a:bodyPr/>
                    <a:lstStyle/>
                    <a:p>
                      <a:pPr algn="l">
                        <a:lnSpc>
                          <a:spcPct val="115000"/>
                        </a:lnSpc>
                        <a:spcAft>
                          <a:spcPts val="0"/>
                        </a:spcAft>
                      </a:pPr>
                      <a:r>
                        <a:rPr lang="en-US" sz="1200" kern="100" dirty="0">
                          <a:effectLst/>
                          <a:latin typeface="Times New Roman" pitchFamily="18" charset="0"/>
                          <a:cs typeface="Times New Roman" pitchFamily="18" charset="0"/>
                        </a:rPr>
                        <a:t>Hafiz M et. al.</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2016</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400" b="1" dirty="0">
                          <a:effectLst/>
                          <a:latin typeface="Times New Roman" pitchFamily="18" charset="0"/>
                          <a:cs typeface="Times New Roman" pitchFamily="18" charset="0"/>
                        </a:rPr>
                        <a:t>FP Division</a:t>
                      </a:r>
                      <a:endParaRPr lang="en-IN" sz="1400" b="1"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F2G, </a:t>
                      </a:r>
                      <a:r>
                        <a:rPr lang="en-US" sz="1200" dirty="0" err="1">
                          <a:effectLst/>
                          <a:latin typeface="Times New Roman" pitchFamily="18" charset="0"/>
                          <a:cs typeface="Times New Roman" pitchFamily="18" charset="0"/>
                        </a:rPr>
                        <a:t>Fredkin</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smtClean="0">
                          <a:effectLst/>
                          <a:latin typeface="Times New Roman" pitchFamily="18" charset="0"/>
                          <a:cs typeface="Times New Roman" pitchFamily="18" charset="0"/>
                        </a:rPr>
                        <a:t>RR</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Yes</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n-bit</a:t>
                      </a: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08"/>
                  </a:ext>
                </a:extLst>
              </a:tr>
              <a:tr h="0">
                <a:tc>
                  <a:txBody>
                    <a:bodyPr/>
                    <a:lstStyle/>
                    <a:p>
                      <a:pPr algn="l">
                        <a:lnSpc>
                          <a:spcPct val="115000"/>
                        </a:lnSpc>
                        <a:spcAft>
                          <a:spcPts val="0"/>
                        </a:spcAft>
                      </a:pPr>
                      <a:r>
                        <a:rPr lang="en-US" sz="1200" dirty="0">
                          <a:effectLst/>
                          <a:latin typeface="Times New Roman" pitchFamily="18" charset="0"/>
                          <a:cs typeface="Times New Roman" pitchFamily="18" charset="0"/>
                        </a:rPr>
                        <a:t>Ali B</a:t>
                      </a:r>
                      <a:r>
                        <a:rPr lang="en-US" sz="1200" kern="100" dirty="0">
                          <a:effectLst/>
                          <a:latin typeface="Times New Roman" pitchFamily="18" charset="0"/>
                          <a:cs typeface="Times New Roman" pitchFamily="18" charset="0"/>
                        </a:rPr>
                        <a:t> et. al.</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2016</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400" b="1" dirty="0">
                          <a:effectLst/>
                          <a:latin typeface="Times New Roman" pitchFamily="18" charset="0"/>
                          <a:cs typeface="Times New Roman" pitchFamily="18" charset="0"/>
                        </a:rPr>
                        <a:t>Non-Restoring Division </a:t>
                      </a:r>
                      <a:endParaRPr lang="en-IN" sz="1400" b="1"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F2G, </a:t>
                      </a:r>
                      <a:r>
                        <a:rPr lang="en-US" sz="1200" dirty="0" err="1">
                          <a:effectLst/>
                          <a:latin typeface="Times New Roman" pitchFamily="18" charset="0"/>
                          <a:cs typeface="Times New Roman" pitchFamily="18" charset="0"/>
                        </a:rPr>
                        <a:t>Fredkin</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BHA, BHB, BBHC, </a:t>
                      </a:r>
                      <a:r>
                        <a:rPr lang="en-US" sz="1200" dirty="0" smtClean="0">
                          <a:effectLst/>
                          <a:latin typeface="Times New Roman" pitchFamily="18" charset="0"/>
                          <a:cs typeface="Times New Roman" pitchFamily="18" charset="0"/>
                        </a:rPr>
                        <a:t>BHD</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No</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n-bit</a:t>
                      </a: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10"/>
                  </a:ext>
                </a:extLst>
              </a:tr>
              <a:tr h="54394">
                <a:tc>
                  <a:txBody>
                    <a:bodyPr/>
                    <a:lstStyle/>
                    <a:p>
                      <a:pPr algn="l">
                        <a:lnSpc>
                          <a:spcPct val="115000"/>
                        </a:lnSpc>
                        <a:spcAft>
                          <a:spcPts val="0"/>
                        </a:spcAft>
                      </a:pPr>
                      <a:r>
                        <a:rPr lang="en-US" sz="1200" dirty="0">
                          <a:effectLst/>
                          <a:latin typeface="Times New Roman" pitchFamily="18" charset="0"/>
                          <a:cs typeface="Times New Roman" pitchFamily="18" charset="0"/>
                        </a:rPr>
                        <a:t>Mohammad M</a:t>
                      </a:r>
                      <a:r>
                        <a:rPr lang="en-US" sz="1200" kern="100" dirty="0">
                          <a:effectLst/>
                          <a:latin typeface="Times New Roman" pitchFamily="18" charset="0"/>
                          <a:cs typeface="Times New Roman" pitchFamily="18" charset="0"/>
                        </a:rPr>
                        <a:t> et. al.</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2017</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400" b="1" dirty="0">
                          <a:effectLst/>
                          <a:latin typeface="Times New Roman" pitchFamily="18" charset="0"/>
                          <a:cs typeface="Times New Roman" pitchFamily="18" charset="0"/>
                        </a:rPr>
                        <a:t>CAS, Non-Restoring Division (6×6)</a:t>
                      </a:r>
                      <a:endParaRPr lang="en-IN" sz="1400" b="1"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Majority </a:t>
                      </a:r>
                      <a:r>
                        <a:rPr lang="en-US" sz="1200" dirty="0" smtClean="0">
                          <a:effectLst/>
                          <a:latin typeface="Times New Roman" pitchFamily="18" charset="0"/>
                          <a:cs typeface="Times New Roman" pitchFamily="18" charset="0"/>
                        </a:rPr>
                        <a:t>Voter</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a:t>
                      </a:r>
                      <a:endParaRPr lang="en-IN" sz="1200" dirty="0">
                        <a:effectLst/>
                        <a:latin typeface="Times New Roman" pitchFamily="18" charset="0"/>
                        <a:ea typeface="Times New Roman"/>
                        <a:cs typeface="Times New Roman" pitchFamily="18" charset="0"/>
                      </a:endParaRPr>
                    </a:p>
                  </a:txBody>
                  <a:tcPr marL="54492" marR="5449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No</a:t>
                      </a:r>
                      <a:endParaRPr lang="en-IN" sz="1200">
                        <a:effectLst/>
                        <a:latin typeface="Times New Roman" pitchFamily="18" charset="0"/>
                        <a:ea typeface="Times New Roman"/>
                        <a:cs typeface="Times New Roman" pitchFamily="18" charset="0"/>
                      </a:endParaRPr>
                    </a:p>
                  </a:txBody>
                  <a:tcPr marL="54492" marR="54492" marT="0" marB="0" anchor="ctr"/>
                </a:tc>
                <a:tc>
                  <a:txBody>
                    <a:bodyPr/>
                    <a:lstStyle/>
                    <a:p>
                      <a:pPr algn="l">
                        <a:lnSpc>
                          <a:spcPct val="115000"/>
                        </a:lnSpc>
                        <a:spcAft>
                          <a:spcPts val="0"/>
                        </a:spcAft>
                      </a:pPr>
                      <a:r>
                        <a:rPr lang="en-US" sz="1200" dirty="0">
                          <a:effectLst/>
                          <a:latin typeface="Times New Roman" pitchFamily="18" charset="0"/>
                          <a:cs typeface="Times New Roman" pitchFamily="18" charset="0"/>
                        </a:rPr>
                        <a:t>Array, Fixed point</a:t>
                      </a:r>
                      <a:endParaRPr lang="en-IN" sz="1200" dirty="0">
                        <a:effectLst/>
                        <a:latin typeface="Times New Roman" pitchFamily="18" charset="0"/>
                        <a:ea typeface="Times New Roman"/>
                        <a:cs typeface="Times New Roman" pitchFamily="18" charset="0"/>
                      </a:endParaRPr>
                    </a:p>
                  </a:txBody>
                  <a:tcPr marL="54492" marR="54492" marT="0" marB="0" anchor="ctr"/>
                </a:tc>
                <a:extLst>
                  <a:ext uri="{0D108BD9-81ED-4DB2-BD59-A6C34878D82A}">
                    <a16:rowId xmlns="" xmlns:a16="http://schemas.microsoft.com/office/drawing/2014/main" val="10011"/>
                  </a:ext>
                </a:extLst>
              </a:tr>
            </a:tbl>
          </a:graphicData>
        </a:graphic>
      </p:graphicFrame>
      <p:sp>
        <p:nvSpPr>
          <p:cNvPr id="6" name="TextBox 5"/>
          <p:cNvSpPr txBox="1"/>
          <p:nvPr/>
        </p:nvSpPr>
        <p:spPr>
          <a:xfrm>
            <a:off x="1418814" y="5635170"/>
            <a:ext cx="1322798" cy="400110"/>
          </a:xfrm>
          <a:prstGeom prst="rect">
            <a:avLst/>
          </a:prstGeom>
          <a:noFill/>
        </p:spPr>
        <p:txBody>
          <a:bodyPr wrap="none" rtlCol="0">
            <a:spAutoFit/>
          </a:bodyPr>
          <a:lstStyle/>
          <a:p>
            <a:r>
              <a:rPr lang="en-US" sz="2000" b="1" dirty="0" smtClean="0">
                <a:latin typeface="Andalus" pitchFamily="18" charset="-78"/>
                <a:cs typeface="Andalus" pitchFamily="18" charset="-78"/>
              </a:rPr>
              <a:t>Inferences:</a:t>
            </a:r>
            <a:endParaRPr lang="en-US" sz="2000" b="1" dirty="0">
              <a:latin typeface="Andalus" pitchFamily="18" charset="-78"/>
              <a:cs typeface="Andalus" pitchFamily="18" charset="-78"/>
            </a:endParaRPr>
          </a:p>
        </p:txBody>
      </p:sp>
      <p:sp>
        <p:nvSpPr>
          <p:cNvPr id="7" name="TextBox 6"/>
          <p:cNvSpPr txBox="1"/>
          <p:nvPr/>
        </p:nvSpPr>
        <p:spPr>
          <a:xfrm>
            <a:off x="2574359" y="5863770"/>
            <a:ext cx="6504025" cy="1015663"/>
          </a:xfrm>
          <a:prstGeom prst="rect">
            <a:avLst/>
          </a:prstGeom>
          <a:noFill/>
        </p:spPr>
        <p:txBody>
          <a:bodyPr wrap="none" rtlCol="0">
            <a:spAutoFit/>
          </a:bodyPr>
          <a:lstStyle/>
          <a:p>
            <a:pPr marL="465138" indent="-465138">
              <a:buFont typeface="Wingdings" pitchFamily="2" charset="2"/>
              <a:buChar char="v"/>
            </a:pPr>
            <a:r>
              <a:rPr lang="en-US" sz="2000" b="1" dirty="0" smtClean="0">
                <a:latin typeface="Andalus" pitchFamily="18" charset="-78"/>
                <a:cs typeface="Andalus" pitchFamily="18" charset="-78"/>
              </a:rPr>
              <a:t>Non-restoring algorithm has minimum number of steps</a:t>
            </a:r>
          </a:p>
          <a:p>
            <a:pPr marL="465138" indent="-465138">
              <a:buFont typeface="Wingdings" pitchFamily="2" charset="2"/>
              <a:buChar char="v"/>
            </a:pPr>
            <a:r>
              <a:rPr lang="en-US" sz="2000" b="1" dirty="0" smtClean="0">
                <a:latin typeface="Andalus" pitchFamily="18" charset="-78"/>
                <a:cs typeface="Andalus" pitchFamily="18" charset="-78"/>
              </a:rPr>
              <a:t>New reversible gates are used  for Division</a:t>
            </a:r>
          </a:p>
          <a:p>
            <a:pPr marL="465138" indent="-465138">
              <a:buFont typeface="Wingdings" pitchFamily="2" charset="2"/>
              <a:buChar char="v"/>
            </a:pPr>
            <a:r>
              <a:rPr lang="en-US" sz="2000" b="1" dirty="0" smtClean="0">
                <a:latin typeface="Andalus" pitchFamily="18" charset="-78"/>
                <a:cs typeface="Andalus" pitchFamily="18" charset="-78"/>
              </a:rPr>
              <a:t>Many do not have parity preservation</a:t>
            </a:r>
            <a:endParaRPr lang="en-US" sz="2000" b="1" dirty="0">
              <a:latin typeface="Andalus" pitchFamily="18" charset="-78"/>
              <a:cs typeface="Andalus" pitchFamily="18" charset="-78"/>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000" dirty="0">
                <a:solidFill>
                  <a:schemeClr val="accent1">
                    <a:lumMod val="50000"/>
                  </a:schemeClr>
                </a:solidFill>
                <a:latin typeface="Bodoni MT Black" pitchFamily="18" charset="0"/>
              </a:rPr>
              <a:t>LITERATURE REVIEW</a:t>
            </a:r>
            <a:endParaRPr kumimoji="1" lang="zh-TW" altLang="en-US" sz="2000" dirty="0">
              <a:solidFill>
                <a:schemeClr val="accent1">
                  <a:lumMod val="50000"/>
                </a:schemeClr>
              </a:solidFill>
              <a:latin typeface="Bodoni MT Black" pitchFamily="18" charset="0"/>
            </a:endParaRPr>
          </a:p>
        </p:txBody>
      </p:sp>
      <p:sp>
        <p:nvSpPr>
          <p:cNvPr id="10" name="Date Placeholder 9"/>
          <p:cNvSpPr>
            <a:spLocks noGrp="1"/>
          </p:cNvSpPr>
          <p:nvPr>
            <p:ph type="dt" sz="half" idx="10"/>
          </p:nvPr>
        </p:nvSpPr>
        <p:spPr/>
        <p:txBody>
          <a:bodyPr/>
          <a:lstStyle/>
          <a:p>
            <a:fld id="{B53F82C5-FBEB-47A3-A2C9-D18CAE9D78D8}" type="datetime1">
              <a:rPr lang="ta-IN" smtClean="0"/>
              <a:pPr/>
              <a:t>20-03-2020</a:t>
            </a:fld>
            <a:endParaRPr lang="en-US" dirty="0"/>
          </a:p>
        </p:txBody>
      </p:sp>
      <p:sp>
        <p:nvSpPr>
          <p:cNvPr id="11" name="Slide Number Placeholder 10"/>
          <p:cNvSpPr>
            <a:spLocks noGrp="1"/>
          </p:cNvSpPr>
          <p:nvPr>
            <p:ph type="sldNum" sz="quarter" idx="12"/>
          </p:nvPr>
        </p:nvSpPr>
        <p:spPr/>
        <p:txBody>
          <a:bodyPr/>
          <a:lstStyle/>
          <a:p>
            <a:fld id="{9481EC19-6D0F-46DC-855D-481A351B335A}" type="slidenum">
              <a:rPr lang="en-US" smtClean="0"/>
              <a:pPr/>
              <a:t>12</a:t>
            </a:fld>
            <a:endParaRPr lang="en-US"/>
          </a:p>
        </p:txBody>
      </p:sp>
      <p:sp>
        <p:nvSpPr>
          <p:cNvPr id="12" name="Footer Placeholder 11"/>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76200"/>
            <a:ext cx="10896600" cy="1600200"/>
          </a:xfrm>
          <a:prstGeom prst="rect">
            <a:avLst/>
          </a:prstGeom>
          <a:ln>
            <a:noFill/>
          </a:ln>
          <a:effectLst>
            <a:softEdge rad="112500"/>
          </a:effectLst>
        </p:spPr>
      </p:pic>
      <p:sp>
        <p:nvSpPr>
          <p:cNvPr id="4" name="Title 1"/>
          <p:cNvSpPr>
            <a:spLocks noGrp="1"/>
          </p:cNvSpPr>
          <p:nvPr>
            <p:ph type="title"/>
          </p:nvPr>
        </p:nvSpPr>
        <p:spPr>
          <a:xfrm>
            <a:off x="2436812" y="152400"/>
            <a:ext cx="8229600" cy="1143000"/>
          </a:xfrm>
          <a:noFill/>
        </p:spPr>
        <p:txBody>
          <a:bodyPr vert="horz" lIns="91440" tIns="45720" rIns="91440" bIns="45720" rtlCol="0" anchor="ctr">
            <a:normAutofit/>
          </a:bodyPr>
          <a:lstStyle/>
          <a:p>
            <a:r>
              <a:rPr lang="en-IN" b="1" i="1" u="sng" dirty="0">
                <a:solidFill>
                  <a:srgbClr val="00B050"/>
                </a:solidFill>
                <a:latin typeface="Times New Roman" pitchFamily="18" charset="0"/>
                <a:cs typeface="Times New Roman" pitchFamily="18" charset="0"/>
              </a:rPr>
              <a:t>MULTIPLIER – A Review</a:t>
            </a:r>
          </a:p>
        </p:txBody>
      </p:sp>
      <p:graphicFrame>
        <p:nvGraphicFramePr>
          <p:cNvPr id="5" name="Table 4"/>
          <p:cNvGraphicFramePr>
            <a:graphicFrameLocks noGrp="1"/>
          </p:cNvGraphicFramePr>
          <p:nvPr>
            <p:extLst>
              <p:ext uri="{D42A27DB-BD31-4B8C-83A1-F6EECF244321}">
                <p14:modId xmlns="" xmlns:p14="http://schemas.microsoft.com/office/powerpoint/2010/main" val="205917482"/>
              </p:ext>
            </p:extLst>
          </p:nvPr>
        </p:nvGraphicFramePr>
        <p:xfrm>
          <a:off x="1598612" y="1752600"/>
          <a:ext cx="10158411" cy="2874264"/>
        </p:xfrm>
        <a:graphic>
          <a:graphicData uri="http://schemas.openxmlformats.org/drawingml/2006/table">
            <a:tbl>
              <a:tblPr firstRow="1" firstCol="1" bandRow="1">
                <a:tableStyleId>{5C22544A-7EE6-4342-B048-85BDC9FD1C3A}</a:tableStyleId>
              </a:tblPr>
              <a:tblGrid>
                <a:gridCol w="1952315">
                  <a:extLst>
                    <a:ext uri="{9D8B030D-6E8A-4147-A177-3AD203B41FA5}">
                      <a16:colId xmlns="" xmlns:a16="http://schemas.microsoft.com/office/drawing/2014/main" val="20000"/>
                    </a:ext>
                  </a:extLst>
                </a:gridCol>
                <a:gridCol w="528453">
                  <a:extLst>
                    <a:ext uri="{9D8B030D-6E8A-4147-A177-3AD203B41FA5}">
                      <a16:colId xmlns="" xmlns:a16="http://schemas.microsoft.com/office/drawing/2014/main" val="20001"/>
                    </a:ext>
                  </a:extLst>
                </a:gridCol>
                <a:gridCol w="1656813">
                  <a:extLst>
                    <a:ext uri="{9D8B030D-6E8A-4147-A177-3AD203B41FA5}">
                      <a16:colId xmlns="" xmlns:a16="http://schemas.microsoft.com/office/drawing/2014/main" val="20002"/>
                    </a:ext>
                  </a:extLst>
                </a:gridCol>
                <a:gridCol w="1379923">
                  <a:extLst>
                    <a:ext uri="{9D8B030D-6E8A-4147-A177-3AD203B41FA5}">
                      <a16:colId xmlns="" xmlns:a16="http://schemas.microsoft.com/office/drawing/2014/main" val="20003"/>
                    </a:ext>
                  </a:extLst>
                </a:gridCol>
                <a:gridCol w="1227916">
                  <a:extLst>
                    <a:ext uri="{9D8B030D-6E8A-4147-A177-3AD203B41FA5}">
                      <a16:colId xmlns="" xmlns:a16="http://schemas.microsoft.com/office/drawing/2014/main" val="20004"/>
                    </a:ext>
                  </a:extLst>
                </a:gridCol>
                <a:gridCol w="624646">
                  <a:extLst>
                    <a:ext uri="{9D8B030D-6E8A-4147-A177-3AD203B41FA5}">
                      <a16:colId xmlns="" xmlns:a16="http://schemas.microsoft.com/office/drawing/2014/main" val="20005"/>
                    </a:ext>
                  </a:extLst>
                </a:gridCol>
                <a:gridCol w="976159">
                  <a:extLst>
                    <a:ext uri="{9D8B030D-6E8A-4147-A177-3AD203B41FA5}">
                      <a16:colId xmlns="" xmlns:a16="http://schemas.microsoft.com/office/drawing/2014/main" val="20006"/>
                    </a:ext>
                  </a:extLst>
                </a:gridCol>
                <a:gridCol w="1812186">
                  <a:extLst>
                    <a:ext uri="{9D8B030D-6E8A-4147-A177-3AD203B41FA5}">
                      <a16:colId xmlns="" xmlns:a16="http://schemas.microsoft.com/office/drawing/2014/main" val="20007"/>
                    </a:ext>
                  </a:extLst>
                </a:gridCol>
              </a:tblGrid>
              <a:tr h="0">
                <a:tc>
                  <a:txBody>
                    <a:bodyPr/>
                    <a:lstStyle/>
                    <a:p>
                      <a:pPr algn="ctr">
                        <a:lnSpc>
                          <a:spcPct val="115000"/>
                        </a:lnSpc>
                        <a:spcAft>
                          <a:spcPts val="0"/>
                        </a:spcAft>
                      </a:pPr>
                      <a:r>
                        <a:rPr lang="en-US" sz="1300" dirty="0">
                          <a:effectLst/>
                          <a:latin typeface="Times New Roman" pitchFamily="18" charset="0"/>
                          <a:cs typeface="Times New Roman" pitchFamily="18" charset="0"/>
                        </a:rPr>
                        <a:t>Author</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Year</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Major Contribution</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Basic Gate</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Special Gate</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PP</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err="1">
                          <a:effectLst/>
                          <a:latin typeface="Times New Roman" pitchFamily="18" charset="0"/>
                          <a:cs typeface="Times New Roman" pitchFamily="18" charset="0"/>
                        </a:rPr>
                        <a:t>QCkt</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Remarks</a:t>
                      </a:r>
                      <a:endParaRPr lang="en-IN" sz="13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0"/>
                  </a:ext>
                </a:extLst>
              </a:tr>
              <a:tr h="0">
                <a:tc>
                  <a:txBody>
                    <a:bodyPr/>
                    <a:lstStyle/>
                    <a:p>
                      <a:pPr algn="l">
                        <a:lnSpc>
                          <a:spcPct val="115000"/>
                        </a:lnSpc>
                        <a:spcAft>
                          <a:spcPts val="0"/>
                        </a:spcAft>
                      </a:pPr>
                      <a:r>
                        <a:rPr lang="en-US" sz="1200" dirty="0" err="1">
                          <a:effectLst/>
                          <a:latin typeface="Times New Roman" pitchFamily="18" charset="0"/>
                          <a:cs typeface="Times New Roman" pitchFamily="18" charset="0"/>
                        </a:rPr>
                        <a:t>Poornima</a:t>
                      </a:r>
                      <a:r>
                        <a:rPr lang="en-US" sz="1200" dirty="0">
                          <a:effectLst/>
                          <a:latin typeface="Times New Roman" pitchFamily="18" charset="0"/>
                          <a:cs typeface="Times New Roman" pitchFamily="18" charset="0"/>
                        </a:rPr>
                        <a:t> M</a:t>
                      </a:r>
                      <a:r>
                        <a:rPr lang="en-US" sz="1200" kern="100" dirty="0">
                          <a:effectLst/>
                          <a:latin typeface="Times New Roman" pitchFamily="18" charset="0"/>
                          <a:cs typeface="Times New Roman" pitchFamily="18" charset="0"/>
                        </a:rPr>
                        <a:t> et. al.</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2013</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8×8 Vedic</a:t>
                      </a:r>
                      <a:endParaRPr lang="en-IN" sz="14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 </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300" dirty="0">
                          <a:effectLst/>
                          <a:latin typeface="Times New Roman" pitchFamily="18" charset="0"/>
                          <a:cs typeface="Times New Roman" pitchFamily="18" charset="0"/>
                        </a:rPr>
                        <a:t>Not Reversible</a:t>
                      </a:r>
                      <a:endParaRPr lang="en-IN" sz="13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1"/>
                  </a:ext>
                </a:extLst>
              </a:tr>
              <a:tr h="0">
                <a:tc>
                  <a:txBody>
                    <a:bodyPr/>
                    <a:lstStyle/>
                    <a:p>
                      <a:pPr algn="l">
                        <a:lnSpc>
                          <a:spcPct val="115000"/>
                        </a:lnSpc>
                        <a:spcAft>
                          <a:spcPts val="0"/>
                        </a:spcAft>
                      </a:pPr>
                      <a:r>
                        <a:rPr lang="en-US" sz="1200">
                          <a:effectLst/>
                          <a:latin typeface="Times New Roman" pitchFamily="18" charset="0"/>
                          <a:cs typeface="Times New Roman" pitchFamily="18" charset="0"/>
                        </a:rPr>
                        <a:t>Siba Kumar P</a:t>
                      </a:r>
                      <a:r>
                        <a:rPr lang="en-US" sz="1200" kern="100">
                          <a:effectLst/>
                          <a:latin typeface="Times New Roman" pitchFamily="18" charset="0"/>
                          <a:cs typeface="Times New Roman" pitchFamily="18" charset="0"/>
                        </a:rPr>
                        <a:t> et. al.</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2015</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8×8 Vedic</a:t>
                      </a:r>
                      <a:endParaRPr lang="en-IN" sz="14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 </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300">
                          <a:effectLst/>
                          <a:latin typeface="Times New Roman" pitchFamily="18" charset="0"/>
                          <a:cs typeface="Times New Roman" pitchFamily="18" charset="0"/>
                        </a:rPr>
                        <a:t>Not Reversible</a:t>
                      </a:r>
                      <a:endParaRPr lang="en-IN" sz="13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2"/>
                  </a:ext>
                </a:extLst>
              </a:tr>
              <a:tr h="0">
                <a:tc>
                  <a:txBody>
                    <a:bodyPr/>
                    <a:lstStyle/>
                    <a:p>
                      <a:pPr algn="l">
                        <a:lnSpc>
                          <a:spcPct val="115000"/>
                        </a:lnSpc>
                        <a:spcAft>
                          <a:spcPts val="0"/>
                        </a:spcAft>
                      </a:pPr>
                      <a:r>
                        <a:rPr lang="en-US" sz="1200" dirty="0" err="1">
                          <a:effectLst/>
                          <a:latin typeface="Times New Roman" pitchFamily="18" charset="0"/>
                          <a:cs typeface="Times New Roman" pitchFamily="18" charset="0"/>
                        </a:rPr>
                        <a:t>Rakshith</a:t>
                      </a:r>
                      <a:r>
                        <a:rPr lang="en-US" sz="1200" dirty="0">
                          <a:effectLst/>
                          <a:latin typeface="Times New Roman" pitchFamily="18" charset="0"/>
                          <a:cs typeface="Times New Roman" pitchFamily="18" charset="0"/>
                        </a:rPr>
                        <a:t> TR</a:t>
                      </a:r>
                      <a:r>
                        <a:rPr lang="en-US" sz="1200" kern="100" dirty="0">
                          <a:effectLst/>
                          <a:latin typeface="Times New Roman" pitchFamily="18" charset="0"/>
                          <a:cs typeface="Times New Roman" pitchFamily="18" charset="0"/>
                        </a:rPr>
                        <a:t> et. al.</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2013</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4×4 Vedic</a:t>
                      </a:r>
                      <a:endParaRPr lang="en-IN" sz="14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Peres, Feynman</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HNG </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dirty="0">
                          <a:effectLst/>
                          <a:latin typeface="Times New Roman" pitchFamily="18" charset="0"/>
                          <a:cs typeface="Times New Roman" pitchFamily="18" charset="0"/>
                        </a:rPr>
                        <a:t>No</a:t>
                      </a:r>
                      <a:endParaRPr lang="en-IN" sz="1400" b="1"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300">
                          <a:effectLst/>
                          <a:latin typeface="Times New Roman" pitchFamily="18" charset="0"/>
                          <a:cs typeface="Times New Roman" pitchFamily="18" charset="0"/>
                        </a:rPr>
                        <a:t>First Reversible</a:t>
                      </a:r>
                      <a:endParaRPr lang="en-IN" sz="13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3"/>
                  </a:ext>
                </a:extLst>
              </a:tr>
              <a:tr h="0">
                <a:tc>
                  <a:txBody>
                    <a:bodyPr/>
                    <a:lstStyle/>
                    <a:p>
                      <a:pPr algn="l">
                        <a:lnSpc>
                          <a:spcPct val="115000"/>
                        </a:lnSpc>
                        <a:spcAft>
                          <a:spcPts val="0"/>
                        </a:spcAft>
                      </a:pPr>
                      <a:r>
                        <a:rPr lang="en-US" sz="1200">
                          <a:effectLst/>
                          <a:latin typeface="Times New Roman" pitchFamily="18" charset="0"/>
                          <a:cs typeface="Times New Roman" pitchFamily="18" charset="0"/>
                        </a:rPr>
                        <a:t>Rakshith S</a:t>
                      </a:r>
                      <a:r>
                        <a:rPr lang="en-US" sz="1200" kern="100">
                          <a:effectLst/>
                          <a:latin typeface="Times New Roman" pitchFamily="18" charset="0"/>
                          <a:cs typeface="Times New Roman" pitchFamily="18" charset="0"/>
                        </a:rPr>
                        <a:t> et. al.</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2013</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4×4 Vedic</a:t>
                      </a:r>
                      <a:endParaRPr lang="en-IN" sz="14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Peres , Feynman</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NFT, BVPPG </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300" dirty="0">
                          <a:effectLst/>
                          <a:latin typeface="Times New Roman" pitchFamily="18" charset="0"/>
                          <a:cs typeface="Times New Roman" pitchFamily="18" charset="0"/>
                        </a:rPr>
                        <a:t>Cost reduction than </a:t>
                      </a:r>
                      <a:r>
                        <a:rPr lang="en-US" sz="1400" dirty="0" err="1" smtClean="0">
                          <a:effectLst/>
                          <a:latin typeface="Times New Roman" pitchFamily="18" charset="0"/>
                          <a:cs typeface="Times New Roman" pitchFamily="18" charset="0"/>
                        </a:rPr>
                        <a:t>Rakshith</a:t>
                      </a:r>
                      <a:r>
                        <a:rPr lang="en-US" sz="1400" dirty="0" smtClean="0">
                          <a:effectLst/>
                          <a:latin typeface="Times New Roman" pitchFamily="18" charset="0"/>
                          <a:cs typeface="Times New Roman" pitchFamily="18" charset="0"/>
                        </a:rPr>
                        <a:t> TR</a:t>
                      </a:r>
                      <a:r>
                        <a:rPr lang="en-US" sz="1400" kern="100" dirty="0" smtClean="0">
                          <a:effectLst/>
                          <a:latin typeface="Times New Roman" pitchFamily="18" charset="0"/>
                          <a:cs typeface="Times New Roman" pitchFamily="18" charset="0"/>
                        </a:rPr>
                        <a:t> et. al.</a:t>
                      </a:r>
                      <a:endParaRPr lang="en-IN" sz="1600" dirty="0" smtClean="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4"/>
                  </a:ext>
                </a:extLst>
              </a:tr>
              <a:tr h="0">
                <a:tc>
                  <a:txBody>
                    <a:bodyPr/>
                    <a:lstStyle/>
                    <a:p>
                      <a:pPr algn="l">
                        <a:lnSpc>
                          <a:spcPct val="115000"/>
                        </a:lnSpc>
                        <a:spcAft>
                          <a:spcPts val="0"/>
                        </a:spcAft>
                      </a:pPr>
                      <a:r>
                        <a:rPr lang="en-US" sz="1200">
                          <a:effectLst/>
                          <a:latin typeface="Times New Roman" pitchFamily="18" charset="0"/>
                          <a:cs typeface="Times New Roman" pitchFamily="18" charset="0"/>
                        </a:rPr>
                        <a:t>Shifana AP</a:t>
                      </a:r>
                      <a:r>
                        <a:rPr lang="en-US" sz="1200" kern="100">
                          <a:effectLst/>
                          <a:latin typeface="Times New Roman" pitchFamily="18" charset="0"/>
                          <a:cs typeface="Times New Roman" pitchFamily="18" charset="0"/>
                        </a:rPr>
                        <a:t> et. al.</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2014</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dirty="0">
                          <a:effectLst/>
                          <a:latin typeface="Times New Roman" pitchFamily="18" charset="0"/>
                          <a:cs typeface="Times New Roman" pitchFamily="18" charset="0"/>
                        </a:rPr>
                        <a:t>Array </a:t>
                      </a:r>
                      <a:r>
                        <a:rPr lang="en-US" sz="1400" b="1" dirty="0" err="1">
                          <a:effectLst/>
                          <a:latin typeface="Times New Roman" pitchFamily="18" charset="0"/>
                          <a:cs typeface="Times New Roman" pitchFamily="18" charset="0"/>
                        </a:rPr>
                        <a:t>Vs</a:t>
                      </a:r>
                      <a:r>
                        <a:rPr lang="en-US" sz="1400" b="1" dirty="0">
                          <a:effectLst/>
                          <a:latin typeface="Times New Roman" pitchFamily="18" charset="0"/>
                          <a:cs typeface="Times New Roman" pitchFamily="18" charset="0"/>
                        </a:rPr>
                        <a:t> Vedic</a:t>
                      </a:r>
                      <a:endParaRPr lang="en-IN" sz="1400" b="1"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Peres, Feynman</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HNG </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300" dirty="0" smtClean="0">
                          <a:effectLst/>
                          <a:latin typeface="Times New Roman" pitchFamily="18" charset="0"/>
                          <a:cs typeface="Times New Roman" pitchFamily="18" charset="0"/>
                        </a:rPr>
                        <a:t>Vedic Performs</a:t>
                      </a:r>
                      <a:r>
                        <a:rPr lang="en-US" sz="1300" baseline="0" dirty="0" smtClean="0">
                          <a:effectLst/>
                          <a:latin typeface="Times New Roman" pitchFamily="18" charset="0"/>
                          <a:cs typeface="Times New Roman" pitchFamily="18" charset="0"/>
                        </a:rPr>
                        <a:t> Better</a:t>
                      </a:r>
                      <a:endParaRPr lang="en-IN" sz="13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5"/>
                  </a:ext>
                </a:extLst>
              </a:tr>
              <a:tr h="0">
                <a:tc>
                  <a:txBody>
                    <a:bodyPr/>
                    <a:lstStyle/>
                    <a:p>
                      <a:pPr algn="l">
                        <a:lnSpc>
                          <a:spcPct val="115000"/>
                        </a:lnSpc>
                        <a:spcAft>
                          <a:spcPts val="0"/>
                        </a:spcAft>
                      </a:pPr>
                      <a:r>
                        <a:rPr lang="en-US" sz="1200">
                          <a:effectLst/>
                          <a:latin typeface="Times New Roman" pitchFamily="18" charset="0"/>
                          <a:cs typeface="Times New Roman" pitchFamily="18" charset="0"/>
                        </a:rPr>
                        <a:t>Srikanth G</a:t>
                      </a:r>
                      <a:r>
                        <a:rPr lang="en-US" sz="1200" kern="100">
                          <a:effectLst/>
                          <a:latin typeface="Times New Roman" pitchFamily="18" charset="0"/>
                          <a:cs typeface="Times New Roman" pitchFamily="18" charset="0"/>
                        </a:rPr>
                        <a:t> et. al.</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2014</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dirty="0">
                          <a:effectLst/>
                          <a:latin typeface="Times New Roman" pitchFamily="18" charset="0"/>
                          <a:cs typeface="Times New Roman" pitchFamily="18" charset="0"/>
                        </a:rPr>
                        <a:t>32×32 Vedic,</a:t>
                      </a:r>
                      <a:endParaRPr lang="en-IN" sz="1400" b="1" dirty="0">
                        <a:effectLst/>
                        <a:latin typeface="Times New Roman" pitchFamily="18" charset="0"/>
                        <a:cs typeface="Times New Roman" pitchFamily="18" charset="0"/>
                      </a:endParaRPr>
                    </a:p>
                    <a:p>
                      <a:pPr algn="ctr">
                        <a:lnSpc>
                          <a:spcPct val="115000"/>
                        </a:lnSpc>
                        <a:spcAft>
                          <a:spcPts val="0"/>
                        </a:spcAft>
                      </a:pPr>
                      <a:r>
                        <a:rPr lang="en-US" sz="1400" b="1" dirty="0">
                          <a:effectLst/>
                          <a:latin typeface="Times New Roman" pitchFamily="18" charset="0"/>
                          <a:cs typeface="Times New Roman" pitchFamily="18" charset="0"/>
                        </a:rPr>
                        <a:t>Array Vs Vedic</a:t>
                      </a:r>
                      <a:endParaRPr lang="en-IN" sz="1400" b="1"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Peres, Feynman</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HNG </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300" dirty="0" smtClean="0">
                          <a:effectLst/>
                          <a:latin typeface="Times New Roman" pitchFamily="18" charset="0"/>
                          <a:cs typeface="Times New Roman" pitchFamily="18" charset="0"/>
                        </a:rPr>
                        <a:t>Vedic Performs</a:t>
                      </a:r>
                      <a:r>
                        <a:rPr lang="en-US" sz="1300" baseline="0" dirty="0" smtClean="0">
                          <a:effectLst/>
                          <a:latin typeface="Times New Roman" pitchFamily="18" charset="0"/>
                          <a:cs typeface="Times New Roman" pitchFamily="18" charset="0"/>
                        </a:rPr>
                        <a:t> Better</a:t>
                      </a:r>
                      <a:endParaRPr lang="en-IN" sz="13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6"/>
                  </a:ext>
                </a:extLst>
              </a:tr>
              <a:tr h="0">
                <a:tc>
                  <a:txBody>
                    <a:bodyPr/>
                    <a:lstStyle/>
                    <a:p>
                      <a:pPr algn="l">
                        <a:lnSpc>
                          <a:spcPct val="115000"/>
                        </a:lnSpc>
                        <a:spcAft>
                          <a:spcPts val="0"/>
                        </a:spcAft>
                      </a:pPr>
                      <a:r>
                        <a:rPr lang="en-US" sz="1200">
                          <a:effectLst/>
                          <a:latin typeface="Times New Roman" pitchFamily="18" charset="0"/>
                          <a:cs typeface="Times New Roman" pitchFamily="18" charset="0"/>
                        </a:rPr>
                        <a:t>Gowthami P</a:t>
                      </a:r>
                      <a:r>
                        <a:rPr lang="en-US" sz="1200" kern="100">
                          <a:effectLst/>
                          <a:latin typeface="Times New Roman" pitchFamily="18" charset="0"/>
                          <a:cs typeface="Times New Roman" pitchFamily="18" charset="0"/>
                        </a:rPr>
                        <a:t> et. al.</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2018</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16×16 Vedic</a:t>
                      </a:r>
                      <a:endParaRPr lang="en-IN" sz="14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Peres , Feynman</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HNG, BME </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300">
                          <a:effectLst/>
                          <a:latin typeface="Times New Roman" pitchFamily="18" charset="0"/>
                          <a:cs typeface="Times New Roman" pitchFamily="18" charset="0"/>
                        </a:rPr>
                        <a:t>-</a:t>
                      </a:r>
                      <a:endParaRPr lang="en-IN" sz="13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7"/>
                  </a:ext>
                </a:extLst>
              </a:tr>
              <a:tr h="0">
                <a:tc>
                  <a:txBody>
                    <a:bodyPr/>
                    <a:lstStyle/>
                    <a:p>
                      <a:pPr algn="l">
                        <a:lnSpc>
                          <a:spcPct val="115000"/>
                        </a:lnSpc>
                        <a:spcAft>
                          <a:spcPts val="0"/>
                        </a:spcAft>
                      </a:pPr>
                      <a:r>
                        <a:rPr lang="en-US" sz="1200" dirty="0" err="1">
                          <a:effectLst/>
                          <a:latin typeface="Times New Roman" pitchFamily="18" charset="0"/>
                          <a:cs typeface="Times New Roman" pitchFamily="18" charset="0"/>
                        </a:rPr>
                        <a:t>Ashvin</a:t>
                      </a:r>
                      <a:r>
                        <a:rPr lang="en-US" sz="1200" dirty="0">
                          <a:effectLst/>
                          <a:latin typeface="Times New Roman" pitchFamily="18" charset="0"/>
                          <a:cs typeface="Times New Roman" pitchFamily="18" charset="0"/>
                        </a:rPr>
                        <a:t> C</a:t>
                      </a:r>
                      <a:r>
                        <a:rPr lang="en-US" sz="1200" kern="100" dirty="0">
                          <a:effectLst/>
                          <a:latin typeface="Times New Roman" pitchFamily="18" charset="0"/>
                          <a:cs typeface="Times New Roman" pitchFamily="18" charset="0"/>
                        </a:rPr>
                        <a:t> et. al.</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2018</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N×N</a:t>
                      </a:r>
                      <a:endParaRPr lang="en-IN" sz="14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dirty="0">
                          <a:effectLst/>
                          <a:latin typeface="Times New Roman" pitchFamily="18" charset="0"/>
                          <a:cs typeface="Times New Roman" pitchFamily="18" charset="0"/>
                        </a:rPr>
                        <a:t>Majority Voter </a:t>
                      </a:r>
                      <a:endParaRPr lang="en-IN" sz="13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300">
                          <a:effectLst/>
                          <a:latin typeface="Times New Roman" pitchFamily="18" charset="0"/>
                          <a:cs typeface="Times New Roman" pitchFamily="18" charset="0"/>
                        </a:rPr>
                        <a:t>-</a:t>
                      </a:r>
                      <a:endParaRPr lang="en-IN" sz="13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No</a:t>
                      </a:r>
                      <a:endParaRPr lang="en-IN" sz="14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b="1" dirty="0">
                          <a:effectLst/>
                          <a:latin typeface="Times New Roman" pitchFamily="18" charset="0"/>
                          <a:cs typeface="Times New Roman" pitchFamily="18" charset="0"/>
                        </a:rPr>
                        <a:t>No</a:t>
                      </a:r>
                      <a:endParaRPr lang="en-IN" sz="1400" b="1" dirty="0">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300" dirty="0">
                          <a:effectLst/>
                          <a:latin typeface="Times New Roman" pitchFamily="18" charset="0"/>
                          <a:cs typeface="Times New Roman" pitchFamily="18" charset="0"/>
                        </a:rPr>
                        <a:t>Better than High speed Multipliers</a:t>
                      </a:r>
                      <a:endParaRPr lang="en-IN" sz="13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8"/>
                  </a:ext>
                </a:extLst>
              </a:tr>
            </a:tbl>
          </a:graphicData>
        </a:graphic>
      </p:graphicFrame>
      <p:sp>
        <p:nvSpPr>
          <p:cNvPr id="6" name="TextBox 5"/>
          <p:cNvSpPr txBox="1"/>
          <p:nvPr/>
        </p:nvSpPr>
        <p:spPr>
          <a:xfrm>
            <a:off x="1495014" y="4933890"/>
            <a:ext cx="1322798" cy="400110"/>
          </a:xfrm>
          <a:prstGeom prst="rect">
            <a:avLst/>
          </a:prstGeom>
          <a:noFill/>
        </p:spPr>
        <p:txBody>
          <a:bodyPr wrap="none" rtlCol="0">
            <a:spAutoFit/>
          </a:bodyPr>
          <a:lstStyle/>
          <a:p>
            <a:r>
              <a:rPr lang="en-US" sz="2000" b="1" dirty="0" smtClean="0">
                <a:latin typeface="Andalus" pitchFamily="18" charset="-78"/>
                <a:cs typeface="Andalus" pitchFamily="18" charset="-78"/>
              </a:rPr>
              <a:t>Inferences:</a:t>
            </a:r>
            <a:endParaRPr lang="en-US" sz="2000" b="1" dirty="0">
              <a:latin typeface="Andalus" pitchFamily="18" charset="-78"/>
              <a:cs typeface="Andalus" pitchFamily="18" charset="-78"/>
            </a:endParaRPr>
          </a:p>
        </p:txBody>
      </p:sp>
      <p:sp>
        <p:nvSpPr>
          <p:cNvPr id="7" name="TextBox 6"/>
          <p:cNvSpPr txBox="1"/>
          <p:nvPr/>
        </p:nvSpPr>
        <p:spPr>
          <a:xfrm>
            <a:off x="2369004" y="5308937"/>
            <a:ext cx="7687808" cy="1015663"/>
          </a:xfrm>
          <a:prstGeom prst="rect">
            <a:avLst/>
          </a:prstGeom>
          <a:noFill/>
        </p:spPr>
        <p:txBody>
          <a:bodyPr wrap="square" rtlCol="0">
            <a:spAutoFit/>
          </a:bodyPr>
          <a:lstStyle/>
          <a:p>
            <a:pPr marL="465138" indent="-465138">
              <a:buFont typeface="Wingdings" pitchFamily="2" charset="2"/>
              <a:buChar char="v"/>
            </a:pPr>
            <a:r>
              <a:rPr lang="en-US" sz="2000" b="1" dirty="0" smtClean="0">
                <a:latin typeface="Andalus" pitchFamily="18" charset="-78"/>
                <a:cs typeface="Andalus" pitchFamily="18" charset="-78"/>
              </a:rPr>
              <a:t>Vedic Multipliers are better than array and high speed multipliers</a:t>
            </a:r>
          </a:p>
          <a:p>
            <a:pPr marL="465138" indent="-465138">
              <a:buFont typeface="Wingdings" pitchFamily="2" charset="2"/>
              <a:buChar char="v"/>
            </a:pPr>
            <a:r>
              <a:rPr lang="en-US" sz="2000" b="1" dirty="0" smtClean="0">
                <a:latin typeface="Andalus" pitchFamily="18" charset="-78"/>
                <a:cs typeface="Andalus" pitchFamily="18" charset="-78"/>
              </a:rPr>
              <a:t>No Vedic multipliers with Parity Preservation</a:t>
            </a:r>
          </a:p>
          <a:p>
            <a:pPr marL="465138" indent="-465138">
              <a:buFont typeface="Wingdings" pitchFamily="2" charset="2"/>
              <a:buChar char="v"/>
            </a:pPr>
            <a:r>
              <a:rPr lang="en-US" sz="2000" b="1" dirty="0" smtClean="0">
                <a:latin typeface="Andalus" pitchFamily="18" charset="-78"/>
                <a:cs typeface="Andalus" pitchFamily="18" charset="-78"/>
              </a:rPr>
              <a:t>Quantum circuit is not yet obtained</a:t>
            </a: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000" dirty="0">
                <a:solidFill>
                  <a:schemeClr val="accent1">
                    <a:lumMod val="50000"/>
                  </a:schemeClr>
                </a:solidFill>
                <a:latin typeface="Bodoni MT Black" pitchFamily="18" charset="0"/>
              </a:rPr>
              <a:t>LITERATURE REVIEW</a:t>
            </a:r>
            <a:endParaRPr kumimoji="1" lang="zh-TW" altLang="en-US" sz="2000" dirty="0">
              <a:solidFill>
                <a:schemeClr val="accent1">
                  <a:lumMod val="50000"/>
                </a:schemeClr>
              </a:solidFill>
              <a:latin typeface="Bodoni MT Black" pitchFamily="18" charset="0"/>
            </a:endParaRPr>
          </a:p>
        </p:txBody>
      </p:sp>
      <p:sp>
        <p:nvSpPr>
          <p:cNvPr id="10" name="Date Placeholder 9"/>
          <p:cNvSpPr>
            <a:spLocks noGrp="1"/>
          </p:cNvSpPr>
          <p:nvPr>
            <p:ph type="dt" sz="half" idx="10"/>
          </p:nvPr>
        </p:nvSpPr>
        <p:spPr/>
        <p:txBody>
          <a:bodyPr/>
          <a:lstStyle/>
          <a:p>
            <a:fld id="{88A0AB81-BEDF-40A1-9B28-541ADF94A10A}"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13</a:t>
            </a:fld>
            <a:endParaRPr lang="en-US"/>
          </a:p>
        </p:txBody>
      </p:sp>
      <p:sp>
        <p:nvSpPr>
          <p:cNvPr id="12" name="Footer Placeholder 11"/>
          <p:cNvSpPr>
            <a:spLocks noGrp="1"/>
          </p:cNvSpPr>
          <p:nvPr>
            <p:ph type="ftr" sz="quarter" idx="11"/>
          </p:nvPr>
        </p:nvSpPr>
        <p:spPr/>
        <p:txBody>
          <a:bodyPr/>
          <a:lstStyle/>
          <a:p>
            <a:r>
              <a:rPr lang="en-US" smtClean="0"/>
              <a:t>Ph.D. Viva Voce</a:t>
            </a:r>
            <a:endParaRPr lang="en-US"/>
          </a:p>
        </p:txBody>
      </p:sp>
      <p:sp>
        <p:nvSpPr>
          <p:cNvPr id="13" name="TextBox 12"/>
          <p:cNvSpPr txBox="1"/>
          <p:nvPr/>
        </p:nvSpPr>
        <p:spPr>
          <a:xfrm>
            <a:off x="8517421" y="4703064"/>
            <a:ext cx="3291991"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PP – Parity Preservation; </a:t>
            </a:r>
            <a:r>
              <a:rPr lang="en-US" sz="1200" dirty="0" err="1" smtClean="0">
                <a:latin typeface="Times New Roman" panose="02020603050405020304" pitchFamily="18" charset="0"/>
                <a:cs typeface="Times New Roman" panose="02020603050405020304" pitchFamily="18" charset="0"/>
              </a:rPr>
              <a:t>QCkt</a:t>
            </a:r>
            <a:r>
              <a:rPr lang="en-US" sz="1200" dirty="0" smtClean="0">
                <a:latin typeface="Times New Roman" panose="02020603050405020304" pitchFamily="18" charset="0"/>
                <a:cs typeface="Times New Roman" panose="02020603050405020304" pitchFamily="18" charset="0"/>
              </a:rPr>
              <a:t> – Quantum Circuit</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152400" y="152400"/>
            <a:ext cx="121888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1"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22" name="Title 1"/>
          <p:cNvSpPr>
            <a:spLocks noGrp="1"/>
          </p:cNvSpPr>
          <p:nvPr>
            <p:ph type="title"/>
          </p:nvPr>
        </p:nvSpPr>
        <p:spPr>
          <a:xfrm>
            <a:off x="2589212" y="76200"/>
            <a:ext cx="8229600" cy="1143000"/>
          </a:xfrm>
          <a:noFill/>
        </p:spPr>
        <p:txBody>
          <a:bodyPr vert="horz" lIns="91440" tIns="45720" rIns="91440" bIns="45720" rtlCol="0" anchor="ctr">
            <a:normAutofit/>
          </a:bodyPr>
          <a:lstStyle/>
          <a:p>
            <a:r>
              <a:rPr lang="en-IN" b="1" i="1" u="sng" dirty="0">
                <a:solidFill>
                  <a:srgbClr val="00B050"/>
                </a:solidFill>
                <a:latin typeface="Times New Roman" pitchFamily="18" charset="0"/>
                <a:cs typeface="Times New Roman" pitchFamily="18" charset="0"/>
              </a:rPr>
              <a:t>Research Carried Out</a:t>
            </a:r>
          </a:p>
        </p:txBody>
      </p:sp>
      <p:sp>
        <p:nvSpPr>
          <p:cNvPr id="24" name="Rounded Rectangle 23"/>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800" dirty="0" smtClean="0">
                <a:solidFill>
                  <a:schemeClr val="accent1">
                    <a:lumMod val="50000"/>
                  </a:schemeClr>
                </a:solidFill>
                <a:latin typeface="Bodoni MT Black" pitchFamily="18" charset="0"/>
              </a:rPr>
              <a:t>RESEARCH</a:t>
            </a:r>
            <a:endParaRPr kumimoji="1" lang="zh-TW" altLang="en-US" sz="2800" dirty="0">
              <a:solidFill>
                <a:schemeClr val="accent1">
                  <a:lumMod val="50000"/>
                </a:schemeClr>
              </a:solidFill>
              <a:latin typeface="Bodoni MT Black" pitchFamily="18" charset="0"/>
            </a:endParaRPr>
          </a:p>
        </p:txBody>
      </p:sp>
      <p:pic>
        <p:nvPicPr>
          <p:cNvPr id="25" name="Picture 2" descr="E:\Kamaraj\Pen Drive\Reversible Logic\Thesis\References\History\Thesis PPT\Images\2413_build_the_gap_of_solution_ppt_graphics_icons_powerpoint_Slide01.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35125" t="9892" b="4732"/>
          <a:stretch/>
        </p:blipFill>
        <p:spPr bwMode="auto">
          <a:xfrm>
            <a:off x="140849" y="304800"/>
            <a:ext cx="1088314" cy="1074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6" name="Picture 2" descr="E:\Kamaraj\Pen Drive\Reversible Logic\Thesis\References\History\Thesis PPT\Images\2413_build_the_gap_of_solution_ppt_graphics_icons_powerpoint_Slide01.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35125" t="9892" b="4732"/>
          <a:stretch/>
        </p:blipFill>
        <p:spPr bwMode="auto">
          <a:xfrm>
            <a:off x="140849" y="5441497"/>
            <a:ext cx="1088314" cy="1074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45" name="Group 44"/>
          <p:cNvGrpSpPr/>
          <p:nvPr/>
        </p:nvGrpSpPr>
        <p:grpSpPr>
          <a:xfrm>
            <a:off x="1359128" y="1257738"/>
            <a:ext cx="10753497" cy="5537202"/>
            <a:chOff x="1359128" y="1219200"/>
            <a:chExt cx="10753497" cy="5537202"/>
          </a:xfrm>
        </p:grpSpPr>
        <p:sp>
          <p:nvSpPr>
            <p:cNvPr id="43" name="Rounded Rectangle 42"/>
            <p:cNvSpPr/>
            <p:nvPr/>
          </p:nvSpPr>
          <p:spPr bwMode="auto">
            <a:xfrm>
              <a:off x="4037012" y="1589316"/>
              <a:ext cx="8075613" cy="3124200"/>
            </a:xfrm>
            <a:prstGeom prst="roundRect">
              <a:avLst/>
            </a:prstGeom>
            <a:ln/>
          </p:spPr>
          <p:style>
            <a:lnRef idx="1">
              <a:schemeClr val="accent2"/>
            </a:lnRef>
            <a:fillRef idx="2">
              <a:schemeClr val="accent2"/>
            </a:fillRef>
            <a:effectRef idx="1">
              <a:schemeClr val="accent2"/>
            </a:effectRef>
            <a:fontRef idx="minor">
              <a:schemeClr val="dk1"/>
            </a:fontRef>
          </p:style>
          <p:txBody>
            <a:bodyPr vert="wordArtVert" rtlCol="0" anchor="ctr"/>
            <a:lstStyle/>
            <a:p>
              <a:pPr algn="ctr" fontAlgn="base">
                <a:spcBef>
                  <a:spcPct val="0"/>
                </a:spcBef>
                <a:spcAft>
                  <a:spcPct val="0"/>
                </a:spcAft>
              </a:pPr>
              <a:endParaRPr kumimoji="1" lang="en-US" sz="2400" dirty="0" smtClean="0">
                <a:solidFill>
                  <a:srgbClr val="FF0066"/>
                </a:solidFill>
                <a:latin typeface="Bodoni MT Black" pitchFamily="18" charset="0"/>
              </a:endParaRPr>
            </a:p>
          </p:txBody>
        </p:sp>
        <p:grpSp>
          <p:nvGrpSpPr>
            <p:cNvPr id="40" name="Group 39"/>
            <p:cNvGrpSpPr/>
            <p:nvPr/>
          </p:nvGrpSpPr>
          <p:grpSpPr>
            <a:xfrm>
              <a:off x="1359128" y="1219200"/>
              <a:ext cx="10602685" cy="5537202"/>
              <a:chOff x="2293789" y="1676400"/>
              <a:chExt cx="9287023" cy="5537202"/>
            </a:xfrm>
          </p:grpSpPr>
          <p:sp>
            <p:nvSpPr>
              <p:cNvPr id="27" name="Rounded Rectangle 26"/>
              <p:cNvSpPr/>
              <p:nvPr/>
            </p:nvSpPr>
            <p:spPr>
              <a:xfrm>
                <a:off x="2436812" y="1676400"/>
                <a:ext cx="9144000" cy="360000"/>
              </a:xfrm>
              <a:prstGeom prst="roundRect">
                <a:avLst/>
              </a:prstGeom>
              <a:solidFill>
                <a:srgbClr val="00CC00">
                  <a:alpha val="40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b="1" dirty="0">
                    <a:solidFill>
                      <a:schemeClr val="tx1"/>
                    </a:solidFill>
                    <a:latin typeface="Times New Roman" pitchFamily="18" charset="0"/>
                    <a:cs typeface="Times New Roman" pitchFamily="18" charset="0"/>
                  </a:rPr>
                  <a:t>Studies on </a:t>
                </a:r>
                <a:r>
                  <a:rPr lang="en-US" sz="1600" b="1" dirty="0" smtClean="0">
                    <a:solidFill>
                      <a:schemeClr val="tx1"/>
                    </a:solidFill>
                    <a:latin typeface="Times New Roman" pitchFamily="18" charset="0"/>
                    <a:cs typeface="Times New Roman" pitchFamily="18" charset="0"/>
                  </a:rPr>
                  <a:t>Reversible Logic based Gates and Circuits for Arithmetic Operations</a:t>
                </a:r>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28" name="Rounded Rectangle 27"/>
              <p:cNvSpPr/>
              <p:nvPr/>
            </p:nvSpPr>
            <p:spPr>
              <a:xfrm>
                <a:off x="4978112" y="2101644"/>
                <a:ext cx="1764000" cy="36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400" b="1" dirty="0">
                    <a:solidFill>
                      <a:prstClr val="black"/>
                    </a:solidFill>
                    <a:latin typeface="Times New Roman" panose="02020603050405020304" pitchFamily="18" charset="0"/>
                    <a:cs typeface="Times New Roman" panose="02020603050405020304" pitchFamily="18" charset="0"/>
                  </a:rPr>
                  <a:t>ALU</a:t>
                </a:r>
                <a:endParaRPr lang="en-US" sz="1400" dirty="0">
                  <a:latin typeface="Times New Roman" panose="02020603050405020304" pitchFamily="18" charset="0"/>
                  <a:cs typeface="Times New Roman" panose="02020603050405020304" pitchFamily="18" charset="0"/>
                </a:endParaRPr>
              </a:p>
            </p:txBody>
          </p:sp>
          <p:sp>
            <p:nvSpPr>
              <p:cNvPr id="29" name="Rounded Rectangle 28"/>
              <p:cNvSpPr/>
              <p:nvPr/>
            </p:nvSpPr>
            <p:spPr>
              <a:xfrm>
                <a:off x="7325798" y="2105009"/>
                <a:ext cx="1764000" cy="36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400" b="1" dirty="0">
                    <a:solidFill>
                      <a:prstClr val="black"/>
                    </a:solidFill>
                    <a:latin typeface="Times New Roman" panose="02020603050405020304" pitchFamily="18" charset="0"/>
                    <a:cs typeface="Times New Roman" panose="02020603050405020304" pitchFamily="18" charset="0"/>
                  </a:rPr>
                  <a:t>FP </a:t>
                </a:r>
                <a:r>
                  <a:rPr lang="en-IN" sz="1400" b="1" dirty="0" smtClean="0">
                    <a:solidFill>
                      <a:prstClr val="black"/>
                    </a:solidFill>
                    <a:latin typeface="Times New Roman" panose="02020603050405020304" pitchFamily="18" charset="0"/>
                    <a:cs typeface="Times New Roman" panose="02020603050405020304" pitchFamily="18" charset="0"/>
                  </a:rPr>
                  <a:t>Division</a:t>
                </a:r>
                <a:endParaRPr lang="en-IN" sz="1400" dirty="0">
                  <a:solidFill>
                    <a:prstClr val="black"/>
                  </a:solidFill>
                  <a:latin typeface="Times New Roman" panose="02020603050405020304" pitchFamily="18" charset="0"/>
                  <a:cs typeface="Times New Roman" panose="02020603050405020304" pitchFamily="18" charset="0"/>
                </a:endParaRPr>
              </a:p>
            </p:txBody>
          </p:sp>
          <p:sp>
            <p:nvSpPr>
              <p:cNvPr id="30" name="Rounded Rectangle 29"/>
              <p:cNvSpPr/>
              <p:nvPr/>
            </p:nvSpPr>
            <p:spPr>
              <a:xfrm>
                <a:off x="9611798" y="2117527"/>
                <a:ext cx="1828800" cy="36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400" b="1" dirty="0">
                    <a:solidFill>
                      <a:prstClr val="black"/>
                    </a:solidFill>
                    <a:latin typeface="Times New Roman" panose="02020603050405020304" pitchFamily="18" charset="0"/>
                    <a:cs typeface="Times New Roman" panose="02020603050405020304" pitchFamily="18" charset="0"/>
                  </a:rPr>
                  <a:t>Vedic Multiplier</a:t>
                </a:r>
              </a:p>
            </p:txBody>
          </p:sp>
          <p:sp>
            <p:nvSpPr>
              <p:cNvPr id="31" name="Rounded Rectangle 30"/>
              <p:cNvSpPr/>
              <p:nvPr/>
            </p:nvSpPr>
            <p:spPr>
              <a:xfrm>
                <a:off x="2458375" y="2105213"/>
                <a:ext cx="1764000" cy="36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400" b="1" dirty="0">
                    <a:solidFill>
                      <a:prstClr val="black"/>
                    </a:solidFill>
                    <a:latin typeface="Times New Roman" panose="02020603050405020304" pitchFamily="18" charset="0"/>
                    <a:cs typeface="Times New Roman" panose="02020603050405020304" pitchFamily="18" charset="0"/>
                  </a:rPr>
                  <a:t>Proposed </a:t>
                </a:r>
                <a:r>
                  <a:rPr lang="en-IN" sz="1400" b="1" dirty="0" smtClean="0">
                    <a:solidFill>
                      <a:prstClr val="black"/>
                    </a:solidFill>
                    <a:latin typeface="Times New Roman" panose="02020603050405020304" pitchFamily="18" charset="0"/>
                    <a:cs typeface="Times New Roman" panose="02020603050405020304" pitchFamily="18" charset="0"/>
                  </a:rPr>
                  <a:t>Gates</a:t>
                </a:r>
                <a:endParaRPr lang="en-US" sz="1400" dirty="0">
                  <a:latin typeface="Times New Roman" panose="02020603050405020304" pitchFamily="18" charset="0"/>
                  <a:cs typeface="Times New Roman" panose="02020603050405020304" pitchFamily="18" charset="0"/>
                </a:endParaRPr>
              </a:p>
            </p:txBody>
          </p:sp>
          <p:sp>
            <p:nvSpPr>
              <p:cNvPr id="32" name="Double Bracket 31"/>
              <p:cNvSpPr/>
              <p:nvPr/>
            </p:nvSpPr>
            <p:spPr>
              <a:xfrm>
                <a:off x="4766354" y="2530044"/>
                <a:ext cx="2133600" cy="2376000"/>
              </a:xfrm>
              <a:prstGeom prst="bracketPai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1400" b="1" i="1" u="sng" dirty="0" smtClean="0">
                    <a:solidFill>
                      <a:prstClr val="black"/>
                    </a:solidFill>
                    <a:latin typeface="Times New Roman" panose="02020603050405020304" pitchFamily="18" charset="0"/>
                    <a:cs typeface="Times New Roman" panose="02020603050405020304" pitchFamily="18" charset="0"/>
                  </a:rPr>
                  <a:t>Modules</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Logic gates (NOT, OR, AND, XOR)</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Adder</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Multiplexer</a:t>
                </a:r>
              </a:p>
              <a:p>
                <a:r>
                  <a:rPr lang="en-IN" sz="1400" b="1" i="1" u="sng" dirty="0" smtClean="0">
                    <a:solidFill>
                      <a:prstClr val="black"/>
                    </a:solidFill>
                    <a:latin typeface="Times New Roman" panose="02020603050405020304" pitchFamily="18" charset="0"/>
                    <a:cs typeface="Times New Roman" panose="02020603050405020304" pitchFamily="18" charset="0"/>
                  </a:rPr>
                  <a:t>Outcome</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10 Arithmetic, 8 Logical Operations</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Integrated Architecture</a:t>
                </a:r>
              </a:p>
              <a:p>
                <a:pPr marL="285750" indent="-285750">
                  <a:buFont typeface="Wingdings" pitchFamily="2" charset="2"/>
                  <a:buChar char="Ø"/>
                </a:pPr>
                <a:r>
                  <a:rPr lang="en-IN" sz="1400" dirty="0">
                    <a:solidFill>
                      <a:prstClr val="black"/>
                    </a:solidFill>
                    <a:latin typeface="Times New Roman" panose="02020603050405020304" pitchFamily="18" charset="0"/>
                    <a:cs typeface="Times New Roman" panose="02020603050405020304" pitchFamily="18" charset="0"/>
                  </a:rPr>
                  <a:t>Improved </a:t>
                </a:r>
                <a:r>
                  <a:rPr lang="en-IN" sz="1400" dirty="0" smtClean="0">
                    <a:solidFill>
                      <a:prstClr val="black"/>
                    </a:solidFill>
                    <a:latin typeface="Times New Roman" panose="02020603050405020304" pitchFamily="18" charset="0"/>
                    <a:cs typeface="Times New Roman" panose="02020603050405020304" pitchFamily="18" charset="0"/>
                  </a:rPr>
                  <a:t>Performance</a:t>
                </a:r>
                <a:endParaRPr lang="en-IN" sz="1400" dirty="0">
                  <a:solidFill>
                    <a:prstClr val="black"/>
                  </a:solidFill>
                  <a:latin typeface="Times New Roman" panose="02020603050405020304" pitchFamily="18" charset="0"/>
                  <a:cs typeface="Times New Roman" panose="02020603050405020304" pitchFamily="18" charset="0"/>
                </a:endParaRPr>
              </a:p>
            </p:txBody>
          </p:sp>
          <p:sp>
            <p:nvSpPr>
              <p:cNvPr id="33" name="Double Bracket 32"/>
              <p:cNvSpPr/>
              <p:nvPr/>
            </p:nvSpPr>
            <p:spPr>
              <a:xfrm>
                <a:off x="7114040" y="2530044"/>
                <a:ext cx="2133600" cy="2376000"/>
              </a:xfrm>
              <a:prstGeom prst="bracketPai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1400" b="1" i="1" u="sng" dirty="0" smtClean="0">
                    <a:solidFill>
                      <a:prstClr val="black"/>
                    </a:solidFill>
                    <a:latin typeface="Times New Roman" panose="02020603050405020304" pitchFamily="18" charset="0"/>
                    <a:cs typeface="Times New Roman" panose="02020603050405020304" pitchFamily="18" charset="0"/>
                  </a:rPr>
                  <a:t>Modules</a:t>
                </a:r>
              </a:p>
              <a:p>
                <a:pPr marL="285750" indent="-285750">
                  <a:buFont typeface="Wingdings" pitchFamily="2" charset="2"/>
                  <a:buChar char="Ø"/>
                </a:pPr>
                <a:r>
                  <a:rPr lang="en-IN" sz="1400" dirty="0">
                    <a:solidFill>
                      <a:prstClr val="black"/>
                    </a:solidFill>
                    <a:latin typeface="Times New Roman" panose="02020603050405020304" pitchFamily="18" charset="0"/>
                    <a:cs typeface="Times New Roman" panose="02020603050405020304" pitchFamily="18" charset="0"/>
                  </a:rPr>
                  <a:t>Multiplexer</a:t>
                </a:r>
                <a:endParaRPr lang="en-IN" sz="1400" dirty="0" smtClean="0">
                  <a:solidFill>
                    <a:prstClr val="black"/>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Adder</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Multi-functional Register</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Control Unit</a:t>
                </a:r>
              </a:p>
              <a:p>
                <a:r>
                  <a:rPr lang="en-IN" sz="1400" b="1" i="1" u="sng" dirty="0" smtClean="0">
                    <a:solidFill>
                      <a:prstClr val="black"/>
                    </a:solidFill>
                    <a:latin typeface="Times New Roman" panose="02020603050405020304" pitchFamily="18" charset="0"/>
                    <a:cs typeface="Times New Roman" panose="02020603050405020304" pitchFamily="18" charset="0"/>
                  </a:rPr>
                  <a:t>Outcome</a:t>
                </a:r>
              </a:p>
              <a:p>
                <a:pPr marL="285750" indent="-285750" algn="just">
                  <a:buFont typeface="Wingdings" pitchFamily="2" charset="2"/>
                  <a:buChar char="Ø"/>
                </a:pPr>
                <a:r>
                  <a:rPr lang="en-IN" sz="1400" dirty="0">
                    <a:solidFill>
                      <a:prstClr val="black"/>
                    </a:solidFill>
                    <a:latin typeface="Times New Roman" panose="02020603050405020304" pitchFamily="18" charset="0"/>
                    <a:cs typeface="Times New Roman" panose="02020603050405020304" pitchFamily="18" charset="0"/>
                  </a:rPr>
                  <a:t>Performance Metrics Linear with ‘n’</a:t>
                </a:r>
              </a:p>
              <a:p>
                <a:pPr marL="285750" indent="-285750">
                  <a:buFont typeface="Wingdings" pitchFamily="2" charset="2"/>
                  <a:buChar char="Ø"/>
                </a:pPr>
                <a:r>
                  <a:rPr lang="en-IN" sz="1400" dirty="0">
                    <a:solidFill>
                      <a:prstClr val="black"/>
                    </a:solidFill>
                    <a:latin typeface="Times New Roman" panose="02020603050405020304" pitchFamily="18" charset="0"/>
                    <a:cs typeface="Times New Roman" panose="02020603050405020304" pitchFamily="18" charset="0"/>
                  </a:rPr>
                  <a:t>Higher Order Designs has Better Performance</a:t>
                </a:r>
                <a:endParaRPr lang="en-IN" sz="1200" dirty="0">
                  <a:solidFill>
                    <a:prstClr val="black"/>
                  </a:solidFill>
                  <a:latin typeface="Times New Roman" panose="02020603050405020304" pitchFamily="18" charset="0"/>
                  <a:cs typeface="Times New Roman" panose="02020603050405020304" pitchFamily="18" charset="0"/>
                </a:endParaRPr>
              </a:p>
            </p:txBody>
          </p:sp>
          <p:sp>
            <p:nvSpPr>
              <p:cNvPr id="34" name="Double Bracket 33"/>
              <p:cNvSpPr/>
              <p:nvPr/>
            </p:nvSpPr>
            <p:spPr>
              <a:xfrm>
                <a:off x="9447212" y="2530044"/>
                <a:ext cx="2133600" cy="2376000"/>
              </a:xfrm>
              <a:prstGeom prst="bracketPai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1400" b="1" i="1" u="sng" dirty="0" smtClean="0">
                    <a:solidFill>
                      <a:prstClr val="black"/>
                    </a:solidFill>
                    <a:latin typeface="Times New Roman" panose="02020603050405020304" pitchFamily="18" charset="0"/>
                    <a:cs typeface="Times New Roman" panose="02020603050405020304" pitchFamily="18" charset="0"/>
                  </a:rPr>
                  <a:t>Modules</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AND Logic</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Adders</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Ripple Carry Adder</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2×2 Multiplier</a:t>
                </a:r>
              </a:p>
              <a:p>
                <a:endParaRPr lang="en-IN" sz="1400" dirty="0" smtClean="0">
                  <a:solidFill>
                    <a:prstClr val="black"/>
                  </a:solidFill>
                  <a:latin typeface="Times New Roman" panose="02020603050405020304" pitchFamily="18" charset="0"/>
                  <a:cs typeface="Times New Roman" panose="02020603050405020304" pitchFamily="18" charset="0"/>
                </a:endParaRPr>
              </a:p>
              <a:p>
                <a:r>
                  <a:rPr lang="en-IN" sz="1400" b="1" i="1" u="sng" dirty="0" smtClean="0">
                    <a:solidFill>
                      <a:prstClr val="black"/>
                    </a:solidFill>
                    <a:latin typeface="Times New Roman" panose="02020603050405020304" pitchFamily="18" charset="0"/>
                    <a:cs typeface="Times New Roman" panose="02020603050405020304" pitchFamily="18" charset="0"/>
                  </a:rPr>
                  <a:t>Outcome</a:t>
                </a:r>
              </a:p>
              <a:p>
                <a:pPr marL="285750" indent="-285750">
                  <a:buFont typeface="Wingdings" pitchFamily="2" charset="2"/>
                  <a:buChar char="Ø"/>
                </a:pPr>
                <a:r>
                  <a:rPr lang="en-IN" sz="1400" dirty="0">
                    <a:solidFill>
                      <a:prstClr val="black"/>
                    </a:solidFill>
                    <a:latin typeface="Times New Roman" panose="02020603050405020304" pitchFamily="18" charset="0"/>
                    <a:cs typeface="Times New Roman" panose="02020603050405020304" pitchFamily="18" charset="0"/>
                  </a:rPr>
                  <a:t>Parity Preserving VM</a:t>
                </a:r>
              </a:p>
              <a:p>
                <a:pPr marL="285750" indent="-285750">
                  <a:buFont typeface="Wingdings" pitchFamily="2" charset="2"/>
                  <a:buChar char="Ø"/>
                </a:pPr>
                <a:r>
                  <a:rPr lang="en-IN" sz="1400" dirty="0">
                    <a:solidFill>
                      <a:prstClr val="black"/>
                    </a:solidFill>
                    <a:latin typeface="Times New Roman" panose="02020603050405020304" pitchFamily="18" charset="0"/>
                    <a:cs typeface="Times New Roman" panose="02020603050405020304" pitchFamily="18" charset="0"/>
                  </a:rPr>
                  <a:t>Improved Performance</a:t>
                </a:r>
              </a:p>
            </p:txBody>
          </p:sp>
          <p:sp>
            <p:nvSpPr>
              <p:cNvPr id="35" name="Double Bracket 34"/>
              <p:cNvSpPr/>
              <p:nvPr/>
            </p:nvSpPr>
            <p:spPr>
              <a:xfrm>
                <a:off x="2293789" y="2530044"/>
                <a:ext cx="2011869" cy="2376000"/>
              </a:xfrm>
              <a:prstGeom prst="bracketPai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1400" b="1" i="1" u="sng" dirty="0" smtClean="0">
                    <a:solidFill>
                      <a:prstClr val="black"/>
                    </a:solidFill>
                    <a:latin typeface="Times New Roman" panose="02020603050405020304" pitchFamily="18" charset="0"/>
                    <a:cs typeface="Times New Roman" panose="02020603050405020304" pitchFamily="18" charset="0"/>
                  </a:rPr>
                  <a:t>Gates</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KMD Gate1</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KMD Gate2</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KMD Gate3</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KMD Gate4</a:t>
                </a:r>
              </a:p>
              <a:p>
                <a:r>
                  <a:rPr lang="en-IN" sz="1400" b="1" i="1" u="sng" dirty="0" smtClean="0">
                    <a:solidFill>
                      <a:prstClr val="black"/>
                    </a:solidFill>
                    <a:latin typeface="Times New Roman" panose="02020603050405020304" pitchFamily="18" charset="0"/>
                    <a:cs typeface="Times New Roman" panose="02020603050405020304" pitchFamily="18" charset="0"/>
                  </a:rPr>
                  <a:t>Outcome</a:t>
                </a:r>
              </a:p>
              <a:p>
                <a:pPr marL="285750" indent="-285750">
                  <a:buFont typeface="Wingdings" pitchFamily="2" charset="2"/>
                  <a:buChar char="Ø"/>
                </a:pPr>
                <a:r>
                  <a:rPr lang="en-IN" sz="1400" dirty="0">
                    <a:solidFill>
                      <a:prstClr val="black"/>
                    </a:solidFill>
                    <a:latin typeface="Times New Roman" panose="02020603050405020304" pitchFamily="18" charset="0"/>
                    <a:cs typeface="Times New Roman" panose="02020603050405020304" pitchFamily="18" charset="0"/>
                  </a:rPr>
                  <a:t>Average </a:t>
                </a:r>
                <a:r>
                  <a:rPr lang="en-IN" sz="1400" dirty="0" err="1">
                    <a:solidFill>
                      <a:prstClr val="black"/>
                    </a:solidFill>
                    <a:latin typeface="Times New Roman" panose="02020603050405020304" pitchFamily="18" charset="0"/>
                    <a:cs typeface="Times New Roman" panose="02020603050405020304" pitchFamily="18" charset="0"/>
                  </a:rPr>
                  <a:t>NoG</a:t>
                </a:r>
                <a:r>
                  <a:rPr lang="en-IN" sz="1400" dirty="0">
                    <a:solidFill>
                      <a:prstClr val="black"/>
                    </a:solidFill>
                    <a:latin typeface="Times New Roman" panose="02020603050405020304" pitchFamily="18" charset="0"/>
                    <a:cs typeface="Times New Roman" panose="02020603050405020304" pitchFamily="18" charset="0"/>
                  </a:rPr>
                  <a:t> 1.76, QC 18.23</a:t>
                </a:r>
              </a:p>
              <a:p>
                <a:pPr marL="285750" indent="-285750">
                  <a:buFont typeface="Wingdings" pitchFamily="2" charset="2"/>
                  <a:buChar char="Ø"/>
                </a:pPr>
                <a:r>
                  <a:rPr lang="en-IN" sz="1400" dirty="0">
                    <a:solidFill>
                      <a:prstClr val="black"/>
                    </a:solidFill>
                    <a:latin typeface="Times New Roman" panose="02020603050405020304" pitchFamily="18" charset="0"/>
                    <a:cs typeface="Times New Roman" panose="02020603050405020304" pitchFamily="18" charset="0"/>
                  </a:rPr>
                  <a:t>5 Logical functions per Gate</a:t>
                </a:r>
              </a:p>
              <a:p>
                <a:pPr marL="285750" indent="-285750">
                  <a:buFont typeface="Wingdings" pitchFamily="2" charset="2"/>
                  <a:buChar char="Ø"/>
                </a:pPr>
                <a:r>
                  <a:rPr lang="en-IN" sz="1400" dirty="0">
                    <a:solidFill>
                      <a:prstClr val="black"/>
                    </a:solidFill>
                    <a:latin typeface="Times New Roman" panose="02020603050405020304" pitchFamily="18" charset="0"/>
                    <a:cs typeface="Times New Roman" panose="02020603050405020304" pitchFamily="18" charset="0"/>
                  </a:rPr>
                  <a:t>Reduced </a:t>
                </a:r>
                <a:r>
                  <a:rPr lang="en-IN" sz="1400" dirty="0" smtClean="0">
                    <a:solidFill>
                      <a:prstClr val="black"/>
                    </a:solidFill>
                    <a:latin typeface="Times New Roman" panose="02020603050405020304" pitchFamily="18" charset="0"/>
                    <a:cs typeface="Times New Roman" panose="02020603050405020304" pitchFamily="18" charset="0"/>
                  </a:rPr>
                  <a:t>Area</a:t>
                </a:r>
                <a:endParaRPr lang="en-IN" sz="1400" dirty="0">
                  <a:solidFill>
                    <a:prstClr val="black"/>
                  </a:solidFill>
                  <a:latin typeface="Times New Roman" panose="02020603050405020304" pitchFamily="18" charset="0"/>
                  <a:cs typeface="Times New Roman" panose="02020603050405020304" pitchFamily="18" charset="0"/>
                </a:endParaRPr>
              </a:p>
            </p:txBody>
          </p:sp>
          <p:sp>
            <p:nvSpPr>
              <p:cNvPr id="37" name="Down Arrow 36"/>
              <p:cNvSpPr/>
              <p:nvPr/>
            </p:nvSpPr>
            <p:spPr>
              <a:xfrm>
                <a:off x="7974291" y="5177202"/>
                <a:ext cx="365320" cy="36000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prstClr val="black"/>
                  </a:solidFill>
                  <a:latin typeface="Times New Roman" panose="02020603050405020304" pitchFamily="18" charset="0"/>
                  <a:cs typeface="Times New Roman" panose="02020603050405020304" pitchFamily="18" charset="0"/>
                </a:endParaRPr>
              </a:p>
            </p:txBody>
          </p:sp>
          <p:sp>
            <p:nvSpPr>
              <p:cNvPr id="39" name="Double Bracket 38"/>
              <p:cNvSpPr/>
              <p:nvPr/>
            </p:nvSpPr>
            <p:spPr>
              <a:xfrm>
                <a:off x="6627811" y="5537202"/>
                <a:ext cx="3040516" cy="1676400"/>
              </a:xfrm>
              <a:prstGeom prst="bracketPair">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1400" b="1" i="1" u="sng" dirty="0" smtClean="0">
                    <a:solidFill>
                      <a:prstClr val="black"/>
                    </a:solidFill>
                    <a:latin typeface="Times New Roman" panose="02020603050405020304" pitchFamily="18" charset="0"/>
                    <a:cs typeface="Times New Roman" panose="02020603050405020304" pitchFamily="18" charset="0"/>
                  </a:rPr>
                  <a:t>Simulation</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Quantum Cellular Automata</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Quantum Circuit</a:t>
                </a:r>
              </a:p>
              <a:p>
                <a:r>
                  <a:rPr lang="en-IN" sz="1400" b="1" i="1" u="sng" dirty="0" smtClean="0">
                    <a:solidFill>
                      <a:prstClr val="black"/>
                    </a:solidFill>
                    <a:latin typeface="Times New Roman" panose="02020603050405020304" pitchFamily="18" charset="0"/>
                    <a:cs typeface="Times New Roman" panose="02020603050405020304" pitchFamily="18" charset="0"/>
                  </a:rPr>
                  <a:t>Measures</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Quantum Cost</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Constant Inputs</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Garbage Output</a:t>
                </a:r>
              </a:p>
              <a:p>
                <a:pPr marL="285750" indent="-285750">
                  <a:buFont typeface="Wingdings" pitchFamily="2" charset="2"/>
                  <a:buChar char="Ø"/>
                </a:pPr>
                <a:r>
                  <a:rPr lang="en-IN" sz="1400" dirty="0" smtClean="0">
                    <a:solidFill>
                      <a:prstClr val="black"/>
                    </a:solidFill>
                    <a:latin typeface="Times New Roman" panose="02020603050405020304" pitchFamily="18" charset="0"/>
                    <a:cs typeface="Times New Roman" panose="02020603050405020304" pitchFamily="18" charset="0"/>
                  </a:rPr>
                  <a:t>Logical Calculations</a:t>
                </a:r>
                <a:endParaRPr lang="en-IN" sz="1400" dirty="0">
                  <a:solidFill>
                    <a:prstClr val="black"/>
                  </a:solidFill>
                  <a:latin typeface="Times New Roman" panose="02020603050405020304" pitchFamily="18" charset="0"/>
                  <a:cs typeface="Times New Roman" panose="02020603050405020304" pitchFamily="18" charset="0"/>
                </a:endParaRPr>
              </a:p>
            </p:txBody>
          </p:sp>
        </p:grpSp>
      </p:grpSp>
      <p:sp>
        <p:nvSpPr>
          <p:cNvPr id="23" name="Date Placeholder 22"/>
          <p:cNvSpPr>
            <a:spLocks noGrp="1"/>
          </p:cNvSpPr>
          <p:nvPr>
            <p:ph type="dt" sz="half" idx="10"/>
          </p:nvPr>
        </p:nvSpPr>
        <p:spPr/>
        <p:txBody>
          <a:bodyPr/>
          <a:lstStyle/>
          <a:p>
            <a:fld id="{BFE76C97-B259-46B5-B075-4FA650C0F385}" type="datetime1">
              <a:rPr lang="ta-IN" smtClean="0"/>
              <a:pPr/>
              <a:t>20-03-2020</a:t>
            </a:fld>
            <a:endParaRPr lang="en-US"/>
          </a:p>
        </p:txBody>
      </p:sp>
      <p:sp>
        <p:nvSpPr>
          <p:cNvPr id="41" name="Slide Number Placeholder 40"/>
          <p:cNvSpPr>
            <a:spLocks noGrp="1"/>
          </p:cNvSpPr>
          <p:nvPr>
            <p:ph type="sldNum" sz="quarter" idx="12"/>
          </p:nvPr>
        </p:nvSpPr>
        <p:spPr/>
        <p:txBody>
          <a:bodyPr/>
          <a:lstStyle/>
          <a:p>
            <a:fld id="{9481EC19-6D0F-46DC-855D-481A351B335A}" type="slidenum">
              <a:rPr lang="en-US" smtClean="0"/>
              <a:pPr/>
              <a:t>14</a:t>
            </a:fld>
            <a:endParaRPr lang="en-US"/>
          </a:p>
        </p:txBody>
      </p:sp>
      <p:sp>
        <p:nvSpPr>
          <p:cNvPr id="42" name="Footer Placeholder 41"/>
          <p:cNvSpPr>
            <a:spLocks noGrp="1"/>
          </p:cNvSpPr>
          <p:nvPr>
            <p:ph type="ftr" sz="quarter" idx="11"/>
          </p:nvPr>
        </p:nvSpPr>
        <p:spPr/>
        <p:txBody>
          <a:bodyPr/>
          <a:lstStyle/>
          <a:p>
            <a:r>
              <a:rPr lang="en-US" smtClean="0"/>
              <a:t>Ph.D. Viva Voce</a:t>
            </a:r>
            <a:endParaRPr lang="en-US"/>
          </a:p>
        </p:txBody>
      </p:sp>
      <p:sp>
        <p:nvSpPr>
          <p:cNvPr id="44" name="Down Arrow 43"/>
          <p:cNvSpPr/>
          <p:nvPr/>
        </p:nvSpPr>
        <p:spPr>
          <a:xfrm rot="16200000">
            <a:off x="3641989" y="3000337"/>
            <a:ext cx="417074" cy="36000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prstClr val="black"/>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10437812" y="4829971"/>
            <a:ext cx="1697901" cy="646331"/>
          </a:xfrm>
          <a:prstGeom prst="rect">
            <a:avLst/>
          </a:prstGeom>
          <a:noFill/>
        </p:spPr>
        <p:txBody>
          <a:bodyPr wrap="none" rtlCol="0">
            <a:spAutoFit/>
          </a:bodyPr>
          <a:lstStyle/>
          <a:p>
            <a:pPr algn="just"/>
            <a:r>
              <a:rPr lang="en-US" sz="1200" dirty="0" err="1" smtClean="0">
                <a:latin typeface="Times New Roman" panose="02020603050405020304" pitchFamily="18" charset="0"/>
                <a:cs typeface="Times New Roman" panose="02020603050405020304" pitchFamily="18" charset="0"/>
              </a:rPr>
              <a:t>NoG</a:t>
            </a:r>
            <a:r>
              <a:rPr lang="en-US" sz="1200" dirty="0" smtClean="0">
                <a:latin typeface="Times New Roman" panose="02020603050405020304" pitchFamily="18" charset="0"/>
                <a:cs typeface="Times New Roman" panose="02020603050405020304" pitchFamily="18" charset="0"/>
              </a:rPr>
              <a:t> – Number of Gates</a:t>
            </a:r>
          </a:p>
          <a:p>
            <a:pPr algn="just"/>
            <a:r>
              <a:rPr lang="en-US" sz="1200" dirty="0" smtClean="0">
                <a:latin typeface="Times New Roman" panose="02020603050405020304" pitchFamily="18" charset="0"/>
                <a:cs typeface="Times New Roman" panose="02020603050405020304" pitchFamily="18" charset="0"/>
              </a:rPr>
              <a:t>VM – Vedic Multiplier</a:t>
            </a:r>
          </a:p>
          <a:p>
            <a:pPr algn="just"/>
            <a:r>
              <a:rPr lang="en-US" sz="1200" dirty="0" smtClean="0">
                <a:latin typeface="Times New Roman" panose="02020603050405020304" pitchFamily="18" charset="0"/>
                <a:cs typeface="Times New Roman" panose="02020603050405020304" pitchFamily="18" charset="0"/>
              </a:rPr>
              <a:t>‘n’ – Number of Bits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866611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Pen Drive Backup\Reversible Logic\Thesis\References\History\Thesis PPT\Images\maxresdefault (2).jpg"/>
          <p:cNvPicPr>
            <a:picLocks noChangeAspect="1" noChangeArrowheads="1"/>
          </p:cNvPicPr>
          <p:nvPr/>
        </p:nvPicPr>
        <p:blipFill>
          <a:blip r:embed="rId2" cstate="print"/>
          <a:srcRect/>
          <a:stretch>
            <a:fillRect/>
          </a:stretch>
        </p:blipFill>
        <p:spPr bwMode="auto">
          <a:xfrm>
            <a:off x="-1588" y="0"/>
            <a:ext cx="12192001" cy="6858000"/>
          </a:xfrm>
          <a:prstGeom prst="rect">
            <a:avLst/>
          </a:prstGeom>
          <a:noFill/>
        </p:spPr>
      </p:pic>
      <p:sp>
        <p:nvSpPr>
          <p:cNvPr id="5" name="Rectangle 4"/>
          <p:cNvSpPr/>
          <p:nvPr/>
        </p:nvSpPr>
        <p:spPr>
          <a:xfrm>
            <a:off x="3699821" y="2436674"/>
            <a:ext cx="8445621" cy="1938992"/>
          </a:xfrm>
          <a:prstGeom prst="rect">
            <a:avLst/>
          </a:prstGeom>
        </p:spPr>
        <p:txBody>
          <a:bodyPr wrap="square">
            <a:spAutoFit/>
          </a:bodyPr>
          <a:lstStyle/>
          <a:p>
            <a:r>
              <a:rPr lang="en-US" sz="6000" b="1" i="1" dirty="0" smtClean="0">
                <a:solidFill>
                  <a:schemeClr val="bg2"/>
                </a:solidFill>
                <a:effectLst>
                  <a:reflection blurRad="6350" stA="55000" endA="300" endPos="45500" dir="5400000" sy="-100000" algn="bl" rotWithShape="0"/>
                </a:effectLst>
                <a:latin typeface="Script MT Bold" pitchFamily="66" charset="0"/>
                <a:cs typeface="Times New Roman" pitchFamily="18" charset="0"/>
              </a:rPr>
              <a:t>Proposed Reversible Logic Gates</a:t>
            </a:r>
            <a:endParaRPr lang="en-IN" b="1" i="1" dirty="0">
              <a:solidFill>
                <a:schemeClr val="bg2"/>
              </a:solidFill>
              <a:effectLst>
                <a:reflection blurRad="6350" stA="55000" endA="300" endPos="45500" dir="5400000" sy="-100000" algn="bl" rotWithShape="0"/>
              </a:effectLst>
              <a:latin typeface="Script MT Bold" pitchFamily="66" charset="0"/>
              <a:cs typeface="Times New Roman" pitchFamily="18" charset="0"/>
            </a:endParaRPr>
          </a:p>
        </p:txBody>
      </p:sp>
      <p:pic>
        <p:nvPicPr>
          <p:cNvPr id="512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468" y="1905000"/>
            <a:ext cx="3715289" cy="3240000"/>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4" name="Picture 4" descr="https://api.intechopen.com/media/chapter/58619/media/F4.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1305" y="19664"/>
            <a:ext cx="3756458" cy="1641987"/>
          </a:xfrm>
          <a:prstGeom prst="rect">
            <a:avLst/>
          </a:prstGeom>
          <a:ln>
            <a:noFill/>
          </a:ln>
          <a:effectLst>
            <a:outerShdw blurRad="50800" dist="50800" dir="5400000" algn="ctr" rotWithShape="0">
              <a:srgbClr val="000000">
                <a:alpha val="0"/>
              </a:srgbClr>
            </a:outerShdw>
            <a:softEdge rad="112500"/>
          </a:effectLst>
          <a:extLst>
            <a:ext uri="{909E8E84-426E-40DD-AFC4-6F175D3DCCD1}">
              <a14:hiddenFill xmlns="" xmlns:a14="http://schemas.microsoft.com/office/drawing/2010/main">
                <a:solidFill>
                  <a:srgbClr val="FFFFFF"/>
                </a:solidFill>
              </a14:hiddenFill>
            </a:ext>
          </a:extLst>
        </p:spPr>
      </p:pic>
      <p:pic>
        <p:nvPicPr>
          <p:cNvPr id="11" name="Picture 4" descr="https://api.intechopen.com/media/chapter/58619/media/F4.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88" y="5292213"/>
            <a:ext cx="3756458" cy="1641987"/>
          </a:xfrm>
          <a:prstGeom prst="rect">
            <a:avLst/>
          </a:prstGeom>
          <a:ln>
            <a:noFill/>
          </a:ln>
          <a:effectLst>
            <a:outerShdw blurRad="50800" dist="50800" dir="5400000" algn="ctr" rotWithShape="0">
              <a:srgbClr val="000000">
                <a:alpha val="0"/>
              </a:srgbClr>
            </a:outerShdw>
            <a:softEdge rad="112500"/>
          </a:effectLst>
          <a:extLst>
            <a:ext uri="{909E8E84-426E-40DD-AFC4-6F175D3DCCD1}">
              <a14:hiddenFill xmlns=""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fld id="{E178EE01-DE15-4069-809F-6819160E0B87}" type="datetime1">
              <a:rPr lang="ta-IN" smtClean="0"/>
              <a:pPr/>
              <a:t>20-03-2020</a:t>
            </a:fld>
            <a:endParaRPr lang="en-US"/>
          </a:p>
        </p:txBody>
      </p:sp>
      <p:sp>
        <p:nvSpPr>
          <p:cNvPr id="8" name="Slide Number Placeholder 7"/>
          <p:cNvSpPr>
            <a:spLocks noGrp="1"/>
          </p:cNvSpPr>
          <p:nvPr>
            <p:ph type="sldNum" sz="quarter" idx="12"/>
          </p:nvPr>
        </p:nvSpPr>
        <p:spPr/>
        <p:txBody>
          <a:bodyPr/>
          <a:lstStyle/>
          <a:p>
            <a:fld id="{9481EC19-6D0F-46DC-855D-481A351B335A}" type="slidenum">
              <a:rPr lang="en-US" smtClean="0"/>
              <a:pPr/>
              <a:t>15</a:t>
            </a:fld>
            <a:endParaRPr lang="en-US"/>
          </a:p>
        </p:txBody>
      </p:sp>
      <p:sp>
        <p:nvSpPr>
          <p:cNvPr id="9" name="Footer Placeholder 8"/>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66877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a:off x="-1999786" y="1917000"/>
            <a:ext cx="4030950" cy="3024000"/>
          </a:xfrm>
          <a:prstGeom prst="arc">
            <a:avLst>
              <a:gd name="adj1" fmla="val 16200000"/>
              <a:gd name="adj2" fmla="val 5418064"/>
            </a:avLst>
          </a:prstGeom>
          <a:gradFill flip="none" rotWithShape="1">
            <a:gsLst>
              <a:gs pos="0">
                <a:schemeClr val="accent3">
                  <a:lumMod val="60000"/>
                  <a:lumOff val="40000"/>
                </a:schemeClr>
              </a:gs>
              <a:gs pos="100000">
                <a:schemeClr val="accent3">
                  <a:lumMod val="40000"/>
                  <a:lumOff val="60000"/>
                </a:schemeClr>
              </a:gs>
            </a:gsLst>
            <a:lin ang="2700000" scaled="1"/>
            <a:tileRect/>
          </a:gradFill>
          <a:ln>
            <a:noFill/>
            <a:prstDash val="dash"/>
          </a:ln>
          <a:effectLst>
            <a:innerShdw blurRad="304800" dist="50800" dir="18900000">
              <a:prstClr val="black">
                <a:alpha val="14000"/>
              </a:prstClr>
            </a:innerShdw>
          </a:effectLst>
          <a:scene3d>
            <a:camera prst="orthographicFront"/>
            <a:lightRig rig="soft" dir="t"/>
          </a:scene3d>
          <a:sp3d>
            <a:bevelT w="114300" prst="artDeco"/>
          </a:sp3d>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grpSp>
        <p:nvGrpSpPr>
          <p:cNvPr id="2" name="Group 7"/>
          <p:cNvGrpSpPr>
            <a:grpSpLocks/>
          </p:cNvGrpSpPr>
          <p:nvPr/>
        </p:nvGrpSpPr>
        <p:grpSpPr bwMode="auto">
          <a:xfrm>
            <a:off x="-156593" y="238125"/>
            <a:ext cx="313185" cy="6381750"/>
            <a:chOff x="1785918" y="285728"/>
            <a:chExt cx="234000" cy="6382709"/>
          </a:xfrm>
        </p:grpSpPr>
        <p:sp>
          <p:nvSpPr>
            <p:cNvPr id="4" name="Rounded Rectangle 3"/>
            <p:cNvSpPr/>
            <p:nvPr/>
          </p:nvSpPr>
          <p:spPr>
            <a:xfrm>
              <a:off x="1785918" y="3500437"/>
              <a:ext cx="234000" cy="3168000"/>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7" name="Rounded Rectangle 6"/>
            <p:cNvSpPr/>
            <p:nvPr/>
          </p:nvSpPr>
          <p:spPr>
            <a:xfrm>
              <a:off x="1785918" y="285728"/>
              <a:ext cx="234000" cy="3168000"/>
            </a:xfrm>
            <a:prstGeom prst="roundRect">
              <a:avLst>
                <a:gd name="adj" fmla="val 4727"/>
              </a:avLst>
            </a:prstGeom>
            <a:no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grpSp>
      <p:sp>
        <p:nvSpPr>
          <p:cNvPr id="9" name="Arc 8"/>
          <p:cNvSpPr/>
          <p:nvPr/>
        </p:nvSpPr>
        <p:spPr>
          <a:xfrm>
            <a:off x="-4475583" y="0"/>
            <a:ext cx="9046394" cy="6858000"/>
          </a:xfrm>
          <a:prstGeom prst="arc">
            <a:avLst>
              <a:gd name="adj1" fmla="val 16200000"/>
              <a:gd name="adj2" fmla="val 5418064"/>
            </a:avLst>
          </a:prstGeom>
          <a:ln w="254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sp>
        <p:nvSpPr>
          <p:cNvPr id="12" name="Oval 11"/>
          <p:cNvSpPr/>
          <p:nvPr/>
        </p:nvSpPr>
        <p:spPr>
          <a:xfrm>
            <a:off x="2857521" y="6774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4" name="Oval 13"/>
          <p:cNvSpPr/>
          <p:nvPr/>
        </p:nvSpPr>
        <p:spPr>
          <a:xfrm>
            <a:off x="3884612" y="17188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33" name="TextBox 32"/>
          <p:cNvSpPr txBox="1"/>
          <p:nvPr/>
        </p:nvSpPr>
        <p:spPr>
          <a:xfrm>
            <a:off x="3351907" y="457200"/>
            <a:ext cx="6095305" cy="584775"/>
          </a:xfrm>
          <a:prstGeom prst="rect">
            <a:avLst/>
          </a:prstGeom>
          <a:noFill/>
        </p:spPr>
        <p:txBody>
          <a:bodyPr wrap="square">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Features</a:t>
            </a:r>
            <a:endParaRPr kumimoji="1" lang="zh-TW" altLang="en-US" sz="3200" dirty="0">
              <a:solidFill>
                <a:prstClr val="black">
                  <a:lumMod val="85000"/>
                  <a:lumOff val="15000"/>
                </a:prstClr>
              </a:solidFill>
              <a:latin typeface="Corbel" pitchFamily="34" charset="0"/>
            </a:endParaRPr>
          </a:p>
        </p:txBody>
      </p:sp>
      <p:sp>
        <p:nvSpPr>
          <p:cNvPr id="34" name="TextBox 33"/>
          <p:cNvSpPr txBox="1"/>
          <p:nvPr/>
        </p:nvSpPr>
        <p:spPr>
          <a:xfrm>
            <a:off x="4322518" y="1600200"/>
            <a:ext cx="5237385" cy="584200"/>
          </a:xfrm>
          <a:prstGeom prst="rect">
            <a:avLst/>
          </a:prstGeom>
          <a:noFill/>
        </p:spPr>
        <p:txBody>
          <a:bodyPr>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Properties of KMD Gates</a:t>
            </a:r>
            <a:endParaRPr kumimoji="1" lang="zh-TW" altLang="en-US" sz="3200" dirty="0">
              <a:solidFill>
                <a:prstClr val="black">
                  <a:lumMod val="85000"/>
                  <a:lumOff val="15000"/>
                </a:prstClr>
              </a:solidFill>
              <a:latin typeface="Corbel" pitchFamily="34" charset="0"/>
            </a:endParaRPr>
          </a:p>
        </p:txBody>
      </p:sp>
      <p:sp>
        <p:nvSpPr>
          <p:cNvPr id="32" name="TextBox 31"/>
          <p:cNvSpPr txBox="1"/>
          <p:nvPr/>
        </p:nvSpPr>
        <p:spPr>
          <a:xfrm>
            <a:off x="5523062" y="3648678"/>
            <a:ext cx="6189638" cy="369332"/>
          </a:xfrm>
          <a:prstGeom prst="rect">
            <a:avLst/>
          </a:prstGeom>
          <a:noFill/>
        </p:spPr>
        <p:txBody>
          <a:bodyPr>
            <a:spAutoFit/>
          </a:bodyPr>
          <a:lstStyle/>
          <a:p>
            <a:pPr fontAlgn="base">
              <a:spcBef>
                <a:spcPct val="0"/>
              </a:spcBef>
              <a:spcAft>
                <a:spcPct val="0"/>
              </a:spcAft>
              <a:defRPr/>
            </a:pPr>
            <a:endParaRPr kumimoji="1" lang="zh-TW" altLang="en-US" dirty="0">
              <a:solidFill>
                <a:prstClr val="black">
                  <a:lumMod val="85000"/>
                  <a:lumOff val="15000"/>
                </a:prstClr>
              </a:solidFill>
              <a:latin typeface="Corbel" pitchFamily="34" charset="0"/>
            </a:endParaRPr>
          </a:p>
        </p:txBody>
      </p:sp>
      <p:sp>
        <p:nvSpPr>
          <p:cNvPr id="44" name="TextBox 43"/>
          <p:cNvSpPr txBox="1"/>
          <p:nvPr/>
        </p:nvSpPr>
        <p:spPr>
          <a:xfrm rot="5400000">
            <a:off x="-375265" y="2202474"/>
            <a:ext cx="3871549" cy="2514602"/>
          </a:xfrm>
          <a:prstGeom prst="rect">
            <a:avLst/>
          </a:prstGeom>
          <a:noFill/>
        </p:spPr>
        <p:txBody>
          <a:bodyPr wrap="none" rtlCol="0">
            <a:prstTxWarp prst="textArchUp">
              <a:avLst/>
            </a:prstTxWarp>
            <a:spAutoFit/>
            <a:scene3d>
              <a:camera prst="orthographicFront"/>
              <a:lightRig rig="threePt" dir="t"/>
            </a:scene3d>
            <a:sp3d extrusionH="57150">
              <a:bevelT h="25400" prst="softRound"/>
            </a:sp3d>
          </a:bodyPr>
          <a:lstStyle/>
          <a:p>
            <a:r>
              <a:rPr lang="en-US" sz="4800" dirty="0" smtClean="0">
                <a:solidFill>
                  <a:schemeClr val="tx1">
                    <a:lumMod val="75000"/>
                    <a:lumOff val="25000"/>
                  </a:schemeClr>
                </a:solidFill>
                <a:effectLst>
                  <a:outerShdw blurRad="50800" dist="38100" dir="2700000" algn="tl" rotWithShape="0">
                    <a:prstClr val="black">
                      <a:alpha val="40000"/>
                    </a:prstClr>
                  </a:outerShdw>
                </a:effectLst>
                <a:latin typeface="Arial Black" pitchFamily="34" charset="0"/>
              </a:rPr>
              <a:t>Proposed Gates</a:t>
            </a:r>
            <a:endParaRPr lang="en-US" sz="4800" dirty="0">
              <a:solidFill>
                <a:schemeClr val="tx1">
                  <a:lumMod val="75000"/>
                  <a:lumOff val="25000"/>
                </a:schemeClr>
              </a:solidFill>
              <a:effectLst>
                <a:outerShdw blurRad="50800" dist="38100" dir="2700000" algn="tl" rotWithShape="0">
                  <a:prstClr val="black">
                    <a:alpha val="40000"/>
                  </a:prstClr>
                </a:outerShdw>
              </a:effectLst>
              <a:latin typeface="Arial Black" pitchFamily="34" charset="0"/>
            </a:endParaRPr>
          </a:p>
        </p:txBody>
      </p:sp>
      <p:sp>
        <p:nvSpPr>
          <p:cNvPr id="15" name="Oval 14"/>
          <p:cNvSpPr/>
          <p:nvPr/>
        </p:nvSpPr>
        <p:spPr>
          <a:xfrm>
            <a:off x="4320311" y="29380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6" name="TextBox 15"/>
          <p:cNvSpPr txBox="1"/>
          <p:nvPr/>
        </p:nvSpPr>
        <p:spPr>
          <a:xfrm>
            <a:off x="4743227" y="2819400"/>
            <a:ext cx="5237385" cy="584200"/>
          </a:xfrm>
          <a:prstGeom prst="rect">
            <a:avLst/>
          </a:prstGeom>
          <a:noFill/>
        </p:spPr>
        <p:txBody>
          <a:bodyPr>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Performance of KMD Gates</a:t>
            </a:r>
            <a:endParaRPr kumimoji="1" lang="zh-TW" altLang="en-US" sz="3200" dirty="0">
              <a:solidFill>
                <a:prstClr val="black">
                  <a:lumMod val="85000"/>
                  <a:lumOff val="15000"/>
                </a:prstClr>
              </a:solidFill>
              <a:latin typeface="Corbel" pitchFamily="34" charset="0"/>
            </a:endParaRPr>
          </a:p>
        </p:txBody>
      </p:sp>
      <p:sp>
        <p:nvSpPr>
          <p:cNvPr id="17" name="Oval 16"/>
          <p:cNvSpPr/>
          <p:nvPr/>
        </p:nvSpPr>
        <p:spPr>
          <a:xfrm>
            <a:off x="4229121" y="41572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8" name="TextBox 17"/>
          <p:cNvSpPr txBox="1"/>
          <p:nvPr/>
        </p:nvSpPr>
        <p:spPr>
          <a:xfrm>
            <a:off x="4667027" y="4038600"/>
            <a:ext cx="5923185" cy="584775"/>
          </a:xfrm>
          <a:prstGeom prst="rect">
            <a:avLst/>
          </a:prstGeom>
          <a:noFill/>
        </p:spPr>
        <p:txBody>
          <a:bodyPr wrap="square">
            <a:spAutoFit/>
          </a:bodyPr>
          <a:lstStyle/>
          <a:p>
            <a:pPr fontAlgn="base">
              <a:spcBef>
                <a:spcPct val="0"/>
              </a:spcBef>
              <a:spcAft>
                <a:spcPct val="0"/>
              </a:spcAft>
              <a:defRPr/>
            </a:pPr>
            <a:r>
              <a:rPr lang="en-US" sz="3200" dirty="0">
                <a:latin typeface="Corbel" pitchFamily="34" charset="0"/>
              </a:rPr>
              <a:t>Quantum </a:t>
            </a:r>
            <a:r>
              <a:rPr lang="en-US" sz="3200" dirty="0" smtClean="0">
                <a:latin typeface="Corbel" pitchFamily="34" charset="0"/>
              </a:rPr>
              <a:t>Circuit </a:t>
            </a:r>
            <a:r>
              <a:rPr kumimoji="1" lang="en-US" altLang="zh-TW" sz="3200" dirty="0">
                <a:solidFill>
                  <a:prstClr val="black">
                    <a:lumMod val="85000"/>
                    <a:lumOff val="15000"/>
                  </a:prstClr>
                </a:solidFill>
                <a:latin typeface="Corbel" pitchFamily="34" charset="0"/>
              </a:rPr>
              <a:t>of KMD Gates</a:t>
            </a:r>
            <a:r>
              <a:rPr lang="en-US" sz="3200" dirty="0" smtClean="0">
                <a:latin typeface="Corbel" pitchFamily="34" charset="0"/>
              </a:rPr>
              <a:t> </a:t>
            </a:r>
            <a:endParaRPr kumimoji="1" lang="zh-TW" altLang="en-US" sz="3200" dirty="0">
              <a:solidFill>
                <a:prstClr val="black">
                  <a:lumMod val="85000"/>
                  <a:lumOff val="15000"/>
                </a:prstClr>
              </a:solidFill>
              <a:latin typeface="Corbel" pitchFamily="34" charset="0"/>
            </a:endParaRPr>
          </a:p>
        </p:txBody>
      </p:sp>
      <p:sp>
        <p:nvSpPr>
          <p:cNvPr id="19" name="Oval 18"/>
          <p:cNvSpPr/>
          <p:nvPr/>
        </p:nvSpPr>
        <p:spPr>
          <a:xfrm>
            <a:off x="3656012" y="5172625"/>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20" name="TextBox 19"/>
          <p:cNvSpPr txBox="1"/>
          <p:nvPr/>
        </p:nvSpPr>
        <p:spPr>
          <a:xfrm>
            <a:off x="4093918" y="5054025"/>
            <a:ext cx="59231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Derivatives </a:t>
            </a:r>
            <a:r>
              <a:rPr kumimoji="1" lang="en-US" altLang="zh-TW" sz="3200" dirty="0" smtClean="0">
                <a:solidFill>
                  <a:prstClr val="black">
                    <a:lumMod val="85000"/>
                    <a:lumOff val="15000"/>
                  </a:prstClr>
                </a:solidFill>
                <a:latin typeface="Corbel" pitchFamily="34" charset="0"/>
              </a:rPr>
              <a:t>of </a:t>
            </a:r>
            <a:r>
              <a:rPr kumimoji="1" lang="en-US" altLang="zh-TW" sz="3200" dirty="0">
                <a:solidFill>
                  <a:prstClr val="black">
                    <a:lumMod val="85000"/>
                    <a:lumOff val="15000"/>
                  </a:prstClr>
                </a:solidFill>
                <a:latin typeface="Corbel" pitchFamily="34" charset="0"/>
              </a:rPr>
              <a:t>KMD Gates</a:t>
            </a:r>
            <a:r>
              <a:rPr lang="en-US" sz="3200" dirty="0" smtClean="0">
                <a:latin typeface="Corbel" pitchFamily="34" charset="0"/>
              </a:rPr>
              <a:t> </a:t>
            </a:r>
            <a:endParaRPr kumimoji="1" lang="zh-TW" altLang="en-US" sz="3200" dirty="0">
              <a:solidFill>
                <a:prstClr val="black">
                  <a:lumMod val="85000"/>
                  <a:lumOff val="15000"/>
                </a:prstClr>
              </a:solidFill>
              <a:latin typeface="Corbel" pitchFamily="34" charset="0"/>
            </a:endParaRPr>
          </a:p>
        </p:txBody>
      </p:sp>
      <p:sp>
        <p:nvSpPr>
          <p:cNvPr id="21" name="Oval 20"/>
          <p:cNvSpPr/>
          <p:nvPr/>
        </p:nvSpPr>
        <p:spPr>
          <a:xfrm>
            <a:off x="2589212" y="6010825"/>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22" name="TextBox 21"/>
          <p:cNvSpPr txBox="1"/>
          <p:nvPr/>
        </p:nvSpPr>
        <p:spPr>
          <a:xfrm>
            <a:off x="3027118" y="5892225"/>
            <a:ext cx="59231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Summary</a:t>
            </a:r>
            <a:endParaRPr kumimoji="1" lang="zh-TW" altLang="en-US" sz="3200" dirty="0">
              <a:solidFill>
                <a:prstClr val="black">
                  <a:lumMod val="85000"/>
                  <a:lumOff val="15000"/>
                </a:prstClr>
              </a:solidFill>
              <a:latin typeface="Corbel" pitchFamily="34" charset="0"/>
            </a:endParaRPr>
          </a:p>
        </p:txBody>
      </p:sp>
      <p:sp>
        <p:nvSpPr>
          <p:cNvPr id="23" name="Date Placeholder 22"/>
          <p:cNvSpPr>
            <a:spLocks noGrp="1"/>
          </p:cNvSpPr>
          <p:nvPr>
            <p:ph type="dt" sz="half" idx="10"/>
          </p:nvPr>
        </p:nvSpPr>
        <p:spPr/>
        <p:txBody>
          <a:bodyPr/>
          <a:lstStyle/>
          <a:p>
            <a:fld id="{37938CE3-AD24-49AA-8392-2AD380FF5A0C}" type="datetime1">
              <a:rPr lang="ta-IN" smtClean="0"/>
              <a:pPr/>
              <a:t>20-03-2020</a:t>
            </a:fld>
            <a:endParaRPr lang="en-US"/>
          </a:p>
        </p:txBody>
      </p:sp>
      <p:sp>
        <p:nvSpPr>
          <p:cNvPr id="24" name="Slide Number Placeholder 23"/>
          <p:cNvSpPr>
            <a:spLocks noGrp="1"/>
          </p:cNvSpPr>
          <p:nvPr>
            <p:ph type="sldNum" sz="quarter" idx="12"/>
          </p:nvPr>
        </p:nvSpPr>
        <p:spPr/>
        <p:txBody>
          <a:bodyPr/>
          <a:lstStyle/>
          <a:p>
            <a:fld id="{9481EC19-6D0F-46DC-855D-481A351B335A}" type="slidenum">
              <a:rPr lang="en-US" smtClean="0"/>
              <a:pPr/>
              <a:t>16</a:t>
            </a:fld>
            <a:endParaRPr lang="en-US"/>
          </a:p>
        </p:txBody>
      </p:sp>
      <p:sp>
        <p:nvSpPr>
          <p:cNvPr id="25" name="Footer Placeholder 24"/>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868242703"/>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525587" y="1600202"/>
            <a:ext cx="10512425" cy="4525963"/>
          </a:xfrm>
        </p:spPr>
        <p:txBody>
          <a:bodyPr>
            <a:normAutofit/>
          </a:bodyPr>
          <a:lstStyle/>
          <a:p>
            <a:pPr algn="just"/>
            <a:r>
              <a:rPr lang="en-GB" sz="2400" dirty="0" smtClean="0">
                <a:latin typeface="Times New Roman" pitchFamily="18" charset="0"/>
                <a:cs typeface="Times New Roman" pitchFamily="18" charset="0"/>
              </a:rPr>
              <a:t>Maintain </a:t>
            </a:r>
            <a:r>
              <a:rPr lang="en-GB" sz="2400" dirty="0">
                <a:latin typeface="Times New Roman" pitchFamily="18" charset="0"/>
                <a:cs typeface="Times New Roman" pitchFamily="18" charset="0"/>
              </a:rPr>
              <a:t>the uniformity of the </a:t>
            </a:r>
            <a:r>
              <a:rPr lang="en-GB" sz="2400" dirty="0" smtClean="0">
                <a:latin typeface="Times New Roman" pitchFamily="18" charset="0"/>
                <a:cs typeface="Times New Roman" pitchFamily="18" charset="0"/>
              </a:rPr>
              <a:t>design (designing </a:t>
            </a:r>
            <a:r>
              <a:rPr lang="en-GB" sz="2400" dirty="0">
                <a:latin typeface="Times New Roman" pitchFamily="18" charset="0"/>
                <a:cs typeface="Times New Roman" pitchFamily="18" charset="0"/>
              </a:rPr>
              <a:t>the reversible </a:t>
            </a:r>
            <a:r>
              <a:rPr lang="en-GB" sz="2400" dirty="0" smtClean="0">
                <a:latin typeface="Times New Roman" pitchFamily="18" charset="0"/>
                <a:cs typeface="Times New Roman" pitchFamily="18" charset="0"/>
              </a:rPr>
              <a:t>circuits </a:t>
            </a:r>
            <a:r>
              <a:rPr lang="en-GB" sz="2400" dirty="0">
                <a:latin typeface="Times New Roman" pitchFamily="18" charset="0"/>
                <a:cs typeface="Times New Roman" pitchFamily="18" charset="0"/>
              </a:rPr>
              <a:t>with the same </a:t>
            </a:r>
            <a:r>
              <a:rPr lang="en-GB" sz="2400" dirty="0" smtClean="0">
                <a:latin typeface="Times New Roman" pitchFamily="18" charset="0"/>
                <a:cs typeface="Times New Roman" pitchFamily="18" charset="0"/>
              </a:rPr>
              <a:t>type </a:t>
            </a:r>
            <a:r>
              <a:rPr lang="en-GB" sz="2400" dirty="0">
                <a:latin typeface="Times New Roman" pitchFamily="18" charset="0"/>
                <a:cs typeface="Times New Roman" pitchFamily="18" charset="0"/>
              </a:rPr>
              <a:t>of gates).</a:t>
            </a:r>
            <a:endParaRPr lang="en-IN" sz="2400" dirty="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Implement the reversible circuits with the new gates providing improved performance (with less cost in terms of Quantum Cost, Garbage Output and Logical Calculations). </a:t>
            </a:r>
          </a:p>
          <a:p>
            <a:pPr algn="just"/>
            <a:r>
              <a:rPr lang="en-GB" sz="2400" dirty="0" smtClean="0">
                <a:latin typeface="Times New Roman" pitchFamily="18" charset="0"/>
                <a:cs typeface="Times New Roman" pitchFamily="18" charset="0"/>
              </a:rPr>
              <a:t>New gates with more functionality and less area.</a:t>
            </a:r>
          </a:p>
          <a:p>
            <a:pPr algn="just"/>
            <a:endParaRPr lang="en-IN" sz="2400" dirty="0">
              <a:latin typeface="Times New Roman" pitchFamily="18" charset="0"/>
              <a:cs typeface="Times New Roman" pitchFamily="18" charset="0"/>
            </a:endParaRPr>
          </a:p>
        </p:txBody>
      </p:sp>
      <p:pic>
        <p:nvPicPr>
          <p:cNvPr id="6"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2284412" y="152400"/>
            <a:ext cx="91440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Features of Proposed Reversible Gates</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25D351B6-815A-4313-B9EE-9DE40A4C0CFA}"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17</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72958" y="1429969"/>
            <a:ext cx="4522634" cy="1704741"/>
            <a:chOff x="1845245" y="1585560"/>
            <a:chExt cx="4861270" cy="1828800"/>
          </a:xfrm>
        </p:grpSpPr>
        <p:sp>
          <p:nvSpPr>
            <p:cNvPr id="6" name="Rectangle 5"/>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Gate1</a:t>
              </a:r>
              <a:endParaRPr lang="en-US" b="1" dirty="0">
                <a:latin typeface="Times New Roman" pitchFamily="18" charset="0"/>
                <a:cs typeface="Times New Roman" pitchFamily="18" charset="0"/>
              </a:endParaRPr>
            </a:p>
          </p:txBody>
        </p:sp>
        <p:cxnSp>
          <p:nvCxnSpPr>
            <p:cNvPr id="7" name="Straight Connector 6"/>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1845245" y="1854395"/>
              <a:ext cx="377688" cy="396209"/>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14" name="TextBox 13"/>
            <p:cNvSpPr txBox="1"/>
            <p:nvPr/>
          </p:nvSpPr>
          <p:spPr>
            <a:xfrm>
              <a:off x="1845245" y="2315255"/>
              <a:ext cx="363904" cy="396209"/>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15" name="TextBox 14"/>
            <p:cNvSpPr txBox="1"/>
            <p:nvPr/>
          </p:nvSpPr>
          <p:spPr>
            <a:xfrm>
              <a:off x="1845245" y="2852895"/>
              <a:ext cx="377688" cy="396209"/>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16" name="TextBox 15"/>
            <p:cNvSpPr txBox="1"/>
            <p:nvPr/>
          </p:nvSpPr>
          <p:spPr>
            <a:xfrm>
              <a:off x="5073662" y="1852640"/>
              <a:ext cx="670603" cy="396209"/>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17" name="TextBox 16"/>
            <p:cNvSpPr txBox="1"/>
            <p:nvPr/>
          </p:nvSpPr>
          <p:spPr>
            <a:xfrm>
              <a:off x="5080803" y="2291598"/>
              <a:ext cx="1625712" cy="396209"/>
            </a:xfrm>
            <a:prstGeom prst="rect">
              <a:avLst/>
            </a:prstGeom>
            <a:noFill/>
          </p:spPr>
          <p:txBody>
            <a:bodyPr wrap="none" rtlCol="0">
              <a:spAutoFit/>
            </a:bodyPr>
            <a:lstStyle/>
            <a:p>
              <a:r>
                <a:rPr lang="en-US" b="1" dirty="0" smtClean="0">
                  <a:latin typeface="Times New Roman" pitchFamily="18" charset="0"/>
                  <a:cs typeface="Times New Roman" pitchFamily="18" charset="0"/>
                </a:rPr>
                <a:t>Q=A’C⊕AB’</a:t>
              </a:r>
              <a:endParaRPr lang="en-US" b="1" dirty="0">
                <a:latin typeface="Times New Roman" pitchFamily="18" charset="0"/>
                <a:cs typeface="Times New Roman" pitchFamily="18" charset="0"/>
              </a:endParaRPr>
            </a:p>
          </p:txBody>
        </p:sp>
        <p:sp>
          <p:nvSpPr>
            <p:cNvPr id="18" name="TextBox 17"/>
            <p:cNvSpPr txBox="1"/>
            <p:nvPr/>
          </p:nvSpPr>
          <p:spPr>
            <a:xfrm>
              <a:off x="5064773" y="2852925"/>
              <a:ext cx="1611928" cy="396209"/>
            </a:xfrm>
            <a:prstGeom prst="rect">
              <a:avLst/>
            </a:prstGeom>
            <a:noFill/>
          </p:spPr>
          <p:txBody>
            <a:bodyPr wrap="none" rtlCol="0">
              <a:spAutoFit/>
            </a:bodyPr>
            <a:lstStyle/>
            <a:p>
              <a:r>
                <a:rPr lang="en-US" b="1" dirty="0" smtClean="0">
                  <a:latin typeface="Times New Roman" pitchFamily="18" charset="0"/>
                  <a:cs typeface="Times New Roman" pitchFamily="18" charset="0"/>
                </a:rPr>
                <a:t>R=A’B⊕AC’</a:t>
              </a:r>
              <a:endParaRPr lang="en-US" b="1" dirty="0">
                <a:latin typeface="Times New Roman" pitchFamily="18" charset="0"/>
                <a:cs typeface="Times New Roman" pitchFamily="18" charset="0"/>
              </a:endParaRPr>
            </a:p>
          </p:txBody>
        </p:sp>
      </p:grpSp>
      <p:grpSp>
        <p:nvGrpSpPr>
          <p:cNvPr id="19" name="Group 18"/>
          <p:cNvGrpSpPr/>
          <p:nvPr/>
        </p:nvGrpSpPr>
        <p:grpSpPr>
          <a:xfrm>
            <a:off x="6747899" y="1498013"/>
            <a:ext cx="4604313" cy="1636697"/>
            <a:chOff x="1845245" y="1585560"/>
            <a:chExt cx="4818323" cy="1828800"/>
          </a:xfrm>
        </p:grpSpPr>
        <p:sp>
          <p:nvSpPr>
            <p:cNvPr id="20" name="Rectangle 19"/>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Gate2</a:t>
              </a:r>
              <a:endParaRPr lang="en-US" b="1" dirty="0">
                <a:latin typeface="Times New Roman" pitchFamily="18" charset="0"/>
                <a:cs typeface="Times New Roman" pitchFamily="18" charset="0"/>
              </a:endParaRPr>
            </a:p>
          </p:txBody>
        </p:sp>
        <p:cxnSp>
          <p:nvCxnSpPr>
            <p:cNvPr id="21" name="Straight Connector 20"/>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845245" y="1854395"/>
              <a:ext cx="367710" cy="412681"/>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28" name="TextBox 27"/>
            <p:cNvSpPr txBox="1"/>
            <p:nvPr/>
          </p:nvSpPr>
          <p:spPr>
            <a:xfrm>
              <a:off x="1845245" y="2315256"/>
              <a:ext cx="354290" cy="412681"/>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29" name="TextBox 28"/>
            <p:cNvSpPr txBox="1"/>
            <p:nvPr/>
          </p:nvSpPr>
          <p:spPr>
            <a:xfrm>
              <a:off x="1845245" y="2852895"/>
              <a:ext cx="367710" cy="412681"/>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30" name="TextBox 29"/>
            <p:cNvSpPr txBox="1"/>
            <p:nvPr/>
          </p:nvSpPr>
          <p:spPr>
            <a:xfrm>
              <a:off x="5073663" y="1852640"/>
              <a:ext cx="652888" cy="412681"/>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31" name="TextBox 30"/>
            <p:cNvSpPr txBox="1"/>
            <p:nvPr/>
          </p:nvSpPr>
          <p:spPr>
            <a:xfrm>
              <a:off x="5080803" y="2291599"/>
              <a:ext cx="1582765" cy="412681"/>
            </a:xfrm>
            <a:prstGeom prst="rect">
              <a:avLst/>
            </a:prstGeom>
            <a:noFill/>
          </p:spPr>
          <p:txBody>
            <a:bodyPr wrap="none" rtlCol="0">
              <a:spAutoFit/>
            </a:bodyPr>
            <a:lstStyle/>
            <a:p>
              <a:r>
                <a:rPr lang="en-US" b="1" dirty="0" smtClean="0">
                  <a:latin typeface="Times New Roman" pitchFamily="18" charset="0"/>
                  <a:cs typeface="Times New Roman" pitchFamily="18" charset="0"/>
                </a:rPr>
                <a:t>Q=A’B’⊕AC</a:t>
              </a:r>
              <a:endParaRPr lang="en-US" b="1" dirty="0">
                <a:latin typeface="Times New Roman" pitchFamily="18" charset="0"/>
                <a:cs typeface="Times New Roman" pitchFamily="18" charset="0"/>
              </a:endParaRPr>
            </a:p>
          </p:txBody>
        </p:sp>
        <p:sp>
          <p:nvSpPr>
            <p:cNvPr id="32" name="TextBox 31"/>
            <p:cNvSpPr txBox="1"/>
            <p:nvPr/>
          </p:nvSpPr>
          <p:spPr>
            <a:xfrm>
              <a:off x="5064773" y="2852925"/>
              <a:ext cx="1569345" cy="412681"/>
            </a:xfrm>
            <a:prstGeom prst="rect">
              <a:avLst/>
            </a:prstGeom>
            <a:noFill/>
          </p:spPr>
          <p:txBody>
            <a:bodyPr wrap="none" rtlCol="0">
              <a:spAutoFit/>
            </a:bodyPr>
            <a:lstStyle/>
            <a:p>
              <a:r>
                <a:rPr lang="en-US" b="1" dirty="0" smtClean="0">
                  <a:latin typeface="Times New Roman" pitchFamily="18" charset="0"/>
                  <a:cs typeface="Times New Roman" pitchFamily="18" charset="0"/>
                </a:rPr>
                <a:t>R=A’C’⊕AB</a:t>
              </a:r>
              <a:endParaRPr lang="en-US" b="1" dirty="0">
                <a:latin typeface="Times New Roman" pitchFamily="18" charset="0"/>
                <a:cs typeface="Times New Roman" pitchFamily="18" charset="0"/>
              </a:endParaRPr>
            </a:p>
          </p:txBody>
        </p:sp>
      </p:grpSp>
      <p:grpSp>
        <p:nvGrpSpPr>
          <p:cNvPr id="33" name="Group 32"/>
          <p:cNvGrpSpPr/>
          <p:nvPr/>
        </p:nvGrpSpPr>
        <p:grpSpPr>
          <a:xfrm>
            <a:off x="1644968" y="3707663"/>
            <a:ext cx="4625512" cy="1550137"/>
            <a:chOff x="134959" y="3429000"/>
            <a:chExt cx="5271683" cy="1834345"/>
          </a:xfrm>
        </p:grpSpPr>
        <p:grpSp>
          <p:nvGrpSpPr>
            <p:cNvPr id="34" name="Group 113"/>
            <p:cNvGrpSpPr/>
            <p:nvPr/>
          </p:nvGrpSpPr>
          <p:grpSpPr>
            <a:xfrm>
              <a:off x="134959" y="3429000"/>
              <a:ext cx="4871032" cy="1828800"/>
              <a:chOff x="1845245" y="1585560"/>
              <a:chExt cx="4871032" cy="1828800"/>
            </a:xfrm>
          </p:grpSpPr>
          <p:sp>
            <p:nvSpPr>
              <p:cNvPr id="39" name="Rectangle 38"/>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Gate3</a:t>
                </a:r>
                <a:endParaRPr lang="en-US" b="1" dirty="0">
                  <a:latin typeface="Times New Roman" pitchFamily="18" charset="0"/>
                  <a:cs typeface="Times New Roman" pitchFamily="18" charset="0"/>
                </a:endParaRPr>
              </a:p>
            </p:txBody>
          </p:sp>
          <p:cxnSp>
            <p:nvCxnSpPr>
              <p:cNvPr id="40" name="Straight Connector 39"/>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557360" y="27761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1845245" y="1623965"/>
                <a:ext cx="400464"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47" name="TextBox 46"/>
              <p:cNvSpPr txBox="1"/>
              <p:nvPr/>
            </p:nvSpPr>
            <p:spPr>
              <a:xfrm>
                <a:off x="1845245" y="2046420"/>
                <a:ext cx="385849" cy="437047"/>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48" name="TextBox 47"/>
              <p:cNvSpPr txBox="1"/>
              <p:nvPr/>
            </p:nvSpPr>
            <p:spPr>
              <a:xfrm>
                <a:off x="1845245" y="2507280"/>
                <a:ext cx="400464" cy="437047"/>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49" name="TextBox 48"/>
              <p:cNvSpPr txBox="1"/>
              <p:nvPr/>
            </p:nvSpPr>
            <p:spPr>
              <a:xfrm>
                <a:off x="5073660" y="1623965"/>
                <a:ext cx="1158645"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P=A⊕D</a:t>
                </a:r>
                <a:endParaRPr lang="en-US" b="1" dirty="0">
                  <a:latin typeface="Times New Roman" pitchFamily="18" charset="0"/>
                  <a:cs typeface="Times New Roman" pitchFamily="18" charset="0"/>
                </a:endParaRPr>
              </a:p>
            </p:txBody>
          </p:sp>
          <p:sp>
            <p:nvSpPr>
              <p:cNvPr id="50" name="TextBox 49"/>
              <p:cNvSpPr txBox="1"/>
              <p:nvPr/>
            </p:nvSpPr>
            <p:spPr>
              <a:xfrm>
                <a:off x="5080803" y="2046420"/>
                <a:ext cx="1635474"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Q=B⊕C⊕D</a:t>
                </a:r>
                <a:endParaRPr lang="en-US" b="1" dirty="0">
                  <a:latin typeface="Times New Roman" pitchFamily="18" charset="0"/>
                  <a:cs typeface="Times New Roman" pitchFamily="18" charset="0"/>
                </a:endParaRPr>
              </a:p>
            </p:txBody>
          </p:sp>
          <p:sp>
            <p:nvSpPr>
              <p:cNvPr id="51" name="TextBox 50"/>
              <p:cNvSpPr txBox="1"/>
              <p:nvPr/>
            </p:nvSpPr>
            <p:spPr>
              <a:xfrm>
                <a:off x="5064773" y="2584090"/>
                <a:ext cx="1621444"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R=A’C⊕AB</a:t>
                </a:r>
                <a:endParaRPr lang="en-US" b="1" dirty="0">
                  <a:latin typeface="Times New Roman" pitchFamily="18" charset="0"/>
                  <a:cs typeface="Times New Roman" pitchFamily="18" charset="0"/>
                </a:endParaRPr>
              </a:p>
            </p:txBody>
          </p:sp>
        </p:grpSp>
        <p:cxnSp>
          <p:nvCxnSpPr>
            <p:cNvPr id="35" name="Straight Connector 34"/>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149692" y="4811580"/>
              <a:ext cx="400464" cy="437047"/>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38" name="TextBox 37"/>
            <p:cNvSpPr txBox="1"/>
            <p:nvPr/>
          </p:nvSpPr>
          <p:spPr>
            <a:xfrm>
              <a:off x="3381445" y="4826298"/>
              <a:ext cx="2025197"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S=A’C⊕AB⊕D</a:t>
              </a:r>
              <a:endParaRPr lang="en-US" b="1" dirty="0">
                <a:latin typeface="Times New Roman" pitchFamily="18" charset="0"/>
                <a:cs typeface="Times New Roman" pitchFamily="18" charset="0"/>
              </a:endParaRPr>
            </a:p>
          </p:txBody>
        </p:sp>
      </p:grpSp>
      <p:grpSp>
        <p:nvGrpSpPr>
          <p:cNvPr id="52" name="Group 51"/>
          <p:cNvGrpSpPr/>
          <p:nvPr/>
        </p:nvGrpSpPr>
        <p:grpSpPr>
          <a:xfrm>
            <a:off x="6704012" y="3714753"/>
            <a:ext cx="5400930" cy="1619247"/>
            <a:chOff x="4759318" y="3313785"/>
            <a:chExt cx="5594205" cy="2108698"/>
          </a:xfrm>
        </p:grpSpPr>
        <p:grpSp>
          <p:nvGrpSpPr>
            <p:cNvPr id="53" name="Group 55"/>
            <p:cNvGrpSpPr/>
            <p:nvPr/>
          </p:nvGrpSpPr>
          <p:grpSpPr>
            <a:xfrm>
              <a:off x="4759318" y="3313785"/>
              <a:ext cx="5594205" cy="1927570"/>
              <a:chOff x="134959" y="3330230"/>
              <a:chExt cx="5594205" cy="1927570"/>
            </a:xfrm>
          </p:grpSpPr>
          <p:grpSp>
            <p:nvGrpSpPr>
              <p:cNvPr id="58" name="Group 137"/>
              <p:cNvGrpSpPr/>
              <p:nvPr/>
            </p:nvGrpSpPr>
            <p:grpSpPr>
              <a:xfrm>
                <a:off x="134959" y="3330230"/>
                <a:ext cx="4802147" cy="1927570"/>
                <a:chOff x="1845245" y="1486790"/>
                <a:chExt cx="4802147" cy="1927570"/>
              </a:xfrm>
            </p:grpSpPr>
            <p:sp>
              <p:nvSpPr>
                <p:cNvPr id="63" name="Rectangle 62"/>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Gate4</a:t>
                  </a:r>
                  <a:endParaRPr lang="en-US" b="1" dirty="0">
                    <a:latin typeface="Times New Roman" pitchFamily="18" charset="0"/>
                    <a:cs typeface="Times New Roman" pitchFamily="18" charset="0"/>
                  </a:endParaRPr>
                </a:p>
              </p:txBody>
            </p:sp>
            <p:cxnSp>
              <p:nvCxnSpPr>
                <p:cNvPr id="64" name="Straight Connector 63"/>
                <p:cNvCxnSpPr/>
                <p:nvPr/>
              </p:nvCxnSpPr>
              <p:spPr>
                <a:xfrm>
                  <a:off x="2229295" y="16788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2229295" y="206286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2229295" y="250921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4557360" y="206286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a:off x="4557360" y="250921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4557360" y="2922289"/>
                  <a:ext cx="499265" cy="0"/>
                </a:xfrm>
                <a:prstGeom prst="line">
                  <a:avLst/>
                </a:prstGeom>
              </p:spPr>
              <p:style>
                <a:lnRef idx="2">
                  <a:schemeClr val="dk1"/>
                </a:lnRef>
                <a:fillRef idx="0">
                  <a:schemeClr val="dk1"/>
                </a:fillRef>
                <a:effectRef idx="1">
                  <a:schemeClr val="dk1"/>
                </a:effectRef>
                <a:fontRef idx="minor">
                  <a:schemeClr val="tx1"/>
                </a:fontRef>
              </p:style>
            </p:cxnSp>
            <p:sp>
              <p:nvSpPr>
                <p:cNvPr id="70" name="TextBox 69"/>
                <p:cNvSpPr txBox="1"/>
                <p:nvPr/>
              </p:nvSpPr>
              <p:spPr>
                <a:xfrm>
                  <a:off x="1845245" y="1501508"/>
                  <a:ext cx="363952"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71" name="TextBox 70"/>
                <p:cNvSpPr txBox="1"/>
                <p:nvPr/>
              </p:nvSpPr>
              <p:spPr>
                <a:xfrm>
                  <a:off x="1845245" y="1885560"/>
                  <a:ext cx="350669" cy="480970"/>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72" name="TextBox 71"/>
                <p:cNvSpPr txBox="1"/>
                <p:nvPr/>
              </p:nvSpPr>
              <p:spPr>
                <a:xfrm>
                  <a:off x="1845245" y="2308013"/>
                  <a:ext cx="363952" cy="480970"/>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73" name="TextBox 72"/>
                <p:cNvSpPr txBox="1"/>
                <p:nvPr/>
              </p:nvSpPr>
              <p:spPr>
                <a:xfrm>
                  <a:off x="5073662" y="1486790"/>
                  <a:ext cx="646215"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74" name="TextBox 73"/>
                <p:cNvSpPr txBox="1"/>
                <p:nvPr/>
              </p:nvSpPr>
              <p:spPr>
                <a:xfrm>
                  <a:off x="5080803" y="1870840"/>
                  <a:ext cx="1566589"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Q=A’B⊕AC’</a:t>
                  </a:r>
                  <a:endParaRPr lang="en-US" b="1" dirty="0">
                    <a:latin typeface="Times New Roman" pitchFamily="18" charset="0"/>
                    <a:cs typeface="Times New Roman" pitchFamily="18" charset="0"/>
                  </a:endParaRPr>
                </a:p>
              </p:txBody>
            </p:sp>
            <p:sp>
              <p:nvSpPr>
                <p:cNvPr id="75" name="TextBox 74"/>
                <p:cNvSpPr txBox="1"/>
                <p:nvPr/>
              </p:nvSpPr>
              <p:spPr>
                <a:xfrm>
                  <a:off x="5064773" y="2331700"/>
                  <a:ext cx="1473077"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R=A⊕B⊕C</a:t>
                  </a:r>
                  <a:endParaRPr lang="en-US" b="1" dirty="0">
                    <a:latin typeface="Times New Roman" pitchFamily="18" charset="0"/>
                    <a:cs typeface="Times New Roman" pitchFamily="18" charset="0"/>
                  </a:endParaRPr>
                </a:p>
              </p:txBody>
            </p:sp>
          </p:grpSp>
          <p:cxnSp>
            <p:nvCxnSpPr>
              <p:cNvPr id="59" name="Straight Connector 58"/>
              <p:cNvCxnSpPr/>
              <p:nvPr/>
            </p:nvCxnSpPr>
            <p:spPr>
              <a:xfrm>
                <a:off x="515584" y="47512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2843775" y="3522255"/>
                <a:ext cx="499265" cy="0"/>
              </a:xfrm>
              <a:prstGeom prst="line">
                <a:avLst/>
              </a:prstGeom>
            </p:spPr>
            <p:style>
              <a:lnRef idx="2">
                <a:schemeClr val="dk1"/>
              </a:lnRef>
              <a:fillRef idx="0">
                <a:schemeClr val="dk1"/>
              </a:fillRef>
              <a:effectRef idx="1">
                <a:schemeClr val="dk1"/>
              </a:effectRef>
              <a:fontRef idx="minor">
                <a:schemeClr val="tx1"/>
              </a:fontRef>
            </p:style>
          </p:cxnSp>
          <p:sp>
            <p:nvSpPr>
              <p:cNvPr id="61" name="TextBox 60"/>
              <p:cNvSpPr txBox="1"/>
              <p:nvPr/>
            </p:nvSpPr>
            <p:spPr>
              <a:xfrm>
                <a:off x="149692" y="4559394"/>
                <a:ext cx="363952" cy="480970"/>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62" name="TextBox 61"/>
              <p:cNvSpPr txBox="1"/>
              <p:nvPr/>
            </p:nvSpPr>
            <p:spPr>
              <a:xfrm>
                <a:off x="3337903" y="4583081"/>
                <a:ext cx="2391261"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S=A(B⊕ C)⊕BC⊕D</a:t>
                </a:r>
                <a:endParaRPr lang="en-US" b="1" dirty="0">
                  <a:latin typeface="Times New Roman" pitchFamily="18" charset="0"/>
                  <a:cs typeface="Times New Roman" pitchFamily="18" charset="0"/>
                </a:endParaRPr>
              </a:p>
            </p:txBody>
          </p:sp>
        </p:grpSp>
        <p:cxnSp>
          <p:nvCxnSpPr>
            <p:cNvPr id="54" name="Straight Connector 53"/>
            <p:cNvCxnSpPr/>
            <p:nvPr/>
          </p:nvCxnSpPr>
          <p:spPr>
            <a:xfrm>
              <a:off x="5138698" y="51188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7481403" y="5128197"/>
              <a:ext cx="499265" cy="0"/>
            </a:xfrm>
            <a:prstGeom prst="line">
              <a:avLst/>
            </a:prstGeom>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4772806" y="4926794"/>
              <a:ext cx="350669" cy="480970"/>
            </a:xfrm>
            <a:prstGeom prst="rect">
              <a:avLst/>
            </a:prstGeom>
            <a:noFill/>
          </p:spPr>
          <p:txBody>
            <a:bodyPr wrap="none" rtlCol="0">
              <a:spAutoFit/>
            </a:bodyPr>
            <a:lstStyle/>
            <a:p>
              <a:r>
                <a:rPr lang="en-US" b="1" dirty="0">
                  <a:latin typeface="Times New Roman" pitchFamily="18" charset="0"/>
                  <a:cs typeface="Times New Roman" pitchFamily="18" charset="0"/>
                </a:rPr>
                <a:t>E</a:t>
              </a:r>
            </a:p>
          </p:txBody>
        </p:sp>
        <p:sp>
          <p:nvSpPr>
            <p:cNvPr id="57" name="TextBox 56"/>
            <p:cNvSpPr txBox="1"/>
            <p:nvPr/>
          </p:nvSpPr>
          <p:spPr>
            <a:xfrm>
              <a:off x="7990044" y="4941513"/>
              <a:ext cx="1292098"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T=BC’⊕E</a:t>
              </a:r>
              <a:endParaRPr lang="en-US" b="1" dirty="0">
                <a:latin typeface="Times New Roman" pitchFamily="18" charset="0"/>
                <a:cs typeface="Times New Roman" pitchFamily="18" charset="0"/>
              </a:endParaRPr>
            </a:p>
          </p:txBody>
        </p:sp>
      </p:grpSp>
      <p:pic>
        <p:nvPicPr>
          <p:cNvPr id="79"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0" name="Title 1"/>
          <p:cNvSpPr txBox="1">
            <a:spLocks/>
          </p:cNvSpPr>
          <p:nvPr/>
        </p:nvSpPr>
        <p:spPr>
          <a:xfrm>
            <a:off x="3427413" y="152400"/>
            <a:ext cx="6150686"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Proposed Reversible Gates</a:t>
            </a:r>
            <a:endParaRPr lang="en-IN" sz="4000" b="1" i="1" u="sng" dirty="0">
              <a:solidFill>
                <a:srgbClr val="00B050"/>
              </a:solidFill>
              <a:latin typeface="Times New Roman" pitchFamily="18" charset="0"/>
              <a:cs typeface="Times New Roman" pitchFamily="18" charset="0"/>
            </a:endParaRPr>
          </a:p>
        </p:txBody>
      </p:sp>
      <p:sp>
        <p:nvSpPr>
          <p:cNvPr id="81" name="Rounded Rectangle 80"/>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76" name="Date Placeholder 75"/>
          <p:cNvSpPr>
            <a:spLocks noGrp="1"/>
          </p:cNvSpPr>
          <p:nvPr>
            <p:ph type="dt" sz="half" idx="10"/>
          </p:nvPr>
        </p:nvSpPr>
        <p:spPr/>
        <p:txBody>
          <a:bodyPr/>
          <a:lstStyle/>
          <a:p>
            <a:fld id="{2F2FD25B-5B36-41F6-97DF-1775187B284D}" type="datetime1">
              <a:rPr lang="ta-IN" smtClean="0"/>
              <a:pPr/>
              <a:t>20-03-2020</a:t>
            </a:fld>
            <a:endParaRPr lang="en-US"/>
          </a:p>
        </p:txBody>
      </p:sp>
      <p:sp>
        <p:nvSpPr>
          <p:cNvPr id="77" name="Slide Number Placeholder 76"/>
          <p:cNvSpPr>
            <a:spLocks noGrp="1"/>
          </p:cNvSpPr>
          <p:nvPr>
            <p:ph type="sldNum" sz="quarter" idx="12"/>
          </p:nvPr>
        </p:nvSpPr>
        <p:spPr/>
        <p:txBody>
          <a:bodyPr/>
          <a:lstStyle/>
          <a:p>
            <a:fld id="{9481EC19-6D0F-46DC-855D-481A351B335A}" type="slidenum">
              <a:rPr lang="en-US" smtClean="0"/>
              <a:pPr/>
              <a:t>18</a:t>
            </a:fld>
            <a:endParaRPr lang="en-US"/>
          </a:p>
        </p:txBody>
      </p:sp>
      <p:sp>
        <p:nvSpPr>
          <p:cNvPr id="78" name="Footer Placeholder 77"/>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5" name="Title 1"/>
          <p:cNvSpPr txBox="1">
            <a:spLocks/>
          </p:cNvSpPr>
          <p:nvPr/>
        </p:nvSpPr>
        <p:spPr>
          <a:xfrm>
            <a:off x="3427413" y="152400"/>
            <a:ext cx="6150686"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Characteristics of KMD Gates</a:t>
            </a:r>
            <a:endParaRPr lang="en-IN" sz="4000" b="1" i="1" u="sng" dirty="0">
              <a:solidFill>
                <a:srgbClr val="00B050"/>
              </a:solidFill>
              <a:latin typeface="Times New Roman" pitchFamily="18" charset="0"/>
              <a:cs typeface="Times New Roman" pitchFamily="18" charset="0"/>
            </a:endParaRPr>
          </a:p>
        </p:txBody>
      </p:sp>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7" name="TextBox 6"/>
          <p:cNvSpPr txBox="1"/>
          <p:nvPr/>
        </p:nvSpPr>
        <p:spPr>
          <a:xfrm>
            <a:off x="3427412" y="2209800"/>
            <a:ext cx="3857146" cy="1569660"/>
          </a:xfrm>
          <a:prstGeom prst="rect">
            <a:avLst/>
          </a:prstGeom>
          <a:noFill/>
        </p:spPr>
        <p:txBody>
          <a:bodyPr wrap="none" rtlCol="0">
            <a:spAutoFit/>
          </a:bodyPr>
          <a:lstStyle/>
          <a:p>
            <a:pPr marL="533400" indent="-533400">
              <a:buFont typeface="Wingdings" pitchFamily="2" charset="2"/>
              <a:buChar char="v"/>
            </a:pPr>
            <a:r>
              <a:rPr lang="en-US" sz="3200" dirty="0" smtClean="0">
                <a:latin typeface="Times New Roman" pitchFamily="18" charset="0"/>
                <a:cs typeface="Times New Roman" pitchFamily="18" charset="0"/>
              </a:rPr>
              <a:t>Reversibility</a:t>
            </a:r>
          </a:p>
          <a:p>
            <a:pPr marL="533400" indent="-533400">
              <a:buFont typeface="Wingdings" pitchFamily="2" charset="2"/>
              <a:buChar char="v"/>
            </a:pPr>
            <a:r>
              <a:rPr lang="en-US" sz="3200" dirty="0" smtClean="0">
                <a:latin typeface="Times New Roman" pitchFamily="18" charset="0"/>
                <a:cs typeface="Times New Roman" pitchFamily="18" charset="0"/>
              </a:rPr>
              <a:t>Universality</a:t>
            </a:r>
          </a:p>
          <a:p>
            <a:pPr marL="533400" indent="-533400">
              <a:buFont typeface="Wingdings" pitchFamily="2" charset="2"/>
              <a:buChar char="v"/>
            </a:pPr>
            <a:r>
              <a:rPr lang="en-US" sz="3200" dirty="0" smtClean="0">
                <a:latin typeface="Times New Roman" pitchFamily="18" charset="0"/>
                <a:cs typeface="Times New Roman" pitchFamily="18" charset="0"/>
              </a:rPr>
              <a:t>Parity Preservation</a:t>
            </a:r>
            <a:endParaRPr lang="en-US" sz="3200"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862E513D-88A2-4DF6-96DB-52BB3BA05C07}"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19</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2392" y="1830390"/>
            <a:ext cx="8404040" cy="4525963"/>
          </a:xfrm>
        </p:spPr>
        <p:txBody>
          <a:bodyPr>
            <a:normAutofit fontScale="85000" lnSpcReduction="20000"/>
          </a:bodyPr>
          <a:lstStyle/>
          <a:p>
            <a:r>
              <a:rPr lang="en-US" dirty="0" smtClean="0">
                <a:latin typeface="Times New Roman" panose="02020603050405020304" pitchFamily="18" charset="0"/>
                <a:cs typeface="Times New Roman" panose="02020603050405020304" pitchFamily="18" charset="0"/>
              </a:rPr>
              <a:t>Introduction</a:t>
            </a:r>
          </a:p>
          <a:p>
            <a:r>
              <a:rPr lang="en-US" dirty="0" smtClean="0">
                <a:latin typeface="Times New Roman" panose="02020603050405020304" pitchFamily="18" charset="0"/>
                <a:cs typeface="Times New Roman" panose="02020603050405020304" pitchFamily="18" charset="0"/>
              </a:rPr>
              <a:t>Literature Review – ALU, Division, Multiplier</a:t>
            </a:r>
          </a:p>
          <a:p>
            <a:r>
              <a:rPr lang="en-US" dirty="0" smtClean="0">
                <a:latin typeface="Times New Roman" panose="02020603050405020304" pitchFamily="18" charset="0"/>
                <a:cs typeface="Times New Roman" panose="02020603050405020304" pitchFamily="18" charset="0"/>
              </a:rPr>
              <a:t>Proposed Reversible KMD Gates</a:t>
            </a:r>
          </a:p>
          <a:p>
            <a:r>
              <a:rPr lang="en-US" dirty="0" smtClean="0">
                <a:latin typeface="Times New Roman" panose="02020603050405020304" pitchFamily="18" charset="0"/>
                <a:cs typeface="Times New Roman" panose="02020603050405020304" pitchFamily="18" charset="0"/>
              </a:rPr>
              <a:t>Design of Arithmetic Logic Unit (ALU)</a:t>
            </a:r>
          </a:p>
          <a:p>
            <a:r>
              <a:rPr lang="en-US" dirty="0" smtClean="0">
                <a:latin typeface="Times New Roman" panose="02020603050405020304" pitchFamily="18" charset="0"/>
                <a:cs typeface="Times New Roman" panose="02020603050405020304" pitchFamily="18" charset="0"/>
              </a:rPr>
              <a:t>Design of Floating Point Division </a:t>
            </a:r>
          </a:p>
          <a:p>
            <a:r>
              <a:rPr lang="en-US" dirty="0" smtClean="0">
                <a:latin typeface="Times New Roman" panose="02020603050405020304" pitchFamily="18" charset="0"/>
                <a:cs typeface="Times New Roman" panose="02020603050405020304" pitchFamily="18" charset="0"/>
              </a:rPr>
              <a:t>Design of Vedic Multiplier</a:t>
            </a:r>
          </a:p>
          <a:p>
            <a:r>
              <a:rPr lang="en-US" dirty="0" smtClean="0">
                <a:latin typeface="Times New Roman" panose="02020603050405020304" pitchFamily="18" charset="0"/>
                <a:cs typeface="Times New Roman" panose="02020603050405020304" pitchFamily="18" charset="0"/>
              </a:rPr>
              <a:t>Quantum Cellular Automata (QCA) Simulation</a:t>
            </a:r>
          </a:p>
          <a:p>
            <a:r>
              <a:rPr lang="en-US" dirty="0" smtClean="0">
                <a:latin typeface="Times New Roman" panose="02020603050405020304" pitchFamily="18" charset="0"/>
                <a:cs typeface="Times New Roman" panose="02020603050405020304" pitchFamily="18" charset="0"/>
              </a:rPr>
              <a:t>Performance Comparisons</a:t>
            </a:r>
          </a:p>
          <a:p>
            <a:r>
              <a:rPr lang="en-US" dirty="0" smtClean="0">
                <a:latin typeface="Times New Roman" panose="02020603050405020304" pitchFamily="18" charset="0"/>
                <a:cs typeface="Times New Roman" panose="02020603050405020304" pitchFamily="18" charset="0"/>
              </a:rPr>
              <a:t>Conclusion </a:t>
            </a:r>
          </a:p>
          <a:p>
            <a:r>
              <a:rPr lang="en-US" dirty="0" smtClean="0">
                <a:latin typeface="Times New Roman" panose="02020603050405020304" pitchFamily="18" charset="0"/>
                <a:cs typeface="Times New Roman" panose="02020603050405020304" pitchFamily="18" charset="0"/>
              </a:rPr>
              <a:t>Publications</a:t>
            </a:r>
          </a:p>
        </p:txBody>
      </p:sp>
      <p:sp>
        <p:nvSpPr>
          <p:cNvPr id="4" name="Date Placeholder 3"/>
          <p:cNvSpPr>
            <a:spLocks noGrp="1"/>
          </p:cNvSpPr>
          <p:nvPr>
            <p:ph type="dt" sz="half" idx="10"/>
          </p:nvPr>
        </p:nvSpPr>
        <p:spPr/>
        <p:txBody>
          <a:bodyPr/>
          <a:lstStyle/>
          <a:p>
            <a:fld id="{9FF78A49-C744-4CF5-AA82-2C8F65308CAE}" type="datetime1">
              <a:rPr lang="ta-IN" smtClean="0"/>
              <a:pPr/>
              <a:t>20-03-2020</a:t>
            </a:fld>
            <a:endParaRPr lang="en-US"/>
          </a:p>
        </p:txBody>
      </p:sp>
      <p:sp>
        <p:nvSpPr>
          <p:cNvPr id="5" name="Footer Placeholder 4"/>
          <p:cNvSpPr>
            <a:spLocks noGrp="1"/>
          </p:cNvSpPr>
          <p:nvPr>
            <p:ph type="ftr" sz="quarter" idx="11"/>
          </p:nvPr>
        </p:nvSpPr>
        <p:spPr/>
        <p:txBody>
          <a:bodyPr/>
          <a:lstStyle/>
          <a:p>
            <a:r>
              <a:rPr lang="en-US" smtClean="0"/>
              <a:t>Ph.D. Viva Voce</a:t>
            </a:r>
            <a:endParaRPr lang="en-US"/>
          </a:p>
        </p:txBody>
      </p:sp>
      <p:sp>
        <p:nvSpPr>
          <p:cNvPr id="6" name="Slide Number Placeholder 5"/>
          <p:cNvSpPr>
            <a:spLocks noGrp="1"/>
          </p:cNvSpPr>
          <p:nvPr>
            <p:ph type="sldNum" sz="quarter" idx="12"/>
          </p:nvPr>
        </p:nvSpPr>
        <p:spPr/>
        <p:txBody>
          <a:bodyPr/>
          <a:lstStyle/>
          <a:p>
            <a:fld id="{9481EC19-6D0F-46DC-855D-481A351B335A}" type="slidenum">
              <a:rPr lang="en-US" smtClean="0"/>
              <a:pPr/>
              <a:t>2</a:t>
            </a:fld>
            <a:endParaRPr lang="en-US"/>
          </a:p>
        </p:txBody>
      </p:sp>
      <p:pic>
        <p:nvPicPr>
          <p:cNvPr id="7"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106612" y="2"/>
            <a:ext cx="11160000" cy="1583736"/>
          </a:xfrm>
          <a:prstGeom prst="rect">
            <a:avLst/>
          </a:prstGeom>
          <a:ln>
            <a:noFill/>
          </a:ln>
          <a:effectLst>
            <a:softEdge rad="112500"/>
          </a:effectLst>
        </p:spPr>
      </p:pic>
      <p:sp>
        <p:nvSpPr>
          <p:cNvPr id="8" name="Title 1"/>
          <p:cNvSpPr txBox="1">
            <a:spLocks/>
          </p:cNvSpPr>
          <p:nvPr/>
        </p:nvSpPr>
        <p:spPr>
          <a:xfrm>
            <a:off x="2589212" y="152400"/>
            <a:ext cx="82296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i="1" u="sng" dirty="0" smtClean="0">
                <a:solidFill>
                  <a:srgbClr val="00B050"/>
                </a:solidFill>
                <a:latin typeface="Times New Roman" pitchFamily="18" charset="0"/>
                <a:cs typeface="Times New Roman" pitchFamily="18" charset="0"/>
              </a:rPr>
              <a:t>Contents</a:t>
            </a:r>
            <a:endParaRPr lang="en-IN"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800" dirty="0" smtClean="0">
                <a:solidFill>
                  <a:schemeClr val="accent1">
                    <a:lumMod val="50000"/>
                  </a:schemeClr>
                </a:solidFill>
                <a:latin typeface="Bodoni MT Black" pitchFamily="18" charset="0"/>
              </a:rPr>
              <a:t>CONTENTS</a:t>
            </a:r>
            <a:endParaRPr kumimoji="1" lang="zh-TW" altLang="en-US" sz="2800" dirty="0">
              <a:solidFill>
                <a:schemeClr val="accent1">
                  <a:lumMod val="50000"/>
                </a:schemeClr>
              </a:solidFill>
              <a:latin typeface="Bodoni MT Black" pitchFamily="18" charset="0"/>
            </a:endParaRPr>
          </a:p>
        </p:txBody>
      </p:sp>
      <p:grpSp>
        <p:nvGrpSpPr>
          <p:cNvPr id="11" name="Group 10"/>
          <p:cNvGrpSpPr/>
          <p:nvPr/>
        </p:nvGrpSpPr>
        <p:grpSpPr>
          <a:xfrm>
            <a:off x="211950" y="400193"/>
            <a:ext cx="1153041" cy="811840"/>
            <a:chOff x="765258" y="1666251"/>
            <a:chExt cx="2755577" cy="2018785"/>
          </a:xfrm>
        </p:grpSpPr>
        <p:pic>
          <p:nvPicPr>
            <p:cNvPr id="12" name="Picture 11"/>
            <p:cNvPicPr>
              <a:picLocks noChangeAspect="1"/>
            </p:cNvPicPr>
            <p:nvPr/>
          </p:nvPicPr>
          <p:blipFill>
            <a:blip r:embed="rId3" cstate="print">
              <a:biLevel thresh="75000"/>
              <a:extLst>
                <a:ext uri="{BEBA8EAE-BF5A-486C-A8C5-ECC9F3942E4B}">
                  <a14:imgProps xmlns="" xmlns:a14="http://schemas.microsoft.com/office/drawing/2010/main">
                    <a14:imgLayer r:embed="rId4">
                      <a14:imgEffect>
                        <a14:brightnessContrast bright="71000" contrast="-100000"/>
                      </a14:imgEffect>
                    </a14:imgLayer>
                  </a14:imgProps>
                </a:ext>
                <a:ext uri="{28A0092B-C50C-407E-A947-70E740481C1C}">
                  <a14:useLocalDpi xmlns="" xmlns:a14="http://schemas.microsoft.com/office/drawing/2010/main" val="0"/>
                </a:ext>
              </a:extLst>
            </a:blip>
            <a:stretch>
              <a:fillRect/>
            </a:stretch>
          </p:blipFill>
          <p:spPr>
            <a:xfrm>
              <a:off x="765258" y="2670604"/>
              <a:ext cx="2755577" cy="1014432"/>
            </a:xfrm>
            <a:prstGeom prst="rect">
              <a:avLst/>
            </a:prstGeom>
          </p:spPr>
        </p:pic>
        <p:grpSp>
          <p:nvGrpSpPr>
            <p:cNvPr id="13" name="Group 12"/>
            <p:cNvGrpSpPr/>
            <p:nvPr/>
          </p:nvGrpSpPr>
          <p:grpSpPr>
            <a:xfrm>
              <a:off x="1342392" y="1666251"/>
              <a:ext cx="1381272" cy="1789971"/>
              <a:chOff x="513203" y="2172920"/>
              <a:chExt cx="900607" cy="1167085"/>
            </a:xfrm>
          </p:grpSpPr>
          <p:sp>
            <p:nvSpPr>
              <p:cNvPr id="14" name="Rounded Rectangle 13"/>
              <p:cNvSpPr/>
              <p:nvPr/>
            </p:nvSpPr>
            <p:spPr>
              <a:xfrm>
                <a:off x="579454" y="2172920"/>
                <a:ext cx="834356" cy="921292"/>
              </a:xfrm>
              <a:prstGeom prst="roundRect">
                <a:avLst/>
              </a:prstGeom>
              <a:gradFill>
                <a:gsLst>
                  <a:gs pos="0">
                    <a:srgbClr val="1E4B7C"/>
                  </a:gs>
                  <a:gs pos="31000">
                    <a:srgbClr val="25C6FF"/>
                  </a:gs>
                  <a:gs pos="100000">
                    <a:srgbClr val="429AD6"/>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rot="16200000">
                <a:off x="288371" y="2555555"/>
                <a:ext cx="588461" cy="138798"/>
                <a:chOff x="5558026" y="2200187"/>
                <a:chExt cx="2442565" cy="394579"/>
              </a:xfrm>
              <a:solidFill>
                <a:schemeClr val="tx1"/>
              </a:solidFill>
            </p:grpSpPr>
            <p:grpSp>
              <p:nvGrpSpPr>
                <p:cNvPr id="31" name="Group 30"/>
                <p:cNvGrpSpPr/>
                <p:nvPr/>
              </p:nvGrpSpPr>
              <p:grpSpPr>
                <a:xfrm>
                  <a:off x="5558026" y="2210245"/>
                  <a:ext cx="140427" cy="382587"/>
                  <a:chOff x="5100540" y="1008474"/>
                  <a:chExt cx="100591" cy="382587"/>
                </a:xfrm>
                <a:grpFill/>
              </p:grpSpPr>
              <p:sp>
                <p:nvSpPr>
                  <p:cNvPr id="50" name="Oval 49"/>
                  <p:cNvSpPr/>
                  <p:nvPr/>
                </p:nvSpPr>
                <p:spPr>
                  <a:xfrm>
                    <a:off x="5100540" y="1240763"/>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p:cNvSpPr/>
                  <p:nvPr/>
                </p:nvSpPr>
                <p:spPr>
                  <a:xfrm>
                    <a:off x="5112069" y="1008474"/>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p:cNvGrpSpPr/>
                <p:nvPr/>
              </p:nvGrpSpPr>
              <p:grpSpPr>
                <a:xfrm>
                  <a:off x="5949714" y="2204095"/>
                  <a:ext cx="140427" cy="381607"/>
                  <a:chOff x="670402" y="713969"/>
                  <a:chExt cx="100591" cy="381607"/>
                </a:xfrm>
                <a:grpFill/>
              </p:grpSpPr>
              <p:sp>
                <p:nvSpPr>
                  <p:cNvPr id="48" name="Oval 47"/>
                  <p:cNvSpPr/>
                  <p:nvPr/>
                </p:nvSpPr>
                <p:spPr>
                  <a:xfrm>
                    <a:off x="670402" y="945278"/>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p:cNvSpPr/>
                  <p:nvPr/>
                </p:nvSpPr>
                <p:spPr>
                  <a:xfrm>
                    <a:off x="681220" y="713969"/>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p:cNvGrpSpPr/>
                <p:nvPr/>
              </p:nvGrpSpPr>
              <p:grpSpPr>
                <a:xfrm>
                  <a:off x="6334222" y="2208154"/>
                  <a:ext cx="140427" cy="383262"/>
                  <a:chOff x="949742" y="718028"/>
                  <a:chExt cx="100591" cy="383262"/>
                </a:xfrm>
                <a:grpFill/>
              </p:grpSpPr>
              <p:sp>
                <p:nvSpPr>
                  <p:cNvPr id="46" name="Oval 45"/>
                  <p:cNvSpPr/>
                  <p:nvPr/>
                </p:nvSpPr>
                <p:spPr>
                  <a:xfrm>
                    <a:off x="949742" y="950992"/>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p:cNvSpPr/>
                  <p:nvPr/>
                </p:nvSpPr>
                <p:spPr>
                  <a:xfrm>
                    <a:off x="959784" y="718028"/>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6665261" y="2207850"/>
                  <a:ext cx="140427" cy="382278"/>
                  <a:chOff x="1178513" y="717724"/>
                  <a:chExt cx="100591" cy="382278"/>
                </a:xfrm>
                <a:grpFill/>
              </p:grpSpPr>
              <p:sp>
                <p:nvSpPr>
                  <p:cNvPr id="44" name="Oval 43"/>
                  <p:cNvSpPr/>
                  <p:nvPr/>
                </p:nvSpPr>
                <p:spPr>
                  <a:xfrm>
                    <a:off x="1178513" y="949704"/>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p:cNvSpPr/>
                  <p:nvPr/>
                </p:nvSpPr>
                <p:spPr>
                  <a:xfrm>
                    <a:off x="1190214" y="717724"/>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5" name="Group 34"/>
                <p:cNvGrpSpPr/>
                <p:nvPr/>
              </p:nvGrpSpPr>
              <p:grpSpPr>
                <a:xfrm>
                  <a:off x="7057735" y="2206537"/>
                  <a:ext cx="140427" cy="380823"/>
                  <a:chOff x="1420571" y="716411"/>
                  <a:chExt cx="100591" cy="380823"/>
                </a:xfrm>
                <a:grpFill/>
              </p:grpSpPr>
              <p:sp>
                <p:nvSpPr>
                  <p:cNvPr id="42" name="Oval 41"/>
                  <p:cNvSpPr/>
                  <p:nvPr/>
                </p:nvSpPr>
                <p:spPr>
                  <a:xfrm>
                    <a:off x="1420571" y="946936"/>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p:cNvSpPr/>
                  <p:nvPr/>
                </p:nvSpPr>
                <p:spPr>
                  <a:xfrm>
                    <a:off x="1431389" y="716411"/>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p:cNvGrpSpPr/>
                <p:nvPr/>
              </p:nvGrpSpPr>
              <p:grpSpPr>
                <a:xfrm>
                  <a:off x="7452524" y="2208446"/>
                  <a:ext cx="140427" cy="386320"/>
                  <a:chOff x="1722907" y="718320"/>
                  <a:chExt cx="100591" cy="386320"/>
                </a:xfrm>
                <a:grpFill/>
              </p:grpSpPr>
              <p:sp>
                <p:nvSpPr>
                  <p:cNvPr id="40" name="Oval 39"/>
                  <p:cNvSpPr/>
                  <p:nvPr/>
                </p:nvSpPr>
                <p:spPr>
                  <a:xfrm>
                    <a:off x="1722907" y="954342"/>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p:cNvSpPr/>
                  <p:nvPr/>
                </p:nvSpPr>
                <p:spPr>
                  <a:xfrm>
                    <a:off x="1734234" y="718320"/>
                    <a:ext cx="78956" cy="36251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p:cNvGrpSpPr/>
                <p:nvPr/>
              </p:nvGrpSpPr>
              <p:grpSpPr>
                <a:xfrm>
                  <a:off x="7860164" y="2200187"/>
                  <a:ext cx="140427" cy="380191"/>
                  <a:chOff x="2061805" y="710061"/>
                  <a:chExt cx="100591" cy="380191"/>
                </a:xfrm>
                <a:grpFill/>
              </p:grpSpPr>
              <p:sp>
                <p:nvSpPr>
                  <p:cNvPr id="38" name="Oval 37"/>
                  <p:cNvSpPr/>
                  <p:nvPr/>
                </p:nvSpPr>
                <p:spPr>
                  <a:xfrm>
                    <a:off x="2061805" y="939954"/>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p:cNvSpPr/>
                  <p:nvPr/>
                </p:nvSpPr>
                <p:spPr>
                  <a:xfrm>
                    <a:off x="2073529" y="710061"/>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 name="Group 15"/>
              <p:cNvGrpSpPr/>
              <p:nvPr/>
            </p:nvGrpSpPr>
            <p:grpSpPr>
              <a:xfrm>
                <a:off x="845146" y="2403478"/>
                <a:ext cx="336632" cy="429314"/>
                <a:chOff x="2819400" y="1229150"/>
                <a:chExt cx="530174" cy="588218"/>
              </a:xfrm>
              <a:solidFill>
                <a:schemeClr val="bg1"/>
              </a:solidFill>
            </p:grpSpPr>
            <p:sp>
              <p:nvSpPr>
                <p:cNvPr id="29" name="Rectangle 26"/>
                <p:cNvSpPr/>
                <p:nvPr/>
              </p:nvSpPr>
              <p:spPr>
                <a:xfrm>
                  <a:off x="2819400" y="1447800"/>
                  <a:ext cx="530174" cy="369568"/>
                </a:xfrm>
                <a:custGeom>
                  <a:avLst/>
                  <a:gdLst>
                    <a:gd name="connsiteX0" fmla="*/ 0 w 601266"/>
                    <a:gd name="connsiteY0" fmla="*/ 0 h 422928"/>
                    <a:gd name="connsiteX1" fmla="*/ 601266 w 601266"/>
                    <a:gd name="connsiteY1" fmla="*/ 0 h 422928"/>
                    <a:gd name="connsiteX2" fmla="*/ 601266 w 601266"/>
                    <a:gd name="connsiteY2" fmla="*/ 422928 h 422928"/>
                    <a:gd name="connsiteX3" fmla="*/ 0 w 601266"/>
                    <a:gd name="connsiteY3" fmla="*/ 422928 h 422928"/>
                    <a:gd name="connsiteX4" fmla="*/ 0 w 601266"/>
                    <a:gd name="connsiteY4" fmla="*/ 0 h 422928"/>
                    <a:gd name="connsiteX0" fmla="*/ 0 w 601266"/>
                    <a:gd name="connsiteY0" fmla="*/ 0 h 425309"/>
                    <a:gd name="connsiteX1" fmla="*/ 601266 w 601266"/>
                    <a:gd name="connsiteY1" fmla="*/ 0 h 425309"/>
                    <a:gd name="connsiteX2" fmla="*/ 601266 w 601266"/>
                    <a:gd name="connsiteY2" fmla="*/ 422928 h 425309"/>
                    <a:gd name="connsiteX3" fmla="*/ 76200 w 601266"/>
                    <a:gd name="connsiteY3" fmla="*/ 425309 h 425309"/>
                    <a:gd name="connsiteX4" fmla="*/ 0 w 601266"/>
                    <a:gd name="connsiteY4" fmla="*/ 0 h 425309"/>
                    <a:gd name="connsiteX0" fmla="*/ 0 w 601266"/>
                    <a:gd name="connsiteY0" fmla="*/ 0 h 425309"/>
                    <a:gd name="connsiteX1" fmla="*/ 601266 w 601266"/>
                    <a:gd name="connsiteY1" fmla="*/ 0 h 425309"/>
                    <a:gd name="connsiteX2" fmla="*/ 572691 w 601266"/>
                    <a:gd name="connsiteY2" fmla="*/ 422928 h 425309"/>
                    <a:gd name="connsiteX3" fmla="*/ 76200 w 601266"/>
                    <a:gd name="connsiteY3" fmla="*/ 425309 h 425309"/>
                    <a:gd name="connsiteX4" fmla="*/ 0 w 601266"/>
                    <a:gd name="connsiteY4" fmla="*/ 0 h 425309"/>
                    <a:gd name="connsiteX0" fmla="*/ 0 w 572691"/>
                    <a:gd name="connsiteY0" fmla="*/ 0 h 425309"/>
                    <a:gd name="connsiteX1" fmla="*/ 415529 w 572691"/>
                    <a:gd name="connsiteY1" fmla="*/ 83344 h 425309"/>
                    <a:gd name="connsiteX2" fmla="*/ 572691 w 572691"/>
                    <a:gd name="connsiteY2" fmla="*/ 422928 h 425309"/>
                    <a:gd name="connsiteX3" fmla="*/ 76200 w 572691"/>
                    <a:gd name="connsiteY3" fmla="*/ 425309 h 425309"/>
                    <a:gd name="connsiteX4" fmla="*/ 0 w 572691"/>
                    <a:gd name="connsiteY4" fmla="*/ 0 h 425309"/>
                    <a:gd name="connsiteX0" fmla="*/ 147638 w 496491"/>
                    <a:gd name="connsiteY0" fmla="*/ 0 h 349109"/>
                    <a:gd name="connsiteX1" fmla="*/ 339329 w 496491"/>
                    <a:gd name="connsiteY1" fmla="*/ 7144 h 349109"/>
                    <a:gd name="connsiteX2" fmla="*/ 496491 w 496491"/>
                    <a:gd name="connsiteY2" fmla="*/ 346728 h 349109"/>
                    <a:gd name="connsiteX3" fmla="*/ 0 w 496491"/>
                    <a:gd name="connsiteY3" fmla="*/ 349109 h 349109"/>
                    <a:gd name="connsiteX4" fmla="*/ 147638 w 496491"/>
                    <a:gd name="connsiteY4" fmla="*/ 0 h 349109"/>
                    <a:gd name="connsiteX0" fmla="*/ 147638 w 496491"/>
                    <a:gd name="connsiteY0" fmla="*/ 0 h 349109"/>
                    <a:gd name="connsiteX1" fmla="*/ 339329 w 496491"/>
                    <a:gd name="connsiteY1" fmla="*/ 7144 h 349109"/>
                    <a:gd name="connsiteX2" fmla="*/ 496491 w 496491"/>
                    <a:gd name="connsiteY2" fmla="*/ 346728 h 349109"/>
                    <a:gd name="connsiteX3" fmla="*/ 0 w 496491"/>
                    <a:gd name="connsiteY3" fmla="*/ 349109 h 349109"/>
                    <a:gd name="connsiteX4" fmla="*/ 147638 w 496491"/>
                    <a:gd name="connsiteY4" fmla="*/ 0 h 349109"/>
                    <a:gd name="connsiteX0" fmla="*/ 187888 w 536741"/>
                    <a:gd name="connsiteY0" fmla="*/ 0 h 349109"/>
                    <a:gd name="connsiteX1" fmla="*/ 379579 w 536741"/>
                    <a:gd name="connsiteY1" fmla="*/ 7144 h 349109"/>
                    <a:gd name="connsiteX2" fmla="*/ 536741 w 536741"/>
                    <a:gd name="connsiteY2" fmla="*/ 346728 h 349109"/>
                    <a:gd name="connsiteX3" fmla="*/ 40250 w 536741"/>
                    <a:gd name="connsiteY3" fmla="*/ 349109 h 349109"/>
                    <a:gd name="connsiteX4" fmla="*/ 187888 w 536741"/>
                    <a:gd name="connsiteY4" fmla="*/ 0 h 349109"/>
                    <a:gd name="connsiteX0" fmla="*/ 185742 w 534595"/>
                    <a:gd name="connsiteY0" fmla="*/ 0 h 349109"/>
                    <a:gd name="connsiteX1" fmla="*/ 377433 w 534595"/>
                    <a:gd name="connsiteY1" fmla="*/ 7144 h 349109"/>
                    <a:gd name="connsiteX2" fmla="*/ 534595 w 534595"/>
                    <a:gd name="connsiteY2" fmla="*/ 346728 h 349109"/>
                    <a:gd name="connsiteX3" fmla="*/ 38104 w 534595"/>
                    <a:gd name="connsiteY3" fmla="*/ 349109 h 349109"/>
                    <a:gd name="connsiteX4" fmla="*/ 185742 w 534595"/>
                    <a:gd name="connsiteY4" fmla="*/ 0 h 349109"/>
                    <a:gd name="connsiteX0" fmla="*/ 186800 w 535653"/>
                    <a:gd name="connsiteY0" fmla="*/ 0 h 349109"/>
                    <a:gd name="connsiteX1" fmla="*/ 378491 w 535653"/>
                    <a:gd name="connsiteY1" fmla="*/ 7144 h 349109"/>
                    <a:gd name="connsiteX2" fmla="*/ 535653 w 535653"/>
                    <a:gd name="connsiteY2" fmla="*/ 346728 h 349109"/>
                    <a:gd name="connsiteX3" fmla="*/ 39162 w 535653"/>
                    <a:gd name="connsiteY3" fmla="*/ 349109 h 349109"/>
                    <a:gd name="connsiteX4" fmla="*/ 186800 w 535653"/>
                    <a:gd name="connsiteY4" fmla="*/ 0 h 349109"/>
                    <a:gd name="connsiteX0" fmla="*/ 186800 w 535653"/>
                    <a:gd name="connsiteY0" fmla="*/ 11926 h 361035"/>
                    <a:gd name="connsiteX1" fmla="*/ 226092 w 535653"/>
                    <a:gd name="connsiteY1" fmla="*/ 0 h 361035"/>
                    <a:gd name="connsiteX2" fmla="*/ 378491 w 535653"/>
                    <a:gd name="connsiteY2" fmla="*/ 19070 h 361035"/>
                    <a:gd name="connsiteX3" fmla="*/ 535653 w 535653"/>
                    <a:gd name="connsiteY3" fmla="*/ 358654 h 361035"/>
                    <a:gd name="connsiteX4" fmla="*/ 39162 w 535653"/>
                    <a:gd name="connsiteY4" fmla="*/ 361035 h 361035"/>
                    <a:gd name="connsiteX5" fmla="*/ 186800 w 535653"/>
                    <a:gd name="connsiteY5" fmla="*/ 11926 h 361035"/>
                    <a:gd name="connsiteX0" fmla="*/ 186800 w 535653"/>
                    <a:gd name="connsiteY0" fmla="*/ 39619 h 388728"/>
                    <a:gd name="connsiteX1" fmla="*/ 378491 w 535653"/>
                    <a:gd name="connsiteY1" fmla="*/ 46763 h 388728"/>
                    <a:gd name="connsiteX2" fmla="*/ 535653 w 535653"/>
                    <a:gd name="connsiteY2" fmla="*/ 386347 h 388728"/>
                    <a:gd name="connsiteX3" fmla="*/ 39162 w 535653"/>
                    <a:gd name="connsiteY3" fmla="*/ 388728 h 388728"/>
                    <a:gd name="connsiteX4" fmla="*/ 186800 w 535653"/>
                    <a:gd name="connsiteY4" fmla="*/ 39619 h 388728"/>
                    <a:gd name="connsiteX0" fmla="*/ 186800 w 535653"/>
                    <a:gd name="connsiteY0" fmla="*/ 39619 h 388728"/>
                    <a:gd name="connsiteX1" fmla="*/ 378491 w 535653"/>
                    <a:gd name="connsiteY1" fmla="*/ 46763 h 388728"/>
                    <a:gd name="connsiteX2" fmla="*/ 535653 w 535653"/>
                    <a:gd name="connsiteY2" fmla="*/ 386347 h 388728"/>
                    <a:gd name="connsiteX3" fmla="*/ 39162 w 535653"/>
                    <a:gd name="connsiteY3" fmla="*/ 388728 h 388728"/>
                    <a:gd name="connsiteX4" fmla="*/ 186800 w 535653"/>
                    <a:gd name="connsiteY4" fmla="*/ 39619 h 388728"/>
                    <a:gd name="connsiteX0" fmla="*/ 186800 w 535653"/>
                    <a:gd name="connsiteY0" fmla="*/ 39619 h 388728"/>
                    <a:gd name="connsiteX1" fmla="*/ 378491 w 535653"/>
                    <a:gd name="connsiteY1" fmla="*/ 46763 h 388728"/>
                    <a:gd name="connsiteX2" fmla="*/ 535653 w 535653"/>
                    <a:gd name="connsiteY2" fmla="*/ 386347 h 388728"/>
                    <a:gd name="connsiteX3" fmla="*/ 39162 w 535653"/>
                    <a:gd name="connsiteY3" fmla="*/ 388728 h 388728"/>
                    <a:gd name="connsiteX4" fmla="*/ 186800 w 535653"/>
                    <a:gd name="connsiteY4" fmla="*/ 39619 h 388728"/>
                    <a:gd name="connsiteX0" fmla="*/ 186800 w 565490"/>
                    <a:gd name="connsiteY0" fmla="*/ 39619 h 388728"/>
                    <a:gd name="connsiteX1" fmla="*/ 378491 w 565490"/>
                    <a:gd name="connsiteY1" fmla="*/ 46763 h 388728"/>
                    <a:gd name="connsiteX2" fmla="*/ 535653 w 565490"/>
                    <a:gd name="connsiteY2" fmla="*/ 386347 h 388728"/>
                    <a:gd name="connsiteX3" fmla="*/ 39162 w 565490"/>
                    <a:gd name="connsiteY3" fmla="*/ 388728 h 388728"/>
                    <a:gd name="connsiteX4" fmla="*/ 186800 w 565490"/>
                    <a:gd name="connsiteY4" fmla="*/ 39619 h 388728"/>
                    <a:gd name="connsiteX0" fmla="*/ 186800 w 559693"/>
                    <a:gd name="connsiteY0" fmla="*/ 39619 h 388728"/>
                    <a:gd name="connsiteX1" fmla="*/ 378491 w 559693"/>
                    <a:gd name="connsiteY1" fmla="*/ 46763 h 388728"/>
                    <a:gd name="connsiteX2" fmla="*/ 535653 w 559693"/>
                    <a:gd name="connsiteY2" fmla="*/ 386347 h 388728"/>
                    <a:gd name="connsiteX3" fmla="*/ 39162 w 559693"/>
                    <a:gd name="connsiteY3" fmla="*/ 388728 h 388728"/>
                    <a:gd name="connsiteX4" fmla="*/ 186800 w 559693"/>
                    <a:gd name="connsiteY4" fmla="*/ 39619 h 388728"/>
                    <a:gd name="connsiteX0" fmla="*/ 186800 w 557660"/>
                    <a:gd name="connsiteY0" fmla="*/ 39619 h 388728"/>
                    <a:gd name="connsiteX1" fmla="*/ 378491 w 557660"/>
                    <a:gd name="connsiteY1" fmla="*/ 46763 h 388728"/>
                    <a:gd name="connsiteX2" fmla="*/ 535653 w 557660"/>
                    <a:gd name="connsiteY2" fmla="*/ 386347 h 388728"/>
                    <a:gd name="connsiteX3" fmla="*/ 39162 w 557660"/>
                    <a:gd name="connsiteY3" fmla="*/ 388728 h 388728"/>
                    <a:gd name="connsiteX4" fmla="*/ 186800 w 557660"/>
                    <a:gd name="connsiteY4" fmla="*/ 39619 h 38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660" h="388728">
                      <a:moveTo>
                        <a:pt x="186800" y="39619"/>
                      </a:moveTo>
                      <a:cubicBezTo>
                        <a:pt x="243355" y="-17375"/>
                        <a:pt x="320349" y="-11025"/>
                        <a:pt x="378491" y="46763"/>
                      </a:cubicBezTo>
                      <a:cubicBezTo>
                        <a:pt x="538034" y="90902"/>
                        <a:pt x="592803" y="299346"/>
                        <a:pt x="535653" y="386347"/>
                      </a:cubicBezTo>
                      <a:lnTo>
                        <a:pt x="39162" y="388728"/>
                      </a:lnTo>
                      <a:cubicBezTo>
                        <a:pt x="-37832" y="289027"/>
                        <a:pt x="-7670" y="108365"/>
                        <a:pt x="186800" y="3961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2939461" y="1229150"/>
                  <a:ext cx="297658" cy="2730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rot="18955873">
                <a:off x="581410" y="2299494"/>
                <a:ext cx="218208" cy="1040511"/>
                <a:chOff x="3876481" y="477957"/>
                <a:chExt cx="905245" cy="5753244"/>
              </a:xfrm>
            </p:grpSpPr>
            <p:sp>
              <p:nvSpPr>
                <p:cNvPr id="18" name="Rectangle 3"/>
                <p:cNvSpPr/>
                <p:nvPr/>
              </p:nvSpPr>
              <p:spPr>
                <a:xfrm>
                  <a:off x="4022506" y="477957"/>
                  <a:ext cx="622467" cy="516983"/>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687" h="559816">
                      <a:moveTo>
                        <a:pt x="6439" y="180962"/>
                      </a:moveTo>
                      <a:cubicBezTo>
                        <a:pt x="23611" y="-25100"/>
                        <a:pt x="671848" y="-83055"/>
                        <a:pt x="830687" y="155204"/>
                      </a:cubicBezTo>
                      <a:lnTo>
                        <a:pt x="824248" y="546937"/>
                      </a:lnTo>
                      <a:cubicBezTo>
                        <a:pt x="530180" y="390244"/>
                        <a:pt x="184597" y="452492"/>
                        <a:pt x="0" y="559816"/>
                      </a:cubicBezTo>
                      <a:lnTo>
                        <a:pt x="6439" y="180962"/>
                      </a:lnTo>
                      <a:close/>
                    </a:path>
                  </a:pathLst>
                </a:custGeom>
                <a:gradFill>
                  <a:gsLst>
                    <a:gs pos="92000">
                      <a:srgbClr val="FF5050"/>
                    </a:gs>
                    <a:gs pos="99000">
                      <a:srgbClr val="CC0000"/>
                    </a:gs>
                    <a:gs pos="0">
                      <a:srgbClr val="CC0000"/>
                    </a:gs>
                    <a:gs pos="30000">
                      <a:srgbClr val="FF5050"/>
                    </a:gs>
                    <a:gs pos="64000">
                      <a:srgbClr val="990000"/>
                    </a:gs>
                    <a:gs pos="82000">
                      <a:srgbClr val="CC000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3"/>
                <p:cNvSpPr/>
                <p:nvPr/>
              </p:nvSpPr>
              <p:spPr>
                <a:xfrm>
                  <a:off x="3916346" y="902448"/>
                  <a:ext cx="830474" cy="200089"/>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0 w 831847"/>
                    <a:gd name="connsiteY0" fmla="*/ 156714 h 581162"/>
                    <a:gd name="connsiteX1" fmla="*/ 831847 w 831847"/>
                    <a:gd name="connsiteY1" fmla="*/ 176550 h 581162"/>
                    <a:gd name="connsiteX2" fmla="*/ 825408 w 831847"/>
                    <a:gd name="connsiteY2" fmla="*/ 568283 h 581162"/>
                    <a:gd name="connsiteX3" fmla="*/ 1160 w 831847"/>
                    <a:gd name="connsiteY3" fmla="*/ 581162 h 581162"/>
                    <a:gd name="connsiteX4" fmla="*/ 0 w 831847"/>
                    <a:gd name="connsiteY4" fmla="*/ 156714 h 581162"/>
                    <a:gd name="connsiteX0" fmla="*/ 0 w 825408"/>
                    <a:gd name="connsiteY0" fmla="*/ 179525 h 603973"/>
                    <a:gd name="connsiteX1" fmla="*/ 821716 w 825408"/>
                    <a:gd name="connsiteY1" fmla="*/ 156301 h 603973"/>
                    <a:gd name="connsiteX2" fmla="*/ 825408 w 825408"/>
                    <a:gd name="connsiteY2" fmla="*/ 591094 h 603973"/>
                    <a:gd name="connsiteX3" fmla="*/ 1160 w 825408"/>
                    <a:gd name="connsiteY3" fmla="*/ 603973 h 603973"/>
                    <a:gd name="connsiteX4" fmla="*/ 0 w 825408"/>
                    <a:gd name="connsiteY4" fmla="*/ 179525 h 603973"/>
                    <a:gd name="connsiteX0" fmla="*/ 0 w 825408"/>
                    <a:gd name="connsiteY0" fmla="*/ 134944 h 559392"/>
                    <a:gd name="connsiteX1" fmla="*/ 821716 w 825408"/>
                    <a:gd name="connsiteY1" fmla="*/ 111720 h 559392"/>
                    <a:gd name="connsiteX2" fmla="*/ 825408 w 825408"/>
                    <a:gd name="connsiteY2" fmla="*/ 546513 h 559392"/>
                    <a:gd name="connsiteX3" fmla="*/ 1160 w 825408"/>
                    <a:gd name="connsiteY3" fmla="*/ 559392 h 559392"/>
                    <a:gd name="connsiteX4" fmla="*/ 0 w 825408"/>
                    <a:gd name="connsiteY4" fmla="*/ 134944 h 559392"/>
                    <a:gd name="connsiteX0" fmla="*/ 0 w 825408"/>
                    <a:gd name="connsiteY0" fmla="*/ 104849 h 529297"/>
                    <a:gd name="connsiteX1" fmla="*/ 821716 w 825408"/>
                    <a:gd name="connsiteY1" fmla="*/ 81625 h 529297"/>
                    <a:gd name="connsiteX2" fmla="*/ 825408 w 825408"/>
                    <a:gd name="connsiteY2" fmla="*/ 516418 h 529297"/>
                    <a:gd name="connsiteX3" fmla="*/ 1160 w 825408"/>
                    <a:gd name="connsiteY3" fmla="*/ 529297 h 529297"/>
                    <a:gd name="connsiteX4" fmla="*/ 0 w 825408"/>
                    <a:gd name="connsiteY4" fmla="*/ 104849 h 529297"/>
                    <a:gd name="connsiteX0" fmla="*/ 0 w 825408"/>
                    <a:gd name="connsiteY0" fmla="*/ 112090 h 536538"/>
                    <a:gd name="connsiteX1" fmla="*/ 821716 w 825408"/>
                    <a:gd name="connsiteY1" fmla="*/ 88866 h 536538"/>
                    <a:gd name="connsiteX2" fmla="*/ 825408 w 825408"/>
                    <a:gd name="connsiteY2" fmla="*/ 523659 h 536538"/>
                    <a:gd name="connsiteX3" fmla="*/ 1160 w 825408"/>
                    <a:gd name="connsiteY3" fmla="*/ 536538 h 536538"/>
                    <a:gd name="connsiteX4" fmla="*/ 0 w 825408"/>
                    <a:gd name="connsiteY4" fmla="*/ 112090 h 536538"/>
                    <a:gd name="connsiteX0" fmla="*/ 1420 w 824295"/>
                    <a:gd name="connsiteY0" fmla="*/ 109165 h 538678"/>
                    <a:gd name="connsiteX1" fmla="*/ 820603 w 824295"/>
                    <a:gd name="connsiteY1" fmla="*/ 91006 h 538678"/>
                    <a:gd name="connsiteX2" fmla="*/ 824295 w 824295"/>
                    <a:gd name="connsiteY2" fmla="*/ 525799 h 538678"/>
                    <a:gd name="connsiteX3" fmla="*/ 47 w 824295"/>
                    <a:gd name="connsiteY3" fmla="*/ 538678 h 538678"/>
                    <a:gd name="connsiteX4" fmla="*/ 1420 w 824295"/>
                    <a:gd name="connsiteY4" fmla="*/ 109165 h 538678"/>
                    <a:gd name="connsiteX0" fmla="*/ 8983 w 831858"/>
                    <a:gd name="connsiteY0" fmla="*/ 109165 h 525799"/>
                    <a:gd name="connsiteX1" fmla="*/ 828166 w 831858"/>
                    <a:gd name="connsiteY1" fmla="*/ 91006 h 525799"/>
                    <a:gd name="connsiteX2" fmla="*/ 831858 w 831858"/>
                    <a:gd name="connsiteY2" fmla="*/ 525799 h 525799"/>
                    <a:gd name="connsiteX3" fmla="*/ 11 w 831858"/>
                    <a:gd name="connsiteY3" fmla="*/ 199261 h 525799"/>
                    <a:gd name="connsiteX4" fmla="*/ 8983 w 831858"/>
                    <a:gd name="connsiteY4" fmla="*/ 109165 h 525799"/>
                    <a:gd name="connsiteX0" fmla="*/ 9421 w 832296"/>
                    <a:gd name="connsiteY0" fmla="*/ 109165 h 525799"/>
                    <a:gd name="connsiteX1" fmla="*/ 828604 w 832296"/>
                    <a:gd name="connsiteY1" fmla="*/ 91006 h 525799"/>
                    <a:gd name="connsiteX2" fmla="*/ 832296 w 832296"/>
                    <a:gd name="connsiteY2" fmla="*/ 525799 h 525799"/>
                    <a:gd name="connsiteX3" fmla="*/ 449 w 832296"/>
                    <a:gd name="connsiteY3" fmla="*/ 199261 h 525799"/>
                    <a:gd name="connsiteX4" fmla="*/ 9421 w 83229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5809"/>
                    <a:gd name="connsiteY0" fmla="*/ 109165 h 195068"/>
                    <a:gd name="connsiteX1" fmla="*/ 819584 w 825809"/>
                    <a:gd name="connsiteY1" fmla="*/ 91006 h 195068"/>
                    <a:gd name="connsiteX2" fmla="*/ 825809 w 825809"/>
                    <a:gd name="connsiteY2" fmla="*/ 186381 h 195068"/>
                    <a:gd name="connsiteX3" fmla="*/ 1561 w 825809"/>
                    <a:gd name="connsiteY3" fmla="*/ 184063 h 195068"/>
                    <a:gd name="connsiteX4" fmla="*/ 401 w 825809"/>
                    <a:gd name="connsiteY4" fmla="*/ 109165 h 195068"/>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30474"/>
                    <a:gd name="connsiteY0" fmla="*/ 109186 h 197638"/>
                    <a:gd name="connsiteX1" fmla="*/ 824249 w 830474"/>
                    <a:gd name="connsiteY1" fmla="*/ 96092 h 197638"/>
                    <a:gd name="connsiteX2" fmla="*/ 830474 w 830474"/>
                    <a:gd name="connsiteY2" fmla="*/ 191467 h 197638"/>
                    <a:gd name="connsiteX3" fmla="*/ 6226 w 830474"/>
                    <a:gd name="connsiteY3" fmla="*/ 189149 h 197638"/>
                    <a:gd name="connsiteX4" fmla="*/ 0 w 830474"/>
                    <a:gd name="connsiteY4" fmla="*/ 109186 h 197638"/>
                    <a:gd name="connsiteX0" fmla="*/ 0 w 830474"/>
                    <a:gd name="connsiteY0" fmla="*/ 111637 h 200089"/>
                    <a:gd name="connsiteX1" fmla="*/ 824249 w 830474"/>
                    <a:gd name="connsiteY1" fmla="*/ 98543 h 200089"/>
                    <a:gd name="connsiteX2" fmla="*/ 830474 w 830474"/>
                    <a:gd name="connsiteY2" fmla="*/ 193918 h 200089"/>
                    <a:gd name="connsiteX3" fmla="*/ 6226 w 830474"/>
                    <a:gd name="connsiteY3" fmla="*/ 191600 h 200089"/>
                    <a:gd name="connsiteX4" fmla="*/ 0 w 830474"/>
                    <a:gd name="connsiteY4" fmla="*/ 111637 h 20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74" h="200089">
                      <a:moveTo>
                        <a:pt x="0" y="111637"/>
                      </a:moveTo>
                      <a:cubicBezTo>
                        <a:pt x="131155" y="-20514"/>
                        <a:pt x="590027" y="-48073"/>
                        <a:pt x="824249" y="98543"/>
                      </a:cubicBezTo>
                      <a:cubicBezTo>
                        <a:pt x="825480" y="243474"/>
                        <a:pt x="826710" y="183234"/>
                        <a:pt x="830474" y="193918"/>
                      </a:cubicBezTo>
                      <a:cubicBezTo>
                        <a:pt x="536406" y="37225"/>
                        <a:pt x="190823" y="84276"/>
                        <a:pt x="6226" y="191600"/>
                      </a:cubicBezTo>
                      <a:cubicBezTo>
                        <a:pt x="3306" y="179298"/>
                        <a:pt x="387" y="253120"/>
                        <a:pt x="0" y="111637"/>
                      </a:cubicBezTo>
                      <a:close/>
                    </a:path>
                  </a:pathLst>
                </a:custGeom>
                <a:gradFill flip="none" rotWithShape="1">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3"/>
                <p:cNvSpPr/>
                <p:nvPr/>
              </p:nvSpPr>
              <p:spPr>
                <a:xfrm>
                  <a:off x="3876481" y="994624"/>
                  <a:ext cx="902033" cy="248823"/>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0 w 831847"/>
                    <a:gd name="connsiteY0" fmla="*/ 156714 h 581162"/>
                    <a:gd name="connsiteX1" fmla="*/ 831847 w 831847"/>
                    <a:gd name="connsiteY1" fmla="*/ 176550 h 581162"/>
                    <a:gd name="connsiteX2" fmla="*/ 825408 w 831847"/>
                    <a:gd name="connsiteY2" fmla="*/ 568283 h 581162"/>
                    <a:gd name="connsiteX3" fmla="*/ 1160 w 831847"/>
                    <a:gd name="connsiteY3" fmla="*/ 581162 h 581162"/>
                    <a:gd name="connsiteX4" fmla="*/ 0 w 831847"/>
                    <a:gd name="connsiteY4" fmla="*/ 156714 h 581162"/>
                    <a:gd name="connsiteX0" fmla="*/ 0 w 825408"/>
                    <a:gd name="connsiteY0" fmla="*/ 179525 h 603973"/>
                    <a:gd name="connsiteX1" fmla="*/ 821716 w 825408"/>
                    <a:gd name="connsiteY1" fmla="*/ 156301 h 603973"/>
                    <a:gd name="connsiteX2" fmla="*/ 825408 w 825408"/>
                    <a:gd name="connsiteY2" fmla="*/ 591094 h 603973"/>
                    <a:gd name="connsiteX3" fmla="*/ 1160 w 825408"/>
                    <a:gd name="connsiteY3" fmla="*/ 603973 h 603973"/>
                    <a:gd name="connsiteX4" fmla="*/ 0 w 825408"/>
                    <a:gd name="connsiteY4" fmla="*/ 179525 h 603973"/>
                    <a:gd name="connsiteX0" fmla="*/ 0 w 825408"/>
                    <a:gd name="connsiteY0" fmla="*/ 134944 h 559392"/>
                    <a:gd name="connsiteX1" fmla="*/ 821716 w 825408"/>
                    <a:gd name="connsiteY1" fmla="*/ 111720 h 559392"/>
                    <a:gd name="connsiteX2" fmla="*/ 825408 w 825408"/>
                    <a:gd name="connsiteY2" fmla="*/ 546513 h 559392"/>
                    <a:gd name="connsiteX3" fmla="*/ 1160 w 825408"/>
                    <a:gd name="connsiteY3" fmla="*/ 559392 h 559392"/>
                    <a:gd name="connsiteX4" fmla="*/ 0 w 825408"/>
                    <a:gd name="connsiteY4" fmla="*/ 134944 h 559392"/>
                    <a:gd name="connsiteX0" fmla="*/ 0 w 825408"/>
                    <a:gd name="connsiteY0" fmla="*/ 104849 h 529297"/>
                    <a:gd name="connsiteX1" fmla="*/ 821716 w 825408"/>
                    <a:gd name="connsiteY1" fmla="*/ 81625 h 529297"/>
                    <a:gd name="connsiteX2" fmla="*/ 825408 w 825408"/>
                    <a:gd name="connsiteY2" fmla="*/ 516418 h 529297"/>
                    <a:gd name="connsiteX3" fmla="*/ 1160 w 825408"/>
                    <a:gd name="connsiteY3" fmla="*/ 529297 h 529297"/>
                    <a:gd name="connsiteX4" fmla="*/ 0 w 825408"/>
                    <a:gd name="connsiteY4" fmla="*/ 104849 h 529297"/>
                    <a:gd name="connsiteX0" fmla="*/ 0 w 825408"/>
                    <a:gd name="connsiteY0" fmla="*/ 112090 h 536538"/>
                    <a:gd name="connsiteX1" fmla="*/ 821716 w 825408"/>
                    <a:gd name="connsiteY1" fmla="*/ 88866 h 536538"/>
                    <a:gd name="connsiteX2" fmla="*/ 825408 w 825408"/>
                    <a:gd name="connsiteY2" fmla="*/ 523659 h 536538"/>
                    <a:gd name="connsiteX3" fmla="*/ 1160 w 825408"/>
                    <a:gd name="connsiteY3" fmla="*/ 536538 h 536538"/>
                    <a:gd name="connsiteX4" fmla="*/ 0 w 825408"/>
                    <a:gd name="connsiteY4" fmla="*/ 112090 h 536538"/>
                    <a:gd name="connsiteX0" fmla="*/ 1420 w 824295"/>
                    <a:gd name="connsiteY0" fmla="*/ 109165 h 538678"/>
                    <a:gd name="connsiteX1" fmla="*/ 820603 w 824295"/>
                    <a:gd name="connsiteY1" fmla="*/ 91006 h 538678"/>
                    <a:gd name="connsiteX2" fmla="*/ 824295 w 824295"/>
                    <a:gd name="connsiteY2" fmla="*/ 525799 h 538678"/>
                    <a:gd name="connsiteX3" fmla="*/ 47 w 824295"/>
                    <a:gd name="connsiteY3" fmla="*/ 538678 h 538678"/>
                    <a:gd name="connsiteX4" fmla="*/ 1420 w 824295"/>
                    <a:gd name="connsiteY4" fmla="*/ 109165 h 538678"/>
                    <a:gd name="connsiteX0" fmla="*/ 8983 w 831858"/>
                    <a:gd name="connsiteY0" fmla="*/ 109165 h 525799"/>
                    <a:gd name="connsiteX1" fmla="*/ 828166 w 831858"/>
                    <a:gd name="connsiteY1" fmla="*/ 91006 h 525799"/>
                    <a:gd name="connsiteX2" fmla="*/ 831858 w 831858"/>
                    <a:gd name="connsiteY2" fmla="*/ 525799 h 525799"/>
                    <a:gd name="connsiteX3" fmla="*/ 11 w 831858"/>
                    <a:gd name="connsiteY3" fmla="*/ 199261 h 525799"/>
                    <a:gd name="connsiteX4" fmla="*/ 8983 w 831858"/>
                    <a:gd name="connsiteY4" fmla="*/ 109165 h 525799"/>
                    <a:gd name="connsiteX0" fmla="*/ 9421 w 832296"/>
                    <a:gd name="connsiteY0" fmla="*/ 109165 h 525799"/>
                    <a:gd name="connsiteX1" fmla="*/ 828604 w 832296"/>
                    <a:gd name="connsiteY1" fmla="*/ 91006 h 525799"/>
                    <a:gd name="connsiteX2" fmla="*/ 832296 w 832296"/>
                    <a:gd name="connsiteY2" fmla="*/ 525799 h 525799"/>
                    <a:gd name="connsiteX3" fmla="*/ 449 w 832296"/>
                    <a:gd name="connsiteY3" fmla="*/ 199261 h 525799"/>
                    <a:gd name="connsiteX4" fmla="*/ 9421 w 83229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5809"/>
                    <a:gd name="connsiteY0" fmla="*/ 109165 h 195068"/>
                    <a:gd name="connsiteX1" fmla="*/ 819584 w 825809"/>
                    <a:gd name="connsiteY1" fmla="*/ 91006 h 195068"/>
                    <a:gd name="connsiteX2" fmla="*/ 825809 w 825809"/>
                    <a:gd name="connsiteY2" fmla="*/ 186381 h 195068"/>
                    <a:gd name="connsiteX3" fmla="*/ 1561 w 825809"/>
                    <a:gd name="connsiteY3" fmla="*/ 184063 h 195068"/>
                    <a:gd name="connsiteX4" fmla="*/ 401 w 825809"/>
                    <a:gd name="connsiteY4" fmla="*/ 109165 h 195068"/>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42570"/>
                    <a:gd name="connsiteY0" fmla="*/ 106308 h 251484"/>
                    <a:gd name="connsiteX1" fmla="*/ 824249 w 842570"/>
                    <a:gd name="connsiteY1" fmla="*/ 93214 h 251484"/>
                    <a:gd name="connsiteX2" fmla="*/ 842570 w 842570"/>
                    <a:gd name="connsiteY2" fmla="*/ 251484 h 251484"/>
                    <a:gd name="connsiteX3" fmla="*/ 6226 w 842570"/>
                    <a:gd name="connsiteY3" fmla="*/ 186271 h 251484"/>
                    <a:gd name="connsiteX4" fmla="*/ 0 w 842570"/>
                    <a:gd name="connsiteY4" fmla="*/ 106308 h 251484"/>
                    <a:gd name="connsiteX0" fmla="*/ 0 w 871053"/>
                    <a:gd name="connsiteY0" fmla="*/ 106308 h 251484"/>
                    <a:gd name="connsiteX1" fmla="*/ 824249 w 871053"/>
                    <a:gd name="connsiteY1" fmla="*/ 93214 h 251484"/>
                    <a:gd name="connsiteX2" fmla="*/ 842570 w 871053"/>
                    <a:gd name="connsiteY2" fmla="*/ 251484 h 251484"/>
                    <a:gd name="connsiteX3" fmla="*/ 6226 w 871053"/>
                    <a:gd name="connsiteY3" fmla="*/ 186271 h 251484"/>
                    <a:gd name="connsiteX4" fmla="*/ 0 w 871053"/>
                    <a:gd name="connsiteY4" fmla="*/ 106308 h 251484"/>
                    <a:gd name="connsiteX0" fmla="*/ 0 w 873694"/>
                    <a:gd name="connsiteY0" fmla="*/ 106308 h 251484"/>
                    <a:gd name="connsiteX1" fmla="*/ 824249 w 873694"/>
                    <a:gd name="connsiteY1" fmla="*/ 93214 h 251484"/>
                    <a:gd name="connsiteX2" fmla="*/ 842570 w 873694"/>
                    <a:gd name="connsiteY2" fmla="*/ 251484 h 251484"/>
                    <a:gd name="connsiteX3" fmla="*/ 6226 w 873694"/>
                    <a:gd name="connsiteY3" fmla="*/ 186271 h 251484"/>
                    <a:gd name="connsiteX4" fmla="*/ 0 w 873694"/>
                    <a:gd name="connsiteY4" fmla="*/ 106308 h 251484"/>
                    <a:gd name="connsiteX0" fmla="*/ 0 w 873694"/>
                    <a:gd name="connsiteY0" fmla="*/ 103647 h 248823"/>
                    <a:gd name="connsiteX1" fmla="*/ 824249 w 873694"/>
                    <a:gd name="connsiteY1" fmla="*/ 95391 h 248823"/>
                    <a:gd name="connsiteX2" fmla="*/ 842570 w 873694"/>
                    <a:gd name="connsiteY2" fmla="*/ 248823 h 248823"/>
                    <a:gd name="connsiteX3" fmla="*/ 6226 w 873694"/>
                    <a:gd name="connsiteY3" fmla="*/ 183610 h 248823"/>
                    <a:gd name="connsiteX4" fmla="*/ 0 w 873694"/>
                    <a:gd name="connsiteY4" fmla="*/ 103647 h 248823"/>
                    <a:gd name="connsiteX0" fmla="*/ 23029 w 896723"/>
                    <a:gd name="connsiteY0" fmla="*/ 103647 h 256182"/>
                    <a:gd name="connsiteX1" fmla="*/ 847278 w 896723"/>
                    <a:gd name="connsiteY1" fmla="*/ 95391 h 256182"/>
                    <a:gd name="connsiteX2" fmla="*/ 865599 w 896723"/>
                    <a:gd name="connsiteY2" fmla="*/ 248823 h 256182"/>
                    <a:gd name="connsiteX3" fmla="*/ 227 w 896723"/>
                    <a:gd name="connsiteY3" fmla="*/ 256182 h 256182"/>
                    <a:gd name="connsiteX4" fmla="*/ 23029 w 896723"/>
                    <a:gd name="connsiteY4" fmla="*/ 103647 h 256182"/>
                    <a:gd name="connsiteX0" fmla="*/ 40199 w 913893"/>
                    <a:gd name="connsiteY0" fmla="*/ 103647 h 256182"/>
                    <a:gd name="connsiteX1" fmla="*/ 864448 w 913893"/>
                    <a:gd name="connsiteY1" fmla="*/ 95391 h 256182"/>
                    <a:gd name="connsiteX2" fmla="*/ 882769 w 913893"/>
                    <a:gd name="connsiteY2" fmla="*/ 248823 h 256182"/>
                    <a:gd name="connsiteX3" fmla="*/ 17397 w 913893"/>
                    <a:gd name="connsiteY3" fmla="*/ 256182 h 256182"/>
                    <a:gd name="connsiteX4" fmla="*/ 40199 w 913893"/>
                    <a:gd name="connsiteY4" fmla="*/ 103647 h 256182"/>
                    <a:gd name="connsiteX0" fmla="*/ 40199 w 913215"/>
                    <a:gd name="connsiteY0" fmla="*/ 103647 h 256182"/>
                    <a:gd name="connsiteX1" fmla="*/ 864448 w 913215"/>
                    <a:gd name="connsiteY1" fmla="*/ 95391 h 256182"/>
                    <a:gd name="connsiteX2" fmla="*/ 882769 w 913215"/>
                    <a:gd name="connsiteY2" fmla="*/ 248823 h 256182"/>
                    <a:gd name="connsiteX3" fmla="*/ 17397 w 913215"/>
                    <a:gd name="connsiteY3" fmla="*/ 256182 h 256182"/>
                    <a:gd name="connsiteX4" fmla="*/ 40199 w 913215"/>
                    <a:gd name="connsiteY4" fmla="*/ 103647 h 256182"/>
                    <a:gd name="connsiteX0" fmla="*/ 33311 w 906327"/>
                    <a:gd name="connsiteY0" fmla="*/ 103647 h 248823"/>
                    <a:gd name="connsiteX1" fmla="*/ 857560 w 906327"/>
                    <a:gd name="connsiteY1" fmla="*/ 95391 h 248823"/>
                    <a:gd name="connsiteX2" fmla="*/ 875881 w 906327"/>
                    <a:gd name="connsiteY2" fmla="*/ 248823 h 248823"/>
                    <a:gd name="connsiteX3" fmla="*/ 31223 w 906327"/>
                    <a:gd name="connsiteY3" fmla="*/ 238427 h 248823"/>
                    <a:gd name="connsiteX4" fmla="*/ 33311 w 906327"/>
                    <a:gd name="connsiteY4" fmla="*/ 103647 h 248823"/>
                    <a:gd name="connsiteX0" fmla="*/ 45136 w 918152"/>
                    <a:gd name="connsiteY0" fmla="*/ 103647 h 248823"/>
                    <a:gd name="connsiteX1" fmla="*/ 869385 w 918152"/>
                    <a:gd name="connsiteY1" fmla="*/ 95391 h 248823"/>
                    <a:gd name="connsiteX2" fmla="*/ 887706 w 918152"/>
                    <a:gd name="connsiteY2" fmla="*/ 248823 h 248823"/>
                    <a:gd name="connsiteX3" fmla="*/ 43048 w 918152"/>
                    <a:gd name="connsiteY3" fmla="*/ 238427 h 248823"/>
                    <a:gd name="connsiteX4" fmla="*/ 45136 w 918152"/>
                    <a:gd name="connsiteY4" fmla="*/ 103647 h 248823"/>
                    <a:gd name="connsiteX0" fmla="*/ 46541 w 919557"/>
                    <a:gd name="connsiteY0" fmla="*/ 103647 h 248823"/>
                    <a:gd name="connsiteX1" fmla="*/ 870790 w 919557"/>
                    <a:gd name="connsiteY1" fmla="*/ 95391 h 248823"/>
                    <a:gd name="connsiteX2" fmla="*/ 889111 w 919557"/>
                    <a:gd name="connsiteY2" fmla="*/ 248823 h 248823"/>
                    <a:gd name="connsiteX3" fmla="*/ 44453 w 919557"/>
                    <a:gd name="connsiteY3" fmla="*/ 238427 h 248823"/>
                    <a:gd name="connsiteX4" fmla="*/ 46541 w 919557"/>
                    <a:gd name="connsiteY4" fmla="*/ 103647 h 248823"/>
                    <a:gd name="connsiteX0" fmla="*/ 46541 w 906576"/>
                    <a:gd name="connsiteY0" fmla="*/ 103647 h 248823"/>
                    <a:gd name="connsiteX1" fmla="*/ 870790 w 906576"/>
                    <a:gd name="connsiteY1" fmla="*/ 95391 h 248823"/>
                    <a:gd name="connsiteX2" fmla="*/ 889111 w 906576"/>
                    <a:gd name="connsiteY2" fmla="*/ 248823 h 248823"/>
                    <a:gd name="connsiteX3" fmla="*/ 44453 w 906576"/>
                    <a:gd name="connsiteY3" fmla="*/ 238427 h 248823"/>
                    <a:gd name="connsiteX4" fmla="*/ 46541 w 906576"/>
                    <a:gd name="connsiteY4" fmla="*/ 103647 h 248823"/>
                    <a:gd name="connsiteX0" fmla="*/ 46541 w 908710"/>
                    <a:gd name="connsiteY0" fmla="*/ 103647 h 248823"/>
                    <a:gd name="connsiteX1" fmla="*/ 870790 w 908710"/>
                    <a:gd name="connsiteY1" fmla="*/ 95391 h 248823"/>
                    <a:gd name="connsiteX2" fmla="*/ 889111 w 908710"/>
                    <a:gd name="connsiteY2" fmla="*/ 248823 h 248823"/>
                    <a:gd name="connsiteX3" fmla="*/ 44453 w 908710"/>
                    <a:gd name="connsiteY3" fmla="*/ 238427 h 248823"/>
                    <a:gd name="connsiteX4" fmla="*/ 46541 w 908710"/>
                    <a:gd name="connsiteY4" fmla="*/ 103647 h 248823"/>
                    <a:gd name="connsiteX0" fmla="*/ 39864 w 902033"/>
                    <a:gd name="connsiteY0" fmla="*/ 103647 h 248823"/>
                    <a:gd name="connsiteX1" fmla="*/ 864113 w 902033"/>
                    <a:gd name="connsiteY1" fmla="*/ 95391 h 248823"/>
                    <a:gd name="connsiteX2" fmla="*/ 882434 w 902033"/>
                    <a:gd name="connsiteY2" fmla="*/ 248823 h 248823"/>
                    <a:gd name="connsiteX3" fmla="*/ 37776 w 902033"/>
                    <a:gd name="connsiteY3" fmla="*/ 238427 h 248823"/>
                    <a:gd name="connsiteX4" fmla="*/ 39864 w 902033"/>
                    <a:gd name="connsiteY4" fmla="*/ 103647 h 24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033" h="248823">
                      <a:moveTo>
                        <a:pt x="39864" y="103647"/>
                      </a:moveTo>
                      <a:cubicBezTo>
                        <a:pt x="171019" y="-21360"/>
                        <a:pt x="639416" y="-44082"/>
                        <a:pt x="864113" y="95391"/>
                      </a:cubicBezTo>
                      <a:cubicBezTo>
                        <a:pt x="934566" y="155656"/>
                        <a:pt x="885927" y="240558"/>
                        <a:pt x="882434" y="248823"/>
                      </a:cubicBezTo>
                      <a:cubicBezTo>
                        <a:pt x="588366" y="92130"/>
                        <a:pt x="222373" y="131103"/>
                        <a:pt x="37776" y="238427"/>
                      </a:cubicBezTo>
                      <a:cubicBezTo>
                        <a:pt x="28937" y="243880"/>
                        <a:pt x="-43880" y="170831"/>
                        <a:pt x="39864" y="103647"/>
                      </a:cubicBezTo>
                      <a:close/>
                    </a:path>
                  </a:pathLst>
                </a:custGeom>
                <a:gradFill>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3"/>
                <p:cNvSpPr/>
                <p:nvPr/>
              </p:nvSpPr>
              <p:spPr>
                <a:xfrm>
                  <a:off x="3911888" y="1125062"/>
                  <a:ext cx="855712" cy="588285"/>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6439 w 848443"/>
                    <a:gd name="connsiteY0" fmla="*/ 205890 h 584744"/>
                    <a:gd name="connsiteX1" fmla="*/ 848443 w 848443"/>
                    <a:gd name="connsiteY1" fmla="*/ 138703 h 584744"/>
                    <a:gd name="connsiteX2" fmla="*/ 824248 w 848443"/>
                    <a:gd name="connsiteY2" fmla="*/ 571865 h 584744"/>
                    <a:gd name="connsiteX3" fmla="*/ 0 w 848443"/>
                    <a:gd name="connsiteY3" fmla="*/ 584744 h 584744"/>
                    <a:gd name="connsiteX4" fmla="*/ 6439 w 848443"/>
                    <a:gd name="connsiteY4" fmla="*/ 205890 h 584744"/>
                    <a:gd name="connsiteX0" fmla="*/ 521 w 848443"/>
                    <a:gd name="connsiteY0" fmla="*/ 160274 h 619027"/>
                    <a:gd name="connsiteX1" fmla="*/ 848443 w 848443"/>
                    <a:gd name="connsiteY1" fmla="*/ 172986 h 619027"/>
                    <a:gd name="connsiteX2" fmla="*/ 824248 w 848443"/>
                    <a:gd name="connsiteY2" fmla="*/ 606148 h 619027"/>
                    <a:gd name="connsiteX3" fmla="*/ 0 w 848443"/>
                    <a:gd name="connsiteY3" fmla="*/ 619027 h 619027"/>
                    <a:gd name="connsiteX4" fmla="*/ 521 w 848443"/>
                    <a:gd name="connsiteY4" fmla="*/ 160274 h 619027"/>
                    <a:gd name="connsiteX0" fmla="*/ 521 w 848443"/>
                    <a:gd name="connsiteY0" fmla="*/ 113985 h 572738"/>
                    <a:gd name="connsiteX1" fmla="*/ 848443 w 848443"/>
                    <a:gd name="connsiteY1" fmla="*/ 126697 h 572738"/>
                    <a:gd name="connsiteX2" fmla="*/ 824248 w 848443"/>
                    <a:gd name="connsiteY2" fmla="*/ 559859 h 572738"/>
                    <a:gd name="connsiteX3" fmla="*/ 0 w 848443"/>
                    <a:gd name="connsiteY3" fmla="*/ 572738 h 572738"/>
                    <a:gd name="connsiteX4" fmla="*/ 521 w 848443"/>
                    <a:gd name="connsiteY4" fmla="*/ 113985 h 572738"/>
                    <a:gd name="connsiteX0" fmla="*/ 521 w 848443"/>
                    <a:gd name="connsiteY0" fmla="*/ 86089 h 544842"/>
                    <a:gd name="connsiteX1" fmla="*/ 848443 w 848443"/>
                    <a:gd name="connsiteY1" fmla="*/ 98801 h 544842"/>
                    <a:gd name="connsiteX2" fmla="*/ 824248 w 848443"/>
                    <a:gd name="connsiteY2" fmla="*/ 531963 h 544842"/>
                    <a:gd name="connsiteX3" fmla="*/ 0 w 848443"/>
                    <a:gd name="connsiteY3" fmla="*/ 544842 h 544842"/>
                    <a:gd name="connsiteX4" fmla="*/ 521 w 848443"/>
                    <a:gd name="connsiteY4" fmla="*/ 86089 h 544842"/>
                    <a:gd name="connsiteX0" fmla="*/ 521 w 848443"/>
                    <a:gd name="connsiteY0" fmla="*/ 96683 h 555436"/>
                    <a:gd name="connsiteX1" fmla="*/ 848443 w 848443"/>
                    <a:gd name="connsiteY1" fmla="*/ 109395 h 555436"/>
                    <a:gd name="connsiteX2" fmla="*/ 824248 w 848443"/>
                    <a:gd name="connsiteY2" fmla="*/ 542557 h 555436"/>
                    <a:gd name="connsiteX3" fmla="*/ 0 w 848443"/>
                    <a:gd name="connsiteY3" fmla="*/ 555436 h 555436"/>
                    <a:gd name="connsiteX4" fmla="*/ 521 w 848443"/>
                    <a:gd name="connsiteY4" fmla="*/ 96683 h 555436"/>
                    <a:gd name="connsiteX0" fmla="*/ 521 w 848443"/>
                    <a:gd name="connsiteY0" fmla="*/ 102856 h 561609"/>
                    <a:gd name="connsiteX1" fmla="*/ 848443 w 848443"/>
                    <a:gd name="connsiteY1" fmla="*/ 115568 h 561609"/>
                    <a:gd name="connsiteX2" fmla="*/ 824248 w 848443"/>
                    <a:gd name="connsiteY2" fmla="*/ 548730 h 561609"/>
                    <a:gd name="connsiteX3" fmla="*/ 0 w 848443"/>
                    <a:gd name="connsiteY3" fmla="*/ 561609 h 561609"/>
                    <a:gd name="connsiteX4" fmla="*/ 521 w 848443"/>
                    <a:gd name="connsiteY4" fmla="*/ 102856 h 561609"/>
                    <a:gd name="connsiteX0" fmla="*/ 521 w 848443"/>
                    <a:gd name="connsiteY0" fmla="*/ 106367 h 565120"/>
                    <a:gd name="connsiteX1" fmla="*/ 848443 w 848443"/>
                    <a:gd name="connsiteY1" fmla="*/ 119079 h 565120"/>
                    <a:gd name="connsiteX2" fmla="*/ 824248 w 848443"/>
                    <a:gd name="connsiteY2" fmla="*/ 552241 h 565120"/>
                    <a:gd name="connsiteX3" fmla="*/ 0 w 848443"/>
                    <a:gd name="connsiteY3" fmla="*/ 565120 h 565120"/>
                    <a:gd name="connsiteX4" fmla="*/ 521 w 848443"/>
                    <a:gd name="connsiteY4" fmla="*/ 106367 h 565120"/>
                    <a:gd name="connsiteX0" fmla="*/ 521 w 848443"/>
                    <a:gd name="connsiteY0" fmla="*/ 106367 h 565120"/>
                    <a:gd name="connsiteX1" fmla="*/ 848443 w 848443"/>
                    <a:gd name="connsiteY1" fmla="*/ 119079 h 565120"/>
                    <a:gd name="connsiteX2" fmla="*/ 824248 w 848443"/>
                    <a:gd name="connsiteY2" fmla="*/ 552241 h 565120"/>
                    <a:gd name="connsiteX3" fmla="*/ 0 w 848443"/>
                    <a:gd name="connsiteY3" fmla="*/ 565120 h 565120"/>
                    <a:gd name="connsiteX4" fmla="*/ 521 w 848443"/>
                    <a:gd name="connsiteY4" fmla="*/ 106367 h 565120"/>
                    <a:gd name="connsiteX0" fmla="*/ 521 w 848443"/>
                    <a:gd name="connsiteY0" fmla="*/ 106367 h 565120"/>
                    <a:gd name="connsiteX1" fmla="*/ 848443 w 848443"/>
                    <a:gd name="connsiteY1" fmla="*/ 119079 h 565120"/>
                    <a:gd name="connsiteX2" fmla="*/ 824248 w 848443"/>
                    <a:gd name="connsiteY2" fmla="*/ 552241 h 565120"/>
                    <a:gd name="connsiteX3" fmla="*/ 0 w 848443"/>
                    <a:gd name="connsiteY3" fmla="*/ 565120 h 565120"/>
                    <a:gd name="connsiteX4" fmla="*/ 521 w 848443"/>
                    <a:gd name="connsiteY4" fmla="*/ 106367 h 565120"/>
                    <a:gd name="connsiteX0" fmla="*/ 521 w 848443"/>
                    <a:gd name="connsiteY0" fmla="*/ 106367 h 565120"/>
                    <a:gd name="connsiteX1" fmla="*/ 848443 w 848443"/>
                    <a:gd name="connsiteY1" fmla="*/ 119079 h 565120"/>
                    <a:gd name="connsiteX2" fmla="*/ 839044 w 848443"/>
                    <a:gd name="connsiteY2" fmla="*/ 552241 h 565120"/>
                    <a:gd name="connsiteX3" fmla="*/ 0 w 848443"/>
                    <a:gd name="connsiteY3" fmla="*/ 565120 h 565120"/>
                    <a:gd name="connsiteX4" fmla="*/ 521 w 848443"/>
                    <a:gd name="connsiteY4" fmla="*/ 106367 h 565120"/>
                    <a:gd name="connsiteX0" fmla="*/ 521 w 848443"/>
                    <a:gd name="connsiteY0" fmla="*/ 106367 h 565120"/>
                    <a:gd name="connsiteX1" fmla="*/ 848443 w 848443"/>
                    <a:gd name="connsiteY1" fmla="*/ 119079 h 565120"/>
                    <a:gd name="connsiteX2" fmla="*/ 847922 w 848443"/>
                    <a:gd name="connsiteY2" fmla="*/ 552241 h 565120"/>
                    <a:gd name="connsiteX3" fmla="*/ 0 w 848443"/>
                    <a:gd name="connsiteY3" fmla="*/ 565120 h 565120"/>
                    <a:gd name="connsiteX4" fmla="*/ 521 w 848443"/>
                    <a:gd name="connsiteY4" fmla="*/ 106367 h 565120"/>
                    <a:gd name="connsiteX0" fmla="*/ 521 w 848443"/>
                    <a:gd name="connsiteY0" fmla="*/ 106367 h 573998"/>
                    <a:gd name="connsiteX1" fmla="*/ 848443 w 848443"/>
                    <a:gd name="connsiteY1" fmla="*/ 119079 h 573998"/>
                    <a:gd name="connsiteX2" fmla="*/ 847922 w 848443"/>
                    <a:gd name="connsiteY2" fmla="*/ 552241 h 573998"/>
                    <a:gd name="connsiteX3" fmla="*/ 0 w 848443"/>
                    <a:gd name="connsiteY3" fmla="*/ 573998 h 573998"/>
                    <a:gd name="connsiteX4" fmla="*/ 521 w 848443"/>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81142"/>
                    <a:gd name="connsiteX1" fmla="*/ 848443 w 853844"/>
                    <a:gd name="connsiteY1" fmla="*/ 119079 h 581142"/>
                    <a:gd name="connsiteX2" fmla="*/ 853841 w 853844"/>
                    <a:gd name="connsiteY2" fmla="*/ 558160 h 581142"/>
                    <a:gd name="connsiteX3" fmla="*/ 0 w 853844"/>
                    <a:gd name="connsiteY3" fmla="*/ 581142 h 581142"/>
                    <a:gd name="connsiteX4" fmla="*/ 521 w 853844"/>
                    <a:gd name="connsiteY4" fmla="*/ 106367 h 581142"/>
                    <a:gd name="connsiteX0" fmla="*/ 521 w 853844"/>
                    <a:gd name="connsiteY0" fmla="*/ 106367 h 581142"/>
                    <a:gd name="connsiteX1" fmla="*/ 848443 w 853844"/>
                    <a:gd name="connsiteY1" fmla="*/ 119079 h 581142"/>
                    <a:gd name="connsiteX2" fmla="*/ 853841 w 853844"/>
                    <a:gd name="connsiteY2" fmla="*/ 567685 h 581142"/>
                    <a:gd name="connsiteX3" fmla="*/ 0 w 853844"/>
                    <a:gd name="connsiteY3" fmla="*/ 581142 h 581142"/>
                    <a:gd name="connsiteX4" fmla="*/ 521 w 853844"/>
                    <a:gd name="connsiteY4" fmla="*/ 106367 h 581142"/>
                    <a:gd name="connsiteX0" fmla="*/ 521 w 853844"/>
                    <a:gd name="connsiteY0" fmla="*/ 110344 h 585119"/>
                    <a:gd name="connsiteX1" fmla="*/ 848443 w 853844"/>
                    <a:gd name="connsiteY1" fmla="*/ 115913 h 585119"/>
                    <a:gd name="connsiteX2" fmla="*/ 853841 w 853844"/>
                    <a:gd name="connsiteY2" fmla="*/ 571662 h 585119"/>
                    <a:gd name="connsiteX3" fmla="*/ 0 w 853844"/>
                    <a:gd name="connsiteY3" fmla="*/ 585119 h 585119"/>
                    <a:gd name="connsiteX4" fmla="*/ 521 w 853844"/>
                    <a:gd name="connsiteY4" fmla="*/ 110344 h 585119"/>
                    <a:gd name="connsiteX0" fmla="*/ 4 w 858090"/>
                    <a:gd name="connsiteY0" fmla="*/ 106367 h 588285"/>
                    <a:gd name="connsiteX1" fmla="*/ 852689 w 858090"/>
                    <a:gd name="connsiteY1" fmla="*/ 119079 h 588285"/>
                    <a:gd name="connsiteX2" fmla="*/ 858087 w 858090"/>
                    <a:gd name="connsiteY2" fmla="*/ 574828 h 588285"/>
                    <a:gd name="connsiteX3" fmla="*/ 4246 w 858090"/>
                    <a:gd name="connsiteY3" fmla="*/ 588285 h 588285"/>
                    <a:gd name="connsiteX4" fmla="*/ 4 w 858090"/>
                    <a:gd name="connsiteY4" fmla="*/ 106367 h 588285"/>
                    <a:gd name="connsiteX0" fmla="*/ 4 w 858090"/>
                    <a:gd name="connsiteY0" fmla="*/ 106367 h 588285"/>
                    <a:gd name="connsiteX1" fmla="*/ 852689 w 858090"/>
                    <a:gd name="connsiteY1" fmla="*/ 119079 h 588285"/>
                    <a:gd name="connsiteX2" fmla="*/ 858087 w 858090"/>
                    <a:gd name="connsiteY2" fmla="*/ 574828 h 588285"/>
                    <a:gd name="connsiteX3" fmla="*/ 4246 w 858090"/>
                    <a:gd name="connsiteY3" fmla="*/ 588285 h 588285"/>
                    <a:gd name="connsiteX4" fmla="*/ 4 w 858090"/>
                    <a:gd name="connsiteY4" fmla="*/ 106367 h 588285"/>
                    <a:gd name="connsiteX0" fmla="*/ 4 w 853345"/>
                    <a:gd name="connsiteY0" fmla="*/ 106367 h 588285"/>
                    <a:gd name="connsiteX1" fmla="*/ 852689 w 853345"/>
                    <a:gd name="connsiteY1" fmla="*/ 119079 h 588285"/>
                    <a:gd name="connsiteX2" fmla="*/ 853325 w 853345"/>
                    <a:gd name="connsiteY2" fmla="*/ 567684 h 588285"/>
                    <a:gd name="connsiteX3" fmla="*/ 4246 w 853345"/>
                    <a:gd name="connsiteY3" fmla="*/ 588285 h 588285"/>
                    <a:gd name="connsiteX4" fmla="*/ 4 w 853345"/>
                    <a:gd name="connsiteY4" fmla="*/ 106367 h 588285"/>
                    <a:gd name="connsiteX0" fmla="*/ 4 w 855712"/>
                    <a:gd name="connsiteY0" fmla="*/ 106367 h 588285"/>
                    <a:gd name="connsiteX1" fmla="*/ 852689 w 855712"/>
                    <a:gd name="connsiteY1" fmla="*/ 119079 h 588285"/>
                    <a:gd name="connsiteX2" fmla="*/ 855706 w 855712"/>
                    <a:gd name="connsiteY2" fmla="*/ 570066 h 588285"/>
                    <a:gd name="connsiteX3" fmla="*/ 4246 w 855712"/>
                    <a:gd name="connsiteY3" fmla="*/ 588285 h 588285"/>
                    <a:gd name="connsiteX4" fmla="*/ 4 w 855712"/>
                    <a:gd name="connsiteY4" fmla="*/ 106367 h 588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712" h="588285">
                      <a:moveTo>
                        <a:pt x="4" y="106367"/>
                      </a:moveTo>
                      <a:cubicBezTo>
                        <a:pt x="61565" y="-10919"/>
                        <a:pt x="625788" y="-62955"/>
                        <a:pt x="852689" y="119079"/>
                      </a:cubicBezTo>
                      <a:cubicBezTo>
                        <a:pt x="852515" y="263466"/>
                        <a:pt x="855880" y="425679"/>
                        <a:pt x="855706" y="570066"/>
                      </a:cubicBezTo>
                      <a:cubicBezTo>
                        <a:pt x="505414" y="404495"/>
                        <a:pt x="108945" y="492798"/>
                        <a:pt x="4246" y="588285"/>
                      </a:cubicBezTo>
                      <a:cubicBezTo>
                        <a:pt x="4420" y="435367"/>
                        <a:pt x="-170" y="259285"/>
                        <a:pt x="4" y="106367"/>
                      </a:cubicBezTo>
                      <a:close/>
                    </a:path>
                  </a:pathLst>
                </a:custGeom>
                <a:gradFill>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3"/>
                <p:cNvSpPr/>
                <p:nvPr/>
              </p:nvSpPr>
              <p:spPr>
                <a:xfrm>
                  <a:off x="3894895" y="1587709"/>
                  <a:ext cx="886831" cy="243799"/>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0 w 831847"/>
                    <a:gd name="connsiteY0" fmla="*/ 156714 h 581162"/>
                    <a:gd name="connsiteX1" fmla="*/ 831847 w 831847"/>
                    <a:gd name="connsiteY1" fmla="*/ 176550 h 581162"/>
                    <a:gd name="connsiteX2" fmla="*/ 825408 w 831847"/>
                    <a:gd name="connsiteY2" fmla="*/ 568283 h 581162"/>
                    <a:gd name="connsiteX3" fmla="*/ 1160 w 831847"/>
                    <a:gd name="connsiteY3" fmla="*/ 581162 h 581162"/>
                    <a:gd name="connsiteX4" fmla="*/ 0 w 831847"/>
                    <a:gd name="connsiteY4" fmla="*/ 156714 h 581162"/>
                    <a:gd name="connsiteX0" fmla="*/ 0 w 825408"/>
                    <a:gd name="connsiteY0" fmla="*/ 179525 h 603973"/>
                    <a:gd name="connsiteX1" fmla="*/ 821716 w 825408"/>
                    <a:gd name="connsiteY1" fmla="*/ 156301 h 603973"/>
                    <a:gd name="connsiteX2" fmla="*/ 825408 w 825408"/>
                    <a:gd name="connsiteY2" fmla="*/ 591094 h 603973"/>
                    <a:gd name="connsiteX3" fmla="*/ 1160 w 825408"/>
                    <a:gd name="connsiteY3" fmla="*/ 603973 h 603973"/>
                    <a:gd name="connsiteX4" fmla="*/ 0 w 825408"/>
                    <a:gd name="connsiteY4" fmla="*/ 179525 h 603973"/>
                    <a:gd name="connsiteX0" fmla="*/ 0 w 825408"/>
                    <a:gd name="connsiteY0" fmla="*/ 134944 h 559392"/>
                    <a:gd name="connsiteX1" fmla="*/ 821716 w 825408"/>
                    <a:gd name="connsiteY1" fmla="*/ 111720 h 559392"/>
                    <a:gd name="connsiteX2" fmla="*/ 825408 w 825408"/>
                    <a:gd name="connsiteY2" fmla="*/ 546513 h 559392"/>
                    <a:gd name="connsiteX3" fmla="*/ 1160 w 825408"/>
                    <a:gd name="connsiteY3" fmla="*/ 559392 h 559392"/>
                    <a:gd name="connsiteX4" fmla="*/ 0 w 825408"/>
                    <a:gd name="connsiteY4" fmla="*/ 134944 h 559392"/>
                    <a:gd name="connsiteX0" fmla="*/ 0 w 825408"/>
                    <a:gd name="connsiteY0" fmla="*/ 104849 h 529297"/>
                    <a:gd name="connsiteX1" fmla="*/ 821716 w 825408"/>
                    <a:gd name="connsiteY1" fmla="*/ 81625 h 529297"/>
                    <a:gd name="connsiteX2" fmla="*/ 825408 w 825408"/>
                    <a:gd name="connsiteY2" fmla="*/ 516418 h 529297"/>
                    <a:gd name="connsiteX3" fmla="*/ 1160 w 825408"/>
                    <a:gd name="connsiteY3" fmla="*/ 529297 h 529297"/>
                    <a:gd name="connsiteX4" fmla="*/ 0 w 825408"/>
                    <a:gd name="connsiteY4" fmla="*/ 104849 h 529297"/>
                    <a:gd name="connsiteX0" fmla="*/ 0 w 825408"/>
                    <a:gd name="connsiteY0" fmla="*/ 112090 h 536538"/>
                    <a:gd name="connsiteX1" fmla="*/ 821716 w 825408"/>
                    <a:gd name="connsiteY1" fmla="*/ 88866 h 536538"/>
                    <a:gd name="connsiteX2" fmla="*/ 825408 w 825408"/>
                    <a:gd name="connsiteY2" fmla="*/ 523659 h 536538"/>
                    <a:gd name="connsiteX3" fmla="*/ 1160 w 825408"/>
                    <a:gd name="connsiteY3" fmla="*/ 536538 h 536538"/>
                    <a:gd name="connsiteX4" fmla="*/ 0 w 825408"/>
                    <a:gd name="connsiteY4" fmla="*/ 112090 h 536538"/>
                    <a:gd name="connsiteX0" fmla="*/ 1420 w 824295"/>
                    <a:gd name="connsiteY0" fmla="*/ 109165 h 538678"/>
                    <a:gd name="connsiteX1" fmla="*/ 820603 w 824295"/>
                    <a:gd name="connsiteY1" fmla="*/ 91006 h 538678"/>
                    <a:gd name="connsiteX2" fmla="*/ 824295 w 824295"/>
                    <a:gd name="connsiteY2" fmla="*/ 525799 h 538678"/>
                    <a:gd name="connsiteX3" fmla="*/ 47 w 824295"/>
                    <a:gd name="connsiteY3" fmla="*/ 538678 h 538678"/>
                    <a:gd name="connsiteX4" fmla="*/ 1420 w 824295"/>
                    <a:gd name="connsiteY4" fmla="*/ 109165 h 538678"/>
                    <a:gd name="connsiteX0" fmla="*/ 8983 w 831858"/>
                    <a:gd name="connsiteY0" fmla="*/ 109165 h 525799"/>
                    <a:gd name="connsiteX1" fmla="*/ 828166 w 831858"/>
                    <a:gd name="connsiteY1" fmla="*/ 91006 h 525799"/>
                    <a:gd name="connsiteX2" fmla="*/ 831858 w 831858"/>
                    <a:gd name="connsiteY2" fmla="*/ 525799 h 525799"/>
                    <a:gd name="connsiteX3" fmla="*/ 11 w 831858"/>
                    <a:gd name="connsiteY3" fmla="*/ 199261 h 525799"/>
                    <a:gd name="connsiteX4" fmla="*/ 8983 w 831858"/>
                    <a:gd name="connsiteY4" fmla="*/ 109165 h 525799"/>
                    <a:gd name="connsiteX0" fmla="*/ 9421 w 832296"/>
                    <a:gd name="connsiteY0" fmla="*/ 109165 h 525799"/>
                    <a:gd name="connsiteX1" fmla="*/ 828604 w 832296"/>
                    <a:gd name="connsiteY1" fmla="*/ 91006 h 525799"/>
                    <a:gd name="connsiteX2" fmla="*/ 832296 w 832296"/>
                    <a:gd name="connsiteY2" fmla="*/ 525799 h 525799"/>
                    <a:gd name="connsiteX3" fmla="*/ 449 w 832296"/>
                    <a:gd name="connsiteY3" fmla="*/ 199261 h 525799"/>
                    <a:gd name="connsiteX4" fmla="*/ 9421 w 83229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5809"/>
                    <a:gd name="connsiteY0" fmla="*/ 109165 h 195068"/>
                    <a:gd name="connsiteX1" fmla="*/ 819584 w 825809"/>
                    <a:gd name="connsiteY1" fmla="*/ 91006 h 195068"/>
                    <a:gd name="connsiteX2" fmla="*/ 825809 w 825809"/>
                    <a:gd name="connsiteY2" fmla="*/ 186381 h 195068"/>
                    <a:gd name="connsiteX3" fmla="*/ 1561 w 825809"/>
                    <a:gd name="connsiteY3" fmla="*/ 184063 h 195068"/>
                    <a:gd name="connsiteX4" fmla="*/ 401 w 825809"/>
                    <a:gd name="connsiteY4" fmla="*/ 109165 h 195068"/>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42570"/>
                    <a:gd name="connsiteY0" fmla="*/ 106308 h 251484"/>
                    <a:gd name="connsiteX1" fmla="*/ 824249 w 842570"/>
                    <a:gd name="connsiteY1" fmla="*/ 93214 h 251484"/>
                    <a:gd name="connsiteX2" fmla="*/ 842570 w 842570"/>
                    <a:gd name="connsiteY2" fmla="*/ 251484 h 251484"/>
                    <a:gd name="connsiteX3" fmla="*/ 6226 w 842570"/>
                    <a:gd name="connsiteY3" fmla="*/ 186271 h 251484"/>
                    <a:gd name="connsiteX4" fmla="*/ 0 w 842570"/>
                    <a:gd name="connsiteY4" fmla="*/ 106308 h 251484"/>
                    <a:gd name="connsiteX0" fmla="*/ 0 w 871053"/>
                    <a:gd name="connsiteY0" fmla="*/ 106308 h 251484"/>
                    <a:gd name="connsiteX1" fmla="*/ 824249 w 871053"/>
                    <a:gd name="connsiteY1" fmla="*/ 93214 h 251484"/>
                    <a:gd name="connsiteX2" fmla="*/ 842570 w 871053"/>
                    <a:gd name="connsiteY2" fmla="*/ 251484 h 251484"/>
                    <a:gd name="connsiteX3" fmla="*/ 6226 w 871053"/>
                    <a:gd name="connsiteY3" fmla="*/ 186271 h 251484"/>
                    <a:gd name="connsiteX4" fmla="*/ 0 w 871053"/>
                    <a:gd name="connsiteY4" fmla="*/ 106308 h 251484"/>
                    <a:gd name="connsiteX0" fmla="*/ 0 w 873694"/>
                    <a:gd name="connsiteY0" fmla="*/ 106308 h 251484"/>
                    <a:gd name="connsiteX1" fmla="*/ 824249 w 873694"/>
                    <a:gd name="connsiteY1" fmla="*/ 93214 h 251484"/>
                    <a:gd name="connsiteX2" fmla="*/ 842570 w 873694"/>
                    <a:gd name="connsiteY2" fmla="*/ 251484 h 251484"/>
                    <a:gd name="connsiteX3" fmla="*/ 6226 w 873694"/>
                    <a:gd name="connsiteY3" fmla="*/ 186271 h 251484"/>
                    <a:gd name="connsiteX4" fmla="*/ 0 w 873694"/>
                    <a:gd name="connsiteY4" fmla="*/ 106308 h 251484"/>
                    <a:gd name="connsiteX0" fmla="*/ 0 w 873694"/>
                    <a:gd name="connsiteY0" fmla="*/ 103647 h 248823"/>
                    <a:gd name="connsiteX1" fmla="*/ 824249 w 873694"/>
                    <a:gd name="connsiteY1" fmla="*/ 95391 h 248823"/>
                    <a:gd name="connsiteX2" fmla="*/ 842570 w 873694"/>
                    <a:gd name="connsiteY2" fmla="*/ 248823 h 248823"/>
                    <a:gd name="connsiteX3" fmla="*/ 6226 w 873694"/>
                    <a:gd name="connsiteY3" fmla="*/ 183610 h 248823"/>
                    <a:gd name="connsiteX4" fmla="*/ 0 w 873694"/>
                    <a:gd name="connsiteY4" fmla="*/ 103647 h 248823"/>
                    <a:gd name="connsiteX0" fmla="*/ 23029 w 896723"/>
                    <a:gd name="connsiteY0" fmla="*/ 103647 h 256182"/>
                    <a:gd name="connsiteX1" fmla="*/ 847278 w 896723"/>
                    <a:gd name="connsiteY1" fmla="*/ 95391 h 256182"/>
                    <a:gd name="connsiteX2" fmla="*/ 865599 w 896723"/>
                    <a:gd name="connsiteY2" fmla="*/ 248823 h 256182"/>
                    <a:gd name="connsiteX3" fmla="*/ 227 w 896723"/>
                    <a:gd name="connsiteY3" fmla="*/ 256182 h 256182"/>
                    <a:gd name="connsiteX4" fmla="*/ 23029 w 896723"/>
                    <a:gd name="connsiteY4" fmla="*/ 103647 h 256182"/>
                    <a:gd name="connsiteX0" fmla="*/ 40199 w 913893"/>
                    <a:gd name="connsiteY0" fmla="*/ 103647 h 256182"/>
                    <a:gd name="connsiteX1" fmla="*/ 864448 w 913893"/>
                    <a:gd name="connsiteY1" fmla="*/ 95391 h 256182"/>
                    <a:gd name="connsiteX2" fmla="*/ 882769 w 913893"/>
                    <a:gd name="connsiteY2" fmla="*/ 248823 h 256182"/>
                    <a:gd name="connsiteX3" fmla="*/ 17397 w 913893"/>
                    <a:gd name="connsiteY3" fmla="*/ 256182 h 256182"/>
                    <a:gd name="connsiteX4" fmla="*/ 40199 w 913893"/>
                    <a:gd name="connsiteY4" fmla="*/ 103647 h 256182"/>
                    <a:gd name="connsiteX0" fmla="*/ 40199 w 913215"/>
                    <a:gd name="connsiteY0" fmla="*/ 103647 h 256182"/>
                    <a:gd name="connsiteX1" fmla="*/ 864448 w 913215"/>
                    <a:gd name="connsiteY1" fmla="*/ 95391 h 256182"/>
                    <a:gd name="connsiteX2" fmla="*/ 882769 w 913215"/>
                    <a:gd name="connsiteY2" fmla="*/ 248823 h 256182"/>
                    <a:gd name="connsiteX3" fmla="*/ 17397 w 913215"/>
                    <a:gd name="connsiteY3" fmla="*/ 256182 h 256182"/>
                    <a:gd name="connsiteX4" fmla="*/ 40199 w 913215"/>
                    <a:gd name="connsiteY4" fmla="*/ 103647 h 256182"/>
                    <a:gd name="connsiteX0" fmla="*/ 33311 w 906327"/>
                    <a:gd name="connsiteY0" fmla="*/ 103647 h 248823"/>
                    <a:gd name="connsiteX1" fmla="*/ 857560 w 906327"/>
                    <a:gd name="connsiteY1" fmla="*/ 95391 h 248823"/>
                    <a:gd name="connsiteX2" fmla="*/ 875881 w 906327"/>
                    <a:gd name="connsiteY2" fmla="*/ 248823 h 248823"/>
                    <a:gd name="connsiteX3" fmla="*/ 31223 w 906327"/>
                    <a:gd name="connsiteY3" fmla="*/ 238427 h 248823"/>
                    <a:gd name="connsiteX4" fmla="*/ 33311 w 906327"/>
                    <a:gd name="connsiteY4" fmla="*/ 103647 h 248823"/>
                    <a:gd name="connsiteX0" fmla="*/ 45136 w 918152"/>
                    <a:gd name="connsiteY0" fmla="*/ 103647 h 248823"/>
                    <a:gd name="connsiteX1" fmla="*/ 869385 w 918152"/>
                    <a:gd name="connsiteY1" fmla="*/ 95391 h 248823"/>
                    <a:gd name="connsiteX2" fmla="*/ 887706 w 918152"/>
                    <a:gd name="connsiteY2" fmla="*/ 248823 h 248823"/>
                    <a:gd name="connsiteX3" fmla="*/ 43048 w 918152"/>
                    <a:gd name="connsiteY3" fmla="*/ 238427 h 248823"/>
                    <a:gd name="connsiteX4" fmla="*/ 45136 w 918152"/>
                    <a:gd name="connsiteY4" fmla="*/ 103647 h 248823"/>
                    <a:gd name="connsiteX0" fmla="*/ 46541 w 919557"/>
                    <a:gd name="connsiteY0" fmla="*/ 103647 h 248823"/>
                    <a:gd name="connsiteX1" fmla="*/ 870790 w 919557"/>
                    <a:gd name="connsiteY1" fmla="*/ 95391 h 248823"/>
                    <a:gd name="connsiteX2" fmla="*/ 889111 w 919557"/>
                    <a:gd name="connsiteY2" fmla="*/ 248823 h 248823"/>
                    <a:gd name="connsiteX3" fmla="*/ 44453 w 919557"/>
                    <a:gd name="connsiteY3" fmla="*/ 238427 h 248823"/>
                    <a:gd name="connsiteX4" fmla="*/ 46541 w 919557"/>
                    <a:gd name="connsiteY4" fmla="*/ 103647 h 248823"/>
                    <a:gd name="connsiteX0" fmla="*/ 46541 w 904460"/>
                    <a:gd name="connsiteY0" fmla="*/ 103647 h 248823"/>
                    <a:gd name="connsiteX1" fmla="*/ 870790 w 904460"/>
                    <a:gd name="connsiteY1" fmla="*/ 95391 h 248823"/>
                    <a:gd name="connsiteX2" fmla="*/ 889111 w 904460"/>
                    <a:gd name="connsiteY2" fmla="*/ 248823 h 248823"/>
                    <a:gd name="connsiteX3" fmla="*/ 44453 w 904460"/>
                    <a:gd name="connsiteY3" fmla="*/ 238427 h 248823"/>
                    <a:gd name="connsiteX4" fmla="*/ 46541 w 904460"/>
                    <a:gd name="connsiteY4" fmla="*/ 103647 h 248823"/>
                    <a:gd name="connsiteX0" fmla="*/ 35418 w 893337"/>
                    <a:gd name="connsiteY0" fmla="*/ 103647 h 248823"/>
                    <a:gd name="connsiteX1" fmla="*/ 859667 w 893337"/>
                    <a:gd name="connsiteY1" fmla="*/ 95391 h 248823"/>
                    <a:gd name="connsiteX2" fmla="*/ 877988 w 893337"/>
                    <a:gd name="connsiteY2" fmla="*/ 248823 h 248823"/>
                    <a:gd name="connsiteX3" fmla="*/ 33330 w 893337"/>
                    <a:gd name="connsiteY3" fmla="*/ 238427 h 248823"/>
                    <a:gd name="connsiteX4" fmla="*/ 35418 w 893337"/>
                    <a:gd name="connsiteY4" fmla="*/ 103647 h 248823"/>
                    <a:gd name="connsiteX0" fmla="*/ 35418 w 886831"/>
                    <a:gd name="connsiteY0" fmla="*/ 103647 h 243799"/>
                    <a:gd name="connsiteX1" fmla="*/ 859667 w 886831"/>
                    <a:gd name="connsiteY1" fmla="*/ 95391 h 243799"/>
                    <a:gd name="connsiteX2" fmla="*/ 857891 w 886831"/>
                    <a:gd name="connsiteY2" fmla="*/ 243799 h 243799"/>
                    <a:gd name="connsiteX3" fmla="*/ 33330 w 886831"/>
                    <a:gd name="connsiteY3" fmla="*/ 238427 h 243799"/>
                    <a:gd name="connsiteX4" fmla="*/ 35418 w 886831"/>
                    <a:gd name="connsiteY4" fmla="*/ 103647 h 24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31" h="243799">
                      <a:moveTo>
                        <a:pt x="35418" y="103647"/>
                      </a:moveTo>
                      <a:cubicBezTo>
                        <a:pt x="166573" y="-21360"/>
                        <a:pt x="634970" y="-44082"/>
                        <a:pt x="859667" y="95391"/>
                      </a:cubicBezTo>
                      <a:cubicBezTo>
                        <a:pt x="920072" y="180776"/>
                        <a:pt x="861384" y="235534"/>
                        <a:pt x="857891" y="243799"/>
                      </a:cubicBezTo>
                      <a:cubicBezTo>
                        <a:pt x="563823" y="87106"/>
                        <a:pt x="217927" y="131103"/>
                        <a:pt x="33330" y="238427"/>
                      </a:cubicBezTo>
                      <a:cubicBezTo>
                        <a:pt x="24491" y="243880"/>
                        <a:pt x="-38279" y="170830"/>
                        <a:pt x="35418" y="103647"/>
                      </a:cubicBezTo>
                      <a:close/>
                    </a:path>
                  </a:pathLst>
                </a:custGeom>
                <a:gradFill>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3"/>
                <p:cNvSpPr/>
                <p:nvPr/>
              </p:nvSpPr>
              <p:spPr>
                <a:xfrm>
                  <a:off x="3922679" y="1717185"/>
                  <a:ext cx="830474" cy="199961"/>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0 w 831847"/>
                    <a:gd name="connsiteY0" fmla="*/ 156714 h 581162"/>
                    <a:gd name="connsiteX1" fmla="*/ 831847 w 831847"/>
                    <a:gd name="connsiteY1" fmla="*/ 176550 h 581162"/>
                    <a:gd name="connsiteX2" fmla="*/ 825408 w 831847"/>
                    <a:gd name="connsiteY2" fmla="*/ 568283 h 581162"/>
                    <a:gd name="connsiteX3" fmla="*/ 1160 w 831847"/>
                    <a:gd name="connsiteY3" fmla="*/ 581162 h 581162"/>
                    <a:gd name="connsiteX4" fmla="*/ 0 w 831847"/>
                    <a:gd name="connsiteY4" fmla="*/ 156714 h 581162"/>
                    <a:gd name="connsiteX0" fmla="*/ 0 w 825408"/>
                    <a:gd name="connsiteY0" fmla="*/ 179525 h 603973"/>
                    <a:gd name="connsiteX1" fmla="*/ 821716 w 825408"/>
                    <a:gd name="connsiteY1" fmla="*/ 156301 h 603973"/>
                    <a:gd name="connsiteX2" fmla="*/ 825408 w 825408"/>
                    <a:gd name="connsiteY2" fmla="*/ 591094 h 603973"/>
                    <a:gd name="connsiteX3" fmla="*/ 1160 w 825408"/>
                    <a:gd name="connsiteY3" fmla="*/ 603973 h 603973"/>
                    <a:gd name="connsiteX4" fmla="*/ 0 w 825408"/>
                    <a:gd name="connsiteY4" fmla="*/ 179525 h 603973"/>
                    <a:gd name="connsiteX0" fmla="*/ 0 w 825408"/>
                    <a:gd name="connsiteY0" fmla="*/ 134944 h 559392"/>
                    <a:gd name="connsiteX1" fmla="*/ 821716 w 825408"/>
                    <a:gd name="connsiteY1" fmla="*/ 111720 h 559392"/>
                    <a:gd name="connsiteX2" fmla="*/ 825408 w 825408"/>
                    <a:gd name="connsiteY2" fmla="*/ 546513 h 559392"/>
                    <a:gd name="connsiteX3" fmla="*/ 1160 w 825408"/>
                    <a:gd name="connsiteY3" fmla="*/ 559392 h 559392"/>
                    <a:gd name="connsiteX4" fmla="*/ 0 w 825408"/>
                    <a:gd name="connsiteY4" fmla="*/ 134944 h 559392"/>
                    <a:gd name="connsiteX0" fmla="*/ 0 w 825408"/>
                    <a:gd name="connsiteY0" fmla="*/ 104849 h 529297"/>
                    <a:gd name="connsiteX1" fmla="*/ 821716 w 825408"/>
                    <a:gd name="connsiteY1" fmla="*/ 81625 h 529297"/>
                    <a:gd name="connsiteX2" fmla="*/ 825408 w 825408"/>
                    <a:gd name="connsiteY2" fmla="*/ 516418 h 529297"/>
                    <a:gd name="connsiteX3" fmla="*/ 1160 w 825408"/>
                    <a:gd name="connsiteY3" fmla="*/ 529297 h 529297"/>
                    <a:gd name="connsiteX4" fmla="*/ 0 w 825408"/>
                    <a:gd name="connsiteY4" fmla="*/ 104849 h 529297"/>
                    <a:gd name="connsiteX0" fmla="*/ 0 w 825408"/>
                    <a:gd name="connsiteY0" fmla="*/ 112090 h 536538"/>
                    <a:gd name="connsiteX1" fmla="*/ 821716 w 825408"/>
                    <a:gd name="connsiteY1" fmla="*/ 88866 h 536538"/>
                    <a:gd name="connsiteX2" fmla="*/ 825408 w 825408"/>
                    <a:gd name="connsiteY2" fmla="*/ 523659 h 536538"/>
                    <a:gd name="connsiteX3" fmla="*/ 1160 w 825408"/>
                    <a:gd name="connsiteY3" fmla="*/ 536538 h 536538"/>
                    <a:gd name="connsiteX4" fmla="*/ 0 w 825408"/>
                    <a:gd name="connsiteY4" fmla="*/ 112090 h 536538"/>
                    <a:gd name="connsiteX0" fmla="*/ 1420 w 824295"/>
                    <a:gd name="connsiteY0" fmla="*/ 109165 h 538678"/>
                    <a:gd name="connsiteX1" fmla="*/ 820603 w 824295"/>
                    <a:gd name="connsiteY1" fmla="*/ 91006 h 538678"/>
                    <a:gd name="connsiteX2" fmla="*/ 824295 w 824295"/>
                    <a:gd name="connsiteY2" fmla="*/ 525799 h 538678"/>
                    <a:gd name="connsiteX3" fmla="*/ 47 w 824295"/>
                    <a:gd name="connsiteY3" fmla="*/ 538678 h 538678"/>
                    <a:gd name="connsiteX4" fmla="*/ 1420 w 824295"/>
                    <a:gd name="connsiteY4" fmla="*/ 109165 h 538678"/>
                    <a:gd name="connsiteX0" fmla="*/ 8983 w 831858"/>
                    <a:gd name="connsiteY0" fmla="*/ 109165 h 525799"/>
                    <a:gd name="connsiteX1" fmla="*/ 828166 w 831858"/>
                    <a:gd name="connsiteY1" fmla="*/ 91006 h 525799"/>
                    <a:gd name="connsiteX2" fmla="*/ 831858 w 831858"/>
                    <a:gd name="connsiteY2" fmla="*/ 525799 h 525799"/>
                    <a:gd name="connsiteX3" fmla="*/ 11 w 831858"/>
                    <a:gd name="connsiteY3" fmla="*/ 199261 h 525799"/>
                    <a:gd name="connsiteX4" fmla="*/ 8983 w 831858"/>
                    <a:gd name="connsiteY4" fmla="*/ 109165 h 525799"/>
                    <a:gd name="connsiteX0" fmla="*/ 9421 w 832296"/>
                    <a:gd name="connsiteY0" fmla="*/ 109165 h 525799"/>
                    <a:gd name="connsiteX1" fmla="*/ 828604 w 832296"/>
                    <a:gd name="connsiteY1" fmla="*/ 91006 h 525799"/>
                    <a:gd name="connsiteX2" fmla="*/ 832296 w 832296"/>
                    <a:gd name="connsiteY2" fmla="*/ 525799 h 525799"/>
                    <a:gd name="connsiteX3" fmla="*/ 449 w 832296"/>
                    <a:gd name="connsiteY3" fmla="*/ 199261 h 525799"/>
                    <a:gd name="connsiteX4" fmla="*/ 9421 w 83229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5809"/>
                    <a:gd name="connsiteY0" fmla="*/ 109165 h 195068"/>
                    <a:gd name="connsiteX1" fmla="*/ 819584 w 825809"/>
                    <a:gd name="connsiteY1" fmla="*/ 91006 h 195068"/>
                    <a:gd name="connsiteX2" fmla="*/ 825809 w 825809"/>
                    <a:gd name="connsiteY2" fmla="*/ 186381 h 195068"/>
                    <a:gd name="connsiteX3" fmla="*/ 1561 w 825809"/>
                    <a:gd name="connsiteY3" fmla="*/ 184063 h 195068"/>
                    <a:gd name="connsiteX4" fmla="*/ 401 w 825809"/>
                    <a:gd name="connsiteY4" fmla="*/ 109165 h 195068"/>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30474"/>
                    <a:gd name="connsiteY0" fmla="*/ 102400 h 195441"/>
                    <a:gd name="connsiteX1" fmla="*/ 824249 w 830474"/>
                    <a:gd name="connsiteY1" fmla="*/ 96450 h 195441"/>
                    <a:gd name="connsiteX2" fmla="*/ 830474 w 830474"/>
                    <a:gd name="connsiteY2" fmla="*/ 191825 h 195441"/>
                    <a:gd name="connsiteX3" fmla="*/ 6226 w 830474"/>
                    <a:gd name="connsiteY3" fmla="*/ 189507 h 195441"/>
                    <a:gd name="connsiteX4" fmla="*/ 0 w 830474"/>
                    <a:gd name="connsiteY4" fmla="*/ 102400 h 195441"/>
                    <a:gd name="connsiteX0" fmla="*/ 0 w 830474"/>
                    <a:gd name="connsiteY0" fmla="*/ 107642 h 199961"/>
                    <a:gd name="connsiteX1" fmla="*/ 829012 w 830474"/>
                    <a:gd name="connsiteY1" fmla="*/ 92167 h 199961"/>
                    <a:gd name="connsiteX2" fmla="*/ 830474 w 830474"/>
                    <a:gd name="connsiteY2" fmla="*/ 197067 h 199961"/>
                    <a:gd name="connsiteX3" fmla="*/ 6226 w 830474"/>
                    <a:gd name="connsiteY3" fmla="*/ 194749 h 199961"/>
                    <a:gd name="connsiteX4" fmla="*/ 0 w 830474"/>
                    <a:gd name="connsiteY4" fmla="*/ 107642 h 199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74" h="199961">
                      <a:moveTo>
                        <a:pt x="0" y="107642"/>
                      </a:moveTo>
                      <a:cubicBezTo>
                        <a:pt x="131155" y="-17365"/>
                        <a:pt x="604315" y="-47306"/>
                        <a:pt x="829012" y="92167"/>
                      </a:cubicBezTo>
                      <a:cubicBezTo>
                        <a:pt x="830243" y="237098"/>
                        <a:pt x="826710" y="186383"/>
                        <a:pt x="830474" y="197067"/>
                      </a:cubicBezTo>
                      <a:cubicBezTo>
                        <a:pt x="536406" y="57043"/>
                        <a:pt x="200348" y="87425"/>
                        <a:pt x="6226" y="194749"/>
                      </a:cubicBezTo>
                      <a:cubicBezTo>
                        <a:pt x="3306" y="182447"/>
                        <a:pt x="387" y="249125"/>
                        <a:pt x="0" y="107642"/>
                      </a:cubicBezTo>
                      <a:close/>
                    </a:path>
                  </a:pathLst>
                </a:custGeom>
                <a:gradFill>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4"/>
                <p:cNvSpPr/>
                <p:nvPr/>
              </p:nvSpPr>
              <p:spPr>
                <a:xfrm>
                  <a:off x="3921744" y="1841887"/>
                  <a:ext cx="204276" cy="3036214"/>
                </a:xfrm>
                <a:custGeom>
                  <a:avLst/>
                  <a:gdLst>
                    <a:gd name="connsiteX0" fmla="*/ 0 w 198666"/>
                    <a:gd name="connsiteY0" fmla="*/ 0 h 2956376"/>
                    <a:gd name="connsiteX1" fmla="*/ 198666 w 198666"/>
                    <a:gd name="connsiteY1" fmla="*/ 0 h 2956376"/>
                    <a:gd name="connsiteX2" fmla="*/ 198666 w 198666"/>
                    <a:gd name="connsiteY2" fmla="*/ 2956376 h 2956376"/>
                    <a:gd name="connsiteX3" fmla="*/ 0 w 198666"/>
                    <a:gd name="connsiteY3" fmla="*/ 2956376 h 2956376"/>
                    <a:gd name="connsiteX4" fmla="*/ 0 w 198666"/>
                    <a:gd name="connsiteY4" fmla="*/ 0 h 2956376"/>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26498"/>
                    <a:gd name="connsiteX1" fmla="*/ 204276 w 204276"/>
                    <a:gd name="connsiteY1" fmla="*/ 0 h 3026498"/>
                    <a:gd name="connsiteX2" fmla="*/ 198666 w 204276"/>
                    <a:gd name="connsiteY2" fmla="*/ 3026498 h 3026498"/>
                    <a:gd name="connsiteX3" fmla="*/ 8415 w 204276"/>
                    <a:gd name="connsiteY3" fmla="*/ 2922717 h 3026498"/>
                    <a:gd name="connsiteX4" fmla="*/ 0 w 204276"/>
                    <a:gd name="connsiteY4" fmla="*/ 70122 h 3026498"/>
                    <a:gd name="connsiteX0" fmla="*/ 0 w 204276"/>
                    <a:gd name="connsiteY0" fmla="*/ 70122 h 3034624"/>
                    <a:gd name="connsiteX1" fmla="*/ 204276 w 204276"/>
                    <a:gd name="connsiteY1" fmla="*/ 0 h 3034624"/>
                    <a:gd name="connsiteX2" fmla="*/ 198666 w 204276"/>
                    <a:gd name="connsiteY2" fmla="*/ 3026498 h 3034624"/>
                    <a:gd name="connsiteX3" fmla="*/ 8415 w 204276"/>
                    <a:gd name="connsiteY3" fmla="*/ 2922717 h 3034624"/>
                    <a:gd name="connsiteX4" fmla="*/ 0 w 204276"/>
                    <a:gd name="connsiteY4" fmla="*/ 70122 h 3034624"/>
                    <a:gd name="connsiteX0" fmla="*/ 0 w 204276"/>
                    <a:gd name="connsiteY0" fmla="*/ 70122 h 3032908"/>
                    <a:gd name="connsiteX1" fmla="*/ 204276 w 204276"/>
                    <a:gd name="connsiteY1" fmla="*/ 0 h 3032908"/>
                    <a:gd name="connsiteX2" fmla="*/ 198666 w 204276"/>
                    <a:gd name="connsiteY2" fmla="*/ 3026498 h 3032908"/>
                    <a:gd name="connsiteX3" fmla="*/ 2805 w 204276"/>
                    <a:gd name="connsiteY3" fmla="*/ 2905888 h 3032908"/>
                    <a:gd name="connsiteX4" fmla="*/ 0 w 204276"/>
                    <a:gd name="connsiteY4" fmla="*/ 70122 h 3032908"/>
                    <a:gd name="connsiteX0" fmla="*/ 0 w 204276"/>
                    <a:gd name="connsiteY0" fmla="*/ 70122 h 3010546"/>
                    <a:gd name="connsiteX1" fmla="*/ 204276 w 204276"/>
                    <a:gd name="connsiteY1" fmla="*/ 0 h 3010546"/>
                    <a:gd name="connsiteX2" fmla="*/ 195861 w 204276"/>
                    <a:gd name="connsiteY2" fmla="*/ 3001254 h 3010546"/>
                    <a:gd name="connsiteX3" fmla="*/ 2805 w 204276"/>
                    <a:gd name="connsiteY3" fmla="*/ 2905888 h 3010546"/>
                    <a:gd name="connsiteX4" fmla="*/ 0 w 204276"/>
                    <a:gd name="connsiteY4" fmla="*/ 70122 h 3010546"/>
                    <a:gd name="connsiteX0" fmla="*/ 0 w 204276"/>
                    <a:gd name="connsiteY0" fmla="*/ 70122 h 3032401"/>
                    <a:gd name="connsiteX1" fmla="*/ 204276 w 204276"/>
                    <a:gd name="connsiteY1" fmla="*/ 0 h 3032401"/>
                    <a:gd name="connsiteX2" fmla="*/ 195861 w 204276"/>
                    <a:gd name="connsiteY2" fmla="*/ 3001254 h 3032401"/>
                    <a:gd name="connsiteX3" fmla="*/ 2805 w 204276"/>
                    <a:gd name="connsiteY3" fmla="*/ 2905888 h 3032401"/>
                    <a:gd name="connsiteX4" fmla="*/ 0 w 204276"/>
                    <a:gd name="connsiteY4" fmla="*/ 70122 h 3032401"/>
                    <a:gd name="connsiteX0" fmla="*/ 0 w 204276"/>
                    <a:gd name="connsiteY0" fmla="*/ 70122 h 3036214"/>
                    <a:gd name="connsiteX1" fmla="*/ 204276 w 204276"/>
                    <a:gd name="connsiteY1" fmla="*/ 0 h 3036214"/>
                    <a:gd name="connsiteX2" fmla="*/ 195861 w 204276"/>
                    <a:gd name="connsiteY2" fmla="*/ 3001254 h 3036214"/>
                    <a:gd name="connsiteX3" fmla="*/ 2805 w 204276"/>
                    <a:gd name="connsiteY3" fmla="*/ 2905888 h 3036214"/>
                    <a:gd name="connsiteX4" fmla="*/ 0 w 204276"/>
                    <a:gd name="connsiteY4" fmla="*/ 70122 h 3036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276" h="3036214">
                      <a:moveTo>
                        <a:pt x="0" y="70122"/>
                      </a:moveTo>
                      <a:cubicBezTo>
                        <a:pt x="58743" y="35528"/>
                        <a:pt x="131509" y="9349"/>
                        <a:pt x="204276" y="0"/>
                      </a:cubicBezTo>
                      <a:lnTo>
                        <a:pt x="195861" y="3001254"/>
                      </a:lnTo>
                      <a:cubicBezTo>
                        <a:pt x="89435" y="3076051"/>
                        <a:pt x="8253" y="3024629"/>
                        <a:pt x="2805" y="2905888"/>
                      </a:cubicBezTo>
                      <a:lnTo>
                        <a:pt x="0" y="70122"/>
                      </a:lnTo>
                      <a:close/>
                    </a:path>
                  </a:pathLst>
                </a:custGeom>
                <a:solidFill>
                  <a:srgbClr val="FFD8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4"/>
                <p:cNvSpPr/>
                <p:nvPr/>
              </p:nvSpPr>
              <p:spPr>
                <a:xfrm>
                  <a:off x="4117605" y="1815572"/>
                  <a:ext cx="439888" cy="3111331"/>
                </a:xfrm>
                <a:custGeom>
                  <a:avLst/>
                  <a:gdLst>
                    <a:gd name="connsiteX0" fmla="*/ 0 w 198666"/>
                    <a:gd name="connsiteY0" fmla="*/ 0 h 2956376"/>
                    <a:gd name="connsiteX1" fmla="*/ 198666 w 198666"/>
                    <a:gd name="connsiteY1" fmla="*/ 0 h 2956376"/>
                    <a:gd name="connsiteX2" fmla="*/ 198666 w 198666"/>
                    <a:gd name="connsiteY2" fmla="*/ 2956376 h 2956376"/>
                    <a:gd name="connsiteX3" fmla="*/ 0 w 198666"/>
                    <a:gd name="connsiteY3" fmla="*/ 2956376 h 2956376"/>
                    <a:gd name="connsiteX4" fmla="*/ 0 w 198666"/>
                    <a:gd name="connsiteY4" fmla="*/ 0 h 2956376"/>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26498"/>
                    <a:gd name="connsiteX1" fmla="*/ 204276 w 204276"/>
                    <a:gd name="connsiteY1" fmla="*/ 0 h 3026498"/>
                    <a:gd name="connsiteX2" fmla="*/ 198666 w 204276"/>
                    <a:gd name="connsiteY2" fmla="*/ 3026498 h 3026498"/>
                    <a:gd name="connsiteX3" fmla="*/ 8415 w 204276"/>
                    <a:gd name="connsiteY3" fmla="*/ 2922717 h 3026498"/>
                    <a:gd name="connsiteX4" fmla="*/ 0 w 204276"/>
                    <a:gd name="connsiteY4" fmla="*/ 70122 h 3026498"/>
                    <a:gd name="connsiteX0" fmla="*/ 0 w 204276"/>
                    <a:gd name="connsiteY0" fmla="*/ 70122 h 3034624"/>
                    <a:gd name="connsiteX1" fmla="*/ 204276 w 204276"/>
                    <a:gd name="connsiteY1" fmla="*/ 0 h 3034624"/>
                    <a:gd name="connsiteX2" fmla="*/ 198666 w 204276"/>
                    <a:gd name="connsiteY2" fmla="*/ 3026498 h 3034624"/>
                    <a:gd name="connsiteX3" fmla="*/ 8415 w 204276"/>
                    <a:gd name="connsiteY3" fmla="*/ 2922717 h 3034624"/>
                    <a:gd name="connsiteX4" fmla="*/ 0 w 204276"/>
                    <a:gd name="connsiteY4" fmla="*/ 70122 h 3034624"/>
                    <a:gd name="connsiteX0" fmla="*/ 0 w 204276"/>
                    <a:gd name="connsiteY0" fmla="*/ 70122 h 3032908"/>
                    <a:gd name="connsiteX1" fmla="*/ 204276 w 204276"/>
                    <a:gd name="connsiteY1" fmla="*/ 0 h 3032908"/>
                    <a:gd name="connsiteX2" fmla="*/ 198666 w 204276"/>
                    <a:gd name="connsiteY2" fmla="*/ 3026498 h 3032908"/>
                    <a:gd name="connsiteX3" fmla="*/ 2805 w 204276"/>
                    <a:gd name="connsiteY3" fmla="*/ 2905888 h 3032908"/>
                    <a:gd name="connsiteX4" fmla="*/ 0 w 204276"/>
                    <a:gd name="connsiteY4" fmla="*/ 70122 h 3032908"/>
                    <a:gd name="connsiteX0" fmla="*/ 0 w 338911"/>
                    <a:gd name="connsiteY0" fmla="*/ 4333 h 3177487"/>
                    <a:gd name="connsiteX1" fmla="*/ 338911 w 338911"/>
                    <a:gd name="connsiteY1" fmla="*/ 144579 h 3177487"/>
                    <a:gd name="connsiteX2" fmla="*/ 333301 w 338911"/>
                    <a:gd name="connsiteY2" fmla="*/ 3171077 h 3177487"/>
                    <a:gd name="connsiteX3" fmla="*/ 137440 w 338911"/>
                    <a:gd name="connsiteY3" fmla="*/ 3050467 h 3177487"/>
                    <a:gd name="connsiteX4" fmla="*/ 0 w 338911"/>
                    <a:gd name="connsiteY4" fmla="*/ 4333 h 3177487"/>
                    <a:gd name="connsiteX0" fmla="*/ 0 w 434278"/>
                    <a:gd name="connsiteY0" fmla="*/ 14099 h 3187253"/>
                    <a:gd name="connsiteX1" fmla="*/ 434278 w 434278"/>
                    <a:gd name="connsiteY1" fmla="*/ 11295 h 3187253"/>
                    <a:gd name="connsiteX2" fmla="*/ 333301 w 434278"/>
                    <a:gd name="connsiteY2" fmla="*/ 3180843 h 3187253"/>
                    <a:gd name="connsiteX3" fmla="*/ 137440 w 434278"/>
                    <a:gd name="connsiteY3" fmla="*/ 3060233 h 3187253"/>
                    <a:gd name="connsiteX4" fmla="*/ 0 w 434278"/>
                    <a:gd name="connsiteY4" fmla="*/ 14099 h 3187253"/>
                    <a:gd name="connsiteX0" fmla="*/ 0 w 434278"/>
                    <a:gd name="connsiteY0" fmla="*/ 23525 h 3196679"/>
                    <a:gd name="connsiteX1" fmla="*/ 434278 w 434278"/>
                    <a:gd name="connsiteY1" fmla="*/ 20721 h 3196679"/>
                    <a:gd name="connsiteX2" fmla="*/ 333301 w 434278"/>
                    <a:gd name="connsiteY2" fmla="*/ 3190269 h 3196679"/>
                    <a:gd name="connsiteX3" fmla="*/ 137440 w 434278"/>
                    <a:gd name="connsiteY3" fmla="*/ 3069659 h 3196679"/>
                    <a:gd name="connsiteX4" fmla="*/ 0 w 434278"/>
                    <a:gd name="connsiteY4" fmla="*/ 23525 h 3196679"/>
                    <a:gd name="connsiteX0" fmla="*/ 0 w 434278"/>
                    <a:gd name="connsiteY0" fmla="*/ 25745 h 3198899"/>
                    <a:gd name="connsiteX1" fmla="*/ 434278 w 434278"/>
                    <a:gd name="connsiteY1" fmla="*/ 22941 h 3198899"/>
                    <a:gd name="connsiteX2" fmla="*/ 333301 w 434278"/>
                    <a:gd name="connsiteY2" fmla="*/ 3192489 h 3198899"/>
                    <a:gd name="connsiteX3" fmla="*/ 137440 w 434278"/>
                    <a:gd name="connsiteY3" fmla="*/ 3071879 h 3198899"/>
                    <a:gd name="connsiteX4" fmla="*/ 0 w 434278"/>
                    <a:gd name="connsiteY4" fmla="*/ 25745 h 3198899"/>
                    <a:gd name="connsiteX0" fmla="*/ 5610 w 439888"/>
                    <a:gd name="connsiteY0" fmla="*/ 25745 h 3197733"/>
                    <a:gd name="connsiteX1" fmla="*/ 439888 w 439888"/>
                    <a:gd name="connsiteY1" fmla="*/ 22941 h 3197733"/>
                    <a:gd name="connsiteX2" fmla="*/ 338911 w 439888"/>
                    <a:gd name="connsiteY2" fmla="*/ 3192489 h 3197733"/>
                    <a:gd name="connsiteX3" fmla="*/ 0 w 439888"/>
                    <a:gd name="connsiteY3" fmla="*/ 3055049 h 3197733"/>
                    <a:gd name="connsiteX4" fmla="*/ 5610 w 439888"/>
                    <a:gd name="connsiteY4" fmla="*/ 25745 h 3197733"/>
                    <a:gd name="connsiteX0" fmla="*/ 5610 w 439888"/>
                    <a:gd name="connsiteY0" fmla="*/ 25745 h 3196681"/>
                    <a:gd name="connsiteX1" fmla="*/ 439888 w 439888"/>
                    <a:gd name="connsiteY1" fmla="*/ 22941 h 3196681"/>
                    <a:gd name="connsiteX2" fmla="*/ 338911 w 439888"/>
                    <a:gd name="connsiteY2" fmla="*/ 3192489 h 3196681"/>
                    <a:gd name="connsiteX3" fmla="*/ 0 w 439888"/>
                    <a:gd name="connsiteY3" fmla="*/ 3032610 h 3196681"/>
                    <a:gd name="connsiteX4" fmla="*/ 5610 w 439888"/>
                    <a:gd name="connsiteY4" fmla="*/ 25745 h 3196681"/>
                    <a:gd name="connsiteX0" fmla="*/ 5610 w 439888"/>
                    <a:gd name="connsiteY0" fmla="*/ 25745 h 3088497"/>
                    <a:gd name="connsiteX1" fmla="*/ 439888 w 439888"/>
                    <a:gd name="connsiteY1" fmla="*/ 22941 h 3088497"/>
                    <a:gd name="connsiteX2" fmla="*/ 431473 w 439888"/>
                    <a:gd name="connsiteY2" fmla="*/ 3049438 h 3088497"/>
                    <a:gd name="connsiteX3" fmla="*/ 0 w 439888"/>
                    <a:gd name="connsiteY3" fmla="*/ 3032610 h 3088497"/>
                    <a:gd name="connsiteX4" fmla="*/ 5610 w 439888"/>
                    <a:gd name="connsiteY4" fmla="*/ 25745 h 3088497"/>
                    <a:gd name="connsiteX0" fmla="*/ 5610 w 439888"/>
                    <a:gd name="connsiteY0" fmla="*/ 25745 h 3107368"/>
                    <a:gd name="connsiteX1" fmla="*/ 439888 w 439888"/>
                    <a:gd name="connsiteY1" fmla="*/ 22941 h 3107368"/>
                    <a:gd name="connsiteX2" fmla="*/ 431473 w 439888"/>
                    <a:gd name="connsiteY2" fmla="*/ 3049438 h 3107368"/>
                    <a:gd name="connsiteX3" fmla="*/ 0 w 439888"/>
                    <a:gd name="connsiteY3" fmla="*/ 3032610 h 3107368"/>
                    <a:gd name="connsiteX4" fmla="*/ 5610 w 439888"/>
                    <a:gd name="connsiteY4" fmla="*/ 25745 h 3107368"/>
                    <a:gd name="connsiteX0" fmla="*/ 5610 w 439888"/>
                    <a:gd name="connsiteY0" fmla="*/ 25745 h 3105359"/>
                    <a:gd name="connsiteX1" fmla="*/ 439888 w 439888"/>
                    <a:gd name="connsiteY1" fmla="*/ 22941 h 3105359"/>
                    <a:gd name="connsiteX2" fmla="*/ 431473 w 439888"/>
                    <a:gd name="connsiteY2" fmla="*/ 3049438 h 3105359"/>
                    <a:gd name="connsiteX3" fmla="*/ 0 w 439888"/>
                    <a:gd name="connsiteY3" fmla="*/ 3032610 h 3105359"/>
                    <a:gd name="connsiteX4" fmla="*/ 5610 w 439888"/>
                    <a:gd name="connsiteY4" fmla="*/ 25745 h 3105359"/>
                    <a:gd name="connsiteX0" fmla="*/ 5610 w 439888"/>
                    <a:gd name="connsiteY0" fmla="*/ 25745 h 3100979"/>
                    <a:gd name="connsiteX1" fmla="*/ 439888 w 439888"/>
                    <a:gd name="connsiteY1" fmla="*/ 22941 h 3100979"/>
                    <a:gd name="connsiteX2" fmla="*/ 425863 w 439888"/>
                    <a:gd name="connsiteY2" fmla="*/ 3041023 h 3100979"/>
                    <a:gd name="connsiteX3" fmla="*/ 0 w 439888"/>
                    <a:gd name="connsiteY3" fmla="*/ 3032610 h 3100979"/>
                    <a:gd name="connsiteX4" fmla="*/ 5610 w 439888"/>
                    <a:gd name="connsiteY4" fmla="*/ 25745 h 3100979"/>
                    <a:gd name="connsiteX0" fmla="*/ 5610 w 439888"/>
                    <a:gd name="connsiteY0" fmla="*/ 25745 h 3108549"/>
                    <a:gd name="connsiteX1" fmla="*/ 439888 w 439888"/>
                    <a:gd name="connsiteY1" fmla="*/ 22941 h 3108549"/>
                    <a:gd name="connsiteX2" fmla="*/ 425863 w 439888"/>
                    <a:gd name="connsiteY2" fmla="*/ 3041023 h 3108549"/>
                    <a:gd name="connsiteX3" fmla="*/ 0 w 439888"/>
                    <a:gd name="connsiteY3" fmla="*/ 3032610 h 3108549"/>
                    <a:gd name="connsiteX4" fmla="*/ 5610 w 439888"/>
                    <a:gd name="connsiteY4" fmla="*/ 25745 h 3108549"/>
                    <a:gd name="connsiteX0" fmla="*/ 5610 w 439888"/>
                    <a:gd name="connsiteY0" fmla="*/ 25745 h 3108549"/>
                    <a:gd name="connsiteX1" fmla="*/ 439888 w 439888"/>
                    <a:gd name="connsiteY1" fmla="*/ 22941 h 3108549"/>
                    <a:gd name="connsiteX2" fmla="*/ 425863 w 439888"/>
                    <a:gd name="connsiteY2" fmla="*/ 3041023 h 3108549"/>
                    <a:gd name="connsiteX3" fmla="*/ 0 w 439888"/>
                    <a:gd name="connsiteY3" fmla="*/ 3032610 h 3108549"/>
                    <a:gd name="connsiteX4" fmla="*/ 5610 w 439888"/>
                    <a:gd name="connsiteY4" fmla="*/ 25745 h 3108549"/>
                    <a:gd name="connsiteX0" fmla="*/ 5610 w 439888"/>
                    <a:gd name="connsiteY0" fmla="*/ 25745 h 3109657"/>
                    <a:gd name="connsiteX1" fmla="*/ 439888 w 439888"/>
                    <a:gd name="connsiteY1" fmla="*/ 22941 h 3109657"/>
                    <a:gd name="connsiteX2" fmla="*/ 425863 w 439888"/>
                    <a:gd name="connsiteY2" fmla="*/ 3041023 h 3109657"/>
                    <a:gd name="connsiteX3" fmla="*/ 0 w 439888"/>
                    <a:gd name="connsiteY3" fmla="*/ 3032610 h 3109657"/>
                    <a:gd name="connsiteX4" fmla="*/ 5610 w 439888"/>
                    <a:gd name="connsiteY4" fmla="*/ 25745 h 3109657"/>
                    <a:gd name="connsiteX0" fmla="*/ 5610 w 439888"/>
                    <a:gd name="connsiteY0" fmla="*/ 25745 h 3103784"/>
                    <a:gd name="connsiteX1" fmla="*/ 439888 w 439888"/>
                    <a:gd name="connsiteY1" fmla="*/ 22941 h 3103784"/>
                    <a:gd name="connsiteX2" fmla="*/ 425863 w 439888"/>
                    <a:gd name="connsiteY2" fmla="*/ 3029803 h 3103784"/>
                    <a:gd name="connsiteX3" fmla="*/ 0 w 439888"/>
                    <a:gd name="connsiteY3" fmla="*/ 3032610 h 3103784"/>
                    <a:gd name="connsiteX4" fmla="*/ 5610 w 439888"/>
                    <a:gd name="connsiteY4" fmla="*/ 25745 h 3103784"/>
                    <a:gd name="connsiteX0" fmla="*/ 5610 w 439888"/>
                    <a:gd name="connsiteY0" fmla="*/ 25745 h 3111331"/>
                    <a:gd name="connsiteX1" fmla="*/ 439888 w 439888"/>
                    <a:gd name="connsiteY1" fmla="*/ 22941 h 3111331"/>
                    <a:gd name="connsiteX2" fmla="*/ 425863 w 439888"/>
                    <a:gd name="connsiteY2" fmla="*/ 3029803 h 3111331"/>
                    <a:gd name="connsiteX3" fmla="*/ 0 w 439888"/>
                    <a:gd name="connsiteY3" fmla="*/ 3032610 h 3111331"/>
                    <a:gd name="connsiteX4" fmla="*/ 5610 w 439888"/>
                    <a:gd name="connsiteY4" fmla="*/ 25745 h 311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88" h="3111331">
                      <a:moveTo>
                        <a:pt x="5610" y="25745"/>
                      </a:moveTo>
                      <a:cubicBezTo>
                        <a:pt x="75572" y="-14459"/>
                        <a:pt x="336267" y="-1369"/>
                        <a:pt x="439888" y="22941"/>
                      </a:cubicBezTo>
                      <a:lnTo>
                        <a:pt x="425863" y="3029803"/>
                      </a:lnTo>
                      <a:cubicBezTo>
                        <a:pt x="282973" y="3149478"/>
                        <a:pt x="58741" y="3126108"/>
                        <a:pt x="0" y="3032610"/>
                      </a:cubicBezTo>
                      <a:lnTo>
                        <a:pt x="5610" y="25745"/>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4"/>
                <p:cNvSpPr/>
                <p:nvPr/>
              </p:nvSpPr>
              <p:spPr>
                <a:xfrm flipH="1">
                  <a:off x="4541357" y="1841886"/>
                  <a:ext cx="209885" cy="3036464"/>
                </a:xfrm>
                <a:custGeom>
                  <a:avLst/>
                  <a:gdLst>
                    <a:gd name="connsiteX0" fmla="*/ 0 w 198666"/>
                    <a:gd name="connsiteY0" fmla="*/ 0 h 2956376"/>
                    <a:gd name="connsiteX1" fmla="*/ 198666 w 198666"/>
                    <a:gd name="connsiteY1" fmla="*/ 0 h 2956376"/>
                    <a:gd name="connsiteX2" fmla="*/ 198666 w 198666"/>
                    <a:gd name="connsiteY2" fmla="*/ 2956376 h 2956376"/>
                    <a:gd name="connsiteX3" fmla="*/ 0 w 198666"/>
                    <a:gd name="connsiteY3" fmla="*/ 2956376 h 2956376"/>
                    <a:gd name="connsiteX4" fmla="*/ 0 w 198666"/>
                    <a:gd name="connsiteY4" fmla="*/ 0 h 2956376"/>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26498"/>
                    <a:gd name="connsiteX1" fmla="*/ 204276 w 204276"/>
                    <a:gd name="connsiteY1" fmla="*/ 0 h 3026498"/>
                    <a:gd name="connsiteX2" fmla="*/ 198666 w 204276"/>
                    <a:gd name="connsiteY2" fmla="*/ 3026498 h 3026498"/>
                    <a:gd name="connsiteX3" fmla="*/ 8415 w 204276"/>
                    <a:gd name="connsiteY3" fmla="*/ 2922717 h 3026498"/>
                    <a:gd name="connsiteX4" fmla="*/ 0 w 204276"/>
                    <a:gd name="connsiteY4" fmla="*/ 70122 h 3026498"/>
                    <a:gd name="connsiteX0" fmla="*/ 0 w 204276"/>
                    <a:gd name="connsiteY0" fmla="*/ 70122 h 3034624"/>
                    <a:gd name="connsiteX1" fmla="*/ 204276 w 204276"/>
                    <a:gd name="connsiteY1" fmla="*/ 0 h 3034624"/>
                    <a:gd name="connsiteX2" fmla="*/ 198666 w 204276"/>
                    <a:gd name="connsiteY2" fmla="*/ 3026498 h 3034624"/>
                    <a:gd name="connsiteX3" fmla="*/ 8415 w 204276"/>
                    <a:gd name="connsiteY3" fmla="*/ 2922717 h 3034624"/>
                    <a:gd name="connsiteX4" fmla="*/ 0 w 204276"/>
                    <a:gd name="connsiteY4" fmla="*/ 70122 h 3034624"/>
                    <a:gd name="connsiteX0" fmla="*/ 0 w 204276"/>
                    <a:gd name="connsiteY0" fmla="*/ 70122 h 3032908"/>
                    <a:gd name="connsiteX1" fmla="*/ 204276 w 204276"/>
                    <a:gd name="connsiteY1" fmla="*/ 0 h 3032908"/>
                    <a:gd name="connsiteX2" fmla="*/ 198666 w 204276"/>
                    <a:gd name="connsiteY2" fmla="*/ 3026498 h 3032908"/>
                    <a:gd name="connsiteX3" fmla="*/ 2805 w 204276"/>
                    <a:gd name="connsiteY3" fmla="*/ 2905888 h 3032908"/>
                    <a:gd name="connsiteX4" fmla="*/ 0 w 204276"/>
                    <a:gd name="connsiteY4" fmla="*/ 70122 h 3032908"/>
                    <a:gd name="connsiteX0" fmla="*/ 0 w 204276"/>
                    <a:gd name="connsiteY0" fmla="*/ 70122 h 3010546"/>
                    <a:gd name="connsiteX1" fmla="*/ 204276 w 204276"/>
                    <a:gd name="connsiteY1" fmla="*/ 0 h 3010546"/>
                    <a:gd name="connsiteX2" fmla="*/ 195861 w 204276"/>
                    <a:gd name="connsiteY2" fmla="*/ 3001254 h 3010546"/>
                    <a:gd name="connsiteX3" fmla="*/ 2805 w 204276"/>
                    <a:gd name="connsiteY3" fmla="*/ 2905888 h 3010546"/>
                    <a:gd name="connsiteX4" fmla="*/ 0 w 204276"/>
                    <a:gd name="connsiteY4" fmla="*/ 70122 h 3010546"/>
                    <a:gd name="connsiteX0" fmla="*/ 0 w 204276"/>
                    <a:gd name="connsiteY0" fmla="*/ 70122 h 3032401"/>
                    <a:gd name="connsiteX1" fmla="*/ 204276 w 204276"/>
                    <a:gd name="connsiteY1" fmla="*/ 0 h 3032401"/>
                    <a:gd name="connsiteX2" fmla="*/ 195861 w 204276"/>
                    <a:gd name="connsiteY2" fmla="*/ 3001254 h 3032401"/>
                    <a:gd name="connsiteX3" fmla="*/ 2805 w 204276"/>
                    <a:gd name="connsiteY3" fmla="*/ 2905888 h 3032401"/>
                    <a:gd name="connsiteX4" fmla="*/ 0 w 204276"/>
                    <a:gd name="connsiteY4" fmla="*/ 70122 h 3032401"/>
                    <a:gd name="connsiteX0" fmla="*/ 0 w 204276"/>
                    <a:gd name="connsiteY0" fmla="*/ 70122 h 3036214"/>
                    <a:gd name="connsiteX1" fmla="*/ 204276 w 204276"/>
                    <a:gd name="connsiteY1" fmla="*/ 0 h 3036214"/>
                    <a:gd name="connsiteX2" fmla="*/ 195861 w 204276"/>
                    <a:gd name="connsiteY2" fmla="*/ 3001254 h 3036214"/>
                    <a:gd name="connsiteX3" fmla="*/ 2805 w 204276"/>
                    <a:gd name="connsiteY3" fmla="*/ 2905888 h 3036214"/>
                    <a:gd name="connsiteX4" fmla="*/ 0 w 204276"/>
                    <a:gd name="connsiteY4" fmla="*/ 70122 h 3036214"/>
                    <a:gd name="connsiteX0" fmla="*/ 0 w 195861"/>
                    <a:gd name="connsiteY0" fmla="*/ 72927 h 3039019"/>
                    <a:gd name="connsiteX1" fmla="*/ 179031 w 195861"/>
                    <a:gd name="connsiteY1" fmla="*/ 0 h 3039019"/>
                    <a:gd name="connsiteX2" fmla="*/ 195861 w 195861"/>
                    <a:gd name="connsiteY2" fmla="*/ 3004059 h 3039019"/>
                    <a:gd name="connsiteX3" fmla="*/ 2805 w 195861"/>
                    <a:gd name="connsiteY3" fmla="*/ 2908693 h 3039019"/>
                    <a:gd name="connsiteX4" fmla="*/ 0 w 195861"/>
                    <a:gd name="connsiteY4" fmla="*/ 72927 h 3039019"/>
                    <a:gd name="connsiteX0" fmla="*/ 0 w 209885"/>
                    <a:gd name="connsiteY0" fmla="*/ 72927 h 3039019"/>
                    <a:gd name="connsiteX1" fmla="*/ 193055 w 209885"/>
                    <a:gd name="connsiteY1" fmla="*/ 0 h 3039019"/>
                    <a:gd name="connsiteX2" fmla="*/ 209885 w 209885"/>
                    <a:gd name="connsiteY2" fmla="*/ 3004059 h 3039019"/>
                    <a:gd name="connsiteX3" fmla="*/ 16829 w 209885"/>
                    <a:gd name="connsiteY3" fmla="*/ 2908693 h 3039019"/>
                    <a:gd name="connsiteX4" fmla="*/ 0 w 209885"/>
                    <a:gd name="connsiteY4" fmla="*/ 72927 h 3039019"/>
                    <a:gd name="connsiteX0" fmla="*/ 0 w 209885"/>
                    <a:gd name="connsiteY0" fmla="*/ 72927 h 3036464"/>
                    <a:gd name="connsiteX1" fmla="*/ 193055 w 209885"/>
                    <a:gd name="connsiteY1" fmla="*/ 0 h 3036464"/>
                    <a:gd name="connsiteX2" fmla="*/ 209885 w 209885"/>
                    <a:gd name="connsiteY2" fmla="*/ 3004059 h 3036464"/>
                    <a:gd name="connsiteX3" fmla="*/ 14024 w 209885"/>
                    <a:gd name="connsiteY3" fmla="*/ 2897474 h 3036464"/>
                    <a:gd name="connsiteX4" fmla="*/ 0 w 209885"/>
                    <a:gd name="connsiteY4" fmla="*/ 72927 h 303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85" h="3036464">
                      <a:moveTo>
                        <a:pt x="0" y="72927"/>
                      </a:moveTo>
                      <a:cubicBezTo>
                        <a:pt x="58743" y="38333"/>
                        <a:pt x="120288" y="9349"/>
                        <a:pt x="193055" y="0"/>
                      </a:cubicBezTo>
                      <a:lnTo>
                        <a:pt x="209885" y="3004059"/>
                      </a:lnTo>
                      <a:cubicBezTo>
                        <a:pt x="103459" y="3078856"/>
                        <a:pt x="19472" y="3016215"/>
                        <a:pt x="14024" y="2897474"/>
                      </a:cubicBezTo>
                      <a:cubicBezTo>
                        <a:pt x="8414" y="1952219"/>
                        <a:pt x="5610" y="1018182"/>
                        <a:pt x="0" y="72927"/>
                      </a:cubicBezTo>
                      <a:close/>
                    </a:path>
                  </a:pathLst>
                </a:custGeom>
                <a:solidFill>
                  <a:srgbClr val="DE84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0"/>
                <p:cNvSpPr/>
                <p:nvPr/>
              </p:nvSpPr>
              <p:spPr>
                <a:xfrm>
                  <a:off x="3925061" y="4764880"/>
                  <a:ext cx="812234" cy="1217867"/>
                </a:xfrm>
                <a:custGeom>
                  <a:avLst/>
                  <a:gdLst>
                    <a:gd name="connsiteX0" fmla="*/ 0 w 824141"/>
                    <a:gd name="connsiteY0" fmla="*/ 0 h 1219200"/>
                    <a:gd name="connsiteX1" fmla="*/ 824141 w 824141"/>
                    <a:gd name="connsiteY1" fmla="*/ 0 h 1219200"/>
                    <a:gd name="connsiteX2" fmla="*/ 824141 w 824141"/>
                    <a:gd name="connsiteY2" fmla="*/ 1219200 h 1219200"/>
                    <a:gd name="connsiteX3" fmla="*/ 0 w 824141"/>
                    <a:gd name="connsiteY3" fmla="*/ 1219200 h 1219200"/>
                    <a:gd name="connsiteX4" fmla="*/ 0 w 824141"/>
                    <a:gd name="connsiteY4" fmla="*/ 0 h 1219200"/>
                    <a:gd name="connsiteX0" fmla="*/ 0 w 824141"/>
                    <a:gd name="connsiteY0" fmla="*/ 0 h 1245394"/>
                    <a:gd name="connsiteX1" fmla="*/ 824141 w 824141"/>
                    <a:gd name="connsiteY1" fmla="*/ 26194 h 1245394"/>
                    <a:gd name="connsiteX2" fmla="*/ 824141 w 824141"/>
                    <a:gd name="connsiteY2" fmla="*/ 1245394 h 1245394"/>
                    <a:gd name="connsiteX3" fmla="*/ 0 w 824141"/>
                    <a:gd name="connsiteY3" fmla="*/ 1245394 h 1245394"/>
                    <a:gd name="connsiteX4" fmla="*/ 0 w 824141"/>
                    <a:gd name="connsiteY4" fmla="*/ 0 h 1245394"/>
                    <a:gd name="connsiteX0" fmla="*/ 0 w 824141"/>
                    <a:gd name="connsiteY0" fmla="*/ 0 h 1245394"/>
                    <a:gd name="connsiteX1" fmla="*/ 313565 w 824141"/>
                    <a:gd name="connsiteY1" fmla="*/ 7144 h 1245394"/>
                    <a:gd name="connsiteX2" fmla="*/ 824141 w 824141"/>
                    <a:gd name="connsiteY2" fmla="*/ 26194 h 1245394"/>
                    <a:gd name="connsiteX3" fmla="*/ 824141 w 824141"/>
                    <a:gd name="connsiteY3" fmla="*/ 1245394 h 1245394"/>
                    <a:gd name="connsiteX4" fmla="*/ 0 w 824141"/>
                    <a:gd name="connsiteY4" fmla="*/ 1245394 h 1245394"/>
                    <a:gd name="connsiteX5" fmla="*/ 0 w 824141"/>
                    <a:gd name="connsiteY5" fmla="*/ 0 h 1245394"/>
                    <a:gd name="connsiteX0" fmla="*/ 0 w 824141"/>
                    <a:gd name="connsiteY0" fmla="*/ 0 h 1245394"/>
                    <a:gd name="connsiteX1" fmla="*/ 313565 w 824141"/>
                    <a:gd name="connsiteY1" fmla="*/ 7144 h 1245394"/>
                    <a:gd name="connsiteX2" fmla="*/ 577884 w 824141"/>
                    <a:gd name="connsiteY2" fmla="*/ 14288 h 1245394"/>
                    <a:gd name="connsiteX3" fmla="*/ 824141 w 824141"/>
                    <a:gd name="connsiteY3" fmla="*/ 26194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313565 w 824141"/>
                    <a:gd name="connsiteY1" fmla="*/ 7144 h 1245394"/>
                    <a:gd name="connsiteX2" fmla="*/ 623127 w 824141"/>
                    <a:gd name="connsiteY2" fmla="*/ 73819 h 1245394"/>
                    <a:gd name="connsiteX3" fmla="*/ 824141 w 824141"/>
                    <a:gd name="connsiteY3" fmla="*/ 26194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313565 w 824141"/>
                    <a:gd name="connsiteY1" fmla="*/ 7144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323850 w 824141"/>
                    <a:gd name="connsiteY5" fmla="*/ 1200150 h 1245394"/>
                    <a:gd name="connsiteX6" fmla="*/ 0 w 824141"/>
                    <a:gd name="connsiteY6" fmla="*/ 0 h 1245394"/>
                    <a:gd name="connsiteX0" fmla="*/ 0 w 817002"/>
                    <a:gd name="connsiteY0" fmla="*/ 0 h 1200150"/>
                    <a:gd name="connsiteX1" fmla="*/ 189740 w 817002"/>
                    <a:gd name="connsiteY1" fmla="*/ 73819 h 1200150"/>
                    <a:gd name="connsiteX2" fmla="*/ 623127 w 817002"/>
                    <a:gd name="connsiteY2" fmla="*/ 73819 h 1200150"/>
                    <a:gd name="connsiteX3" fmla="*/ 816997 w 817002"/>
                    <a:gd name="connsiteY3" fmla="*/ 4762 h 1200150"/>
                    <a:gd name="connsiteX4" fmla="*/ 497910 w 817002"/>
                    <a:gd name="connsiteY4" fmla="*/ 1193006 h 1200150"/>
                    <a:gd name="connsiteX5" fmla="*/ 323850 w 817002"/>
                    <a:gd name="connsiteY5" fmla="*/ 1200150 h 1200150"/>
                    <a:gd name="connsiteX6" fmla="*/ 0 w 817002"/>
                    <a:gd name="connsiteY6" fmla="*/ 0 h 1200150"/>
                    <a:gd name="connsiteX0" fmla="*/ 0 w 817003"/>
                    <a:gd name="connsiteY0" fmla="*/ 0 h 1200150"/>
                    <a:gd name="connsiteX1" fmla="*/ 189740 w 817003"/>
                    <a:gd name="connsiteY1" fmla="*/ 73819 h 1200150"/>
                    <a:gd name="connsiteX2" fmla="*/ 623127 w 817003"/>
                    <a:gd name="connsiteY2" fmla="*/ 73819 h 1200150"/>
                    <a:gd name="connsiteX3" fmla="*/ 816997 w 817003"/>
                    <a:gd name="connsiteY3" fmla="*/ 4762 h 1200150"/>
                    <a:gd name="connsiteX4" fmla="*/ 497910 w 817003"/>
                    <a:gd name="connsiteY4" fmla="*/ 1193006 h 1200150"/>
                    <a:gd name="connsiteX5" fmla="*/ 323850 w 817003"/>
                    <a:gd name="connsiteY5" fmla="*/ 1200150 h 1200150"/>
                    <a:gd name="connsiteX6" fmla="*/ 0 w 817003"/>
                    <a:gd name="connsiteY6" fmla="*/ 0 h 1200150"/>
                    <a:gd name="connsiteX0" fmla="*/ 0 w 816997"/>
                    <a:gd name="connsiteY0" fmla="*/ 0 h 1200150"/>
                    <a:gd name="connsiteX1" fmla="*/ 189740 w 816997"/>
                    <a:gd name="connsiteY1" fmla="*/ 73819 h 1200150"/>
                    <a:gd name="connsiteX2" fmla="*/ 623127 w 816997"/>
                    <a:gd name="connsiteY2" fmla="*/ 73819 h 1200150"/>
                    <a:gd name="connsiteX3" fmla="*/ 816997 w 816997"/>
                    <a:gd name="connsiteY3" fmla="*/ 4762 h 1200150"/>
                    <a:gd name="connsiteX4" fmla="*/ 497910 w 816997"/>
                    <a:gd name="connsiteY4" fmla="*/ 1193006 h 1200150"/>
                    <a:gd name="connsiteX5" fmla="*/ 323850 w 816997"/>
                    <a:gd name="connsiteY5" fmla="*/ 1200150 h 1200150"/>
                    <a:gd name="connsiteX6" fmla="*/ 0 w 816997"/>
                    <a:gd name="connsiteY6" fmla="*/ 0 h 1200150"/>
                    <a:gd name="connsiteX0" fmla="*/ 0 w 816997"/>
                    <a:gd name="connsiteY0" fmla="*/ 0 h 1203072"/>
                    <a:gd name="connsiteX1" fmla="*/ 189740 w 816997"/>
                    <a:gd name="connsiteY1" fmla="*/ 73819 h 1203072"/>
                    <a:gd name="connsiteX2" fmla="*/ 623127 w 816997"/>
                    <a:gd name="connsiteY2" fmla="*/ 73819 h 1203072"/>
                    <a:gd name="connsiteX3" fmla="*/ 816997 w 816997"/>
                    <a:gd name="connsiteY3" fmla="*/ 4762 h 1203072"/>
                    <a:gd name="connsiteX4" fmla="*/ 497910 w 816997"/>
                    <a:gd name="connsiteY4" fmla="*/ 1193006 h 1203072"/>
                    <a:gd name="connsiteX5" fmla="*/ 323850 w 816997"/>
                    <a:gd name="connsiteY5" fmla="*/ 1200150 h 1203072"/>
                    <a:gd name="connsiteX6" fmla="*/ 0 w 816997"/>
                    <a:gd name="connsiteY6" fmla="*/ 0 h 1203072"/>
                    <a:gd name="connsiteX0" fmla="*/ 0 w 816997"/>
                    <a:gd name="connsiteY0" fmla="*/ 0 h 1208342"/>
                    <a:gd name="connsiteX1" fmla="*/ 189740 w 816997"/>
                    <a:gd name="connsiteY1" fmla="*/ 73819 h 1208342"/>
                    <a:gd name="connsiteX2" fmla="*/ 623127 w 816997"/>
                    <a:gd name="connsiteY2" fmla="*/ 73819 h 1208342"/>
                    <a:gd name="connsiteX3" fmla="*/ 816997 w 816997"/>
                    <a:gd name="connsiteY3" fmla="*/ 4762 h 1208342"/>
                    <a:gd name="connsiteX4" fmla="*/ 497910 w 816997"/>
                    <a:gd name="connsiteY4" fmla="*/ 1193006 h 1208342"/>
                    <a:gd name="connsiteX5" fmla="*/ 323850 w 816997"/>
                    <a:gd name="connsiteY5" fmla="*/ 1200150 h 1208342"/>
                    <a:gd name="connsiteX6" fmla="*/ 0 w 816997"/>
                    <a:gd name="connsiteY6" fmla="*/ 0 h 1208342"/>
                    <a:gd name="connsiteX0" fmla="*/ 0 w 816997"/>
                    <a:gd name="connsiteY0" fmla="*/ 0 h 1208342"/>
                    <a:gd name="connsiteX1" fmla="*/ 189740 w 816997"/>
                    <a:gd name="connsiteY1" fmla="*/ 73819 h 1208342"/>
                    <a:gd name="connsiteX2" fmla="*/ 623127 w 816997"/>
                    <a:gd name="connsiteY2" fmla="*/ 73819 h 1208342"/>
                    <a:gd name="connsiteX3" fmla="*/ 816997 w 816997"/>
                    <a:gd name="connsiteY3" fmla="*/ 4762 h 1208342"/>
                    <a:gd name="connsiteX4" fmla="*/ 497910 w 816997"/>
                    <a:gd name="connsiteY4" fmla="*/ 1193006 h 1208342"/>
                    <a:gd name="connsiteX5" fmla="*/ 323850 w 816997"/>
                    <a:gd name="connsiteY5" fmla="*/ 1200150 h 1208342"/>
                    <a:gd name="connsiteX6" fmla="*/ 0 w 816997"/>
                    <a:gd name="connsiteY6" fmla="*/ 0 h 1208342"/>
                    <a:gd name="connsiteX0" fmla="*/ 0 w 816997"/>
                    <a:gd name="connsiteY0" fmla="*/ 0 h 1208342"/>
                    <a:gd name="connsiteX1" fmla="*/ 189740 w 816997"/>
                    <a:gd name="connsiteY1" fmla="*/ 73819 h 1208342"/>
                    <a:gd name="connsiteX2" fmla="*/ 623127 w 816997"/>
                    <a:gd name="connsiteY2" fmla="*/ 73819 h 1208342"/>
                    <a:gd name="connsiteX3" fmla="*/ 816997 w 816997"/>
                    <a:gd name="connsiteY3" fmla="*/ 4762 h 1208342"/>
                    <a:gd name="connsiteX4" fmla="*/ 497910 w 816997"/>
                    <a:gd name="connsiteY4" fmla="*/ 1193006 h 1208342"/>
                    <a:gd name="connsiteX5" fmla="*/ 323850 w 816997"/>
                    <a:gd name="connsiteY5" fmla="*/ 1200150 h 1208342"/>
                    <a:gd name="connsiteX6" fmla="*/ 0 w 816997"/>
                    <a:gd name="connsiteY6" fmla="*/ 0 h 1208342"/>
                    <a:gd name="connsiteX0" fmla="*/ 0 w 816997"/>
                    <a:gd name="connsiteY0" fmla="*/ 0 h 1208342"/>
                    <a:gd name="connsiteX1" fmla="*/ 189740 w 816997"/>
                    <a:gd name="connsiteY1" fmla="*/ 73819 h 1208342"/>
                    <a:gd name="connsiteX2" fmla="*/ 620746 w 816997"/>
                    <a:gd name="connsiteY2" fmla="*/ 73819 h 1208342"/>
                    <a:gd name="connsiteX3" fmla="*/ 816997 w 816997"/>
                    <a:gd name="connsiteY3" fmla="*/ 4762 h 1208342"/>
                    <a:gd name="connsiteX4" fmla="*/ 497910 w 816997"/>
                    <a:gd name="connsiteY4" fmla="*/ 1193006 h 1208342"/>
                    <a:gd name="connsiteX5" fmla="*/ 323850 w 816997"/>
                    <a:gd name="connsiteY5" fmla="*/ 1200150 h 1208342"/>
                    <a:gd name="connsiteX6" fmla="*/ 0 w 816997"/>
                    <a:gd name="connsiteY6" fmla="*/ 0 h 1208342"/>
                    <a:gd name="connsiteX0" fmla="*/ 0 w 814616"/>
                    <a:gd name="connsiteY0" fmla="*/ 0 h 1217867"/>
                    <a:gd name="connsiteX1" fmla="*/ 187359 w 814616"/>
                    <a:gd name="connsiteY1" fmla="*/ 83344 h 1217867"/>
                    <a:gd name="connsiteX2" fmla="*/ 618365 w 814616"/>
                    <a:gd name="connsiteY2" fmla="*/ 83344 h 1217867"/>
                    <a:gd name="connsiteX3" fmla="*/ 814616 w 814616"/>
                    <a:gd name="connsiteY3" fmla="*/ 14287 h 1217867"/>
                    <a:gd name="connsiteX4" fmla="*/ 495529 w 814616"/>
                    <a:gd name="connsiteY4" fmla="*/ 1202531 h 1217867"/>
                    <a:gd name="connsiteX5" fmla="*/ 321469 w 814616"/>
                    <a:gd name="connsiteY5" fmla="*/ 1209675 h 1217867"/>
                    <a:gd name="connsiteX6" fmla="*/ 0 w 814616"/>
                    <a:gd name="connsiteY6" fmla="*/ 0 h 1217867"/>
                    <a:gd name="connsiteX0" fmla="*/ 0 w 812234"/>
                    <a:gd name="connsiteY0" fmla="*/ 0 h 1217867"/>
                    <a:gd name="connsiteX1" fmla="*/ 187359 w 812234"/>
                    <a:gd name="connsiteY1" fmla="*/ 83344 h 1217867"/>
                    <a:gd name="connsiteX2" fmla="*/ 618365 w 812234"/>
                    <a:gd name="connsiteY2" fmla="*/ 83344 h 1217867"/>
                    <a:gd name="connsiteX3" fmla="*/ 812234 w 812234"/>
                    <a:gd name="connsiteY3" fmla="*/ 2381 h 1217867"/>
                    <a:gd name="connsiteX4" fmla="*/ 495529 w 812234"/>
                    <a:gd name="connsiteY4" fmla="*/ 1202531 h 1217867"/>
                    <a:gd name="connsiteX5" fmla="*/ 321469 w 812234"/>
                    <a:gd name="connsiteY5" fmla="*/ 1209675 h 1217867"/>
                    <a:gd name="connsiteX6" fmla="*/ 0 w 812234"/>
                    <a:gd name="connsiteY6" fmla="*/ 0 h 1217867"/>
                    <a:gd name="connsiteX0" fmla="*/ 0 w 812234"/>
                    <a:gd name="connsiteY0" fmla="*/ 0 h 1217867"/>
                    <a:gd name="connsiteX1" fmla="*/ 187359 w 812234"/>
                    <a:gd name="connsiteY1" fmla="*/ 83344 h 1217867"/>
                    <a:gd name="connsiteX2" fmla="*/ 618365 w 812234"/>
                    <a:gd name="connsiteY2" fmla="*/ 83344 h 1217867"/>
                    <a:gd name="connsiteX3" fmla="*/ 812234 w 812234"/>
                    <a:gd name="connsiteY3" fmla="*/ 2381 h 1217867"/>
                    <a:gd name="connsiteX4" fmla="*/ 495529 w 812234"/>
                    <a:gd name="connsiteY4" fmla="*/ 1202531 h 1217867"/>
                    <a:gd name="connsiteX5" fmla="*/ 321469 w 812234"/>
                    <a:gd name="connsiteY5" fmla="*/ 1209675 h 1217867"/>
                    <a:gd name="connsiteX6" fmla="*/ 0 w 812234"/>
                    <a:gd name="connsiteY6" fmla="*/ 0 h 1217867"/>
                    <a:gd name="connsiteX0" fmla="*/ 0 w 812234"/>
                    <a:gd name="connsiteY0" fmla="*/ 0 h 1217867"/>
                    <a:gd name="connsiteX1" fmla="*/ 187359 w 812234"/>
                    <a:gd name="connsiteY1" fmla="*/ 83344 h 1217867"/>
                    <a:gd name="connsiteX2" fmla="*/ 618365 w 812234"/>
                    <a:gd name="connsiteY2" fmla="*/ 80963 h 1217867"/>
                    <a:gd name="connsiteX3" fmla="*/ 812234 w 812234"/>
                    <a:gd name="connsiteY3" fmla="*/ 2381 h 1217867"/>
                    <a:gd name="connsiteX4" fmla="*/ 495529 w 812234"/>
                    <a:gd name="connsiteY4" fmla="*/ 1202531 h 1217867"/>
                    <a:gd name="connsiteX5" fmla="*/ 321469 w 812234"/>
                    <a:gd name="connsiteY5" fmla="*/ 1209675 h 1217867"/>
                    <a:gd name="connsiteX6" fmla="*/ 0 w 812234"/>
                    <a:gd name="connsiteY6" fmla="*/ 0 h 1217867"/>
                    <a:gd name="connsiteX0" fmla="*/ 0 w 812234"/>
                    <a:gd name="connsiteY0" fmla="*/ 0 h 1217867"/>
                    <a:gd name="connsiteX1" fmla="*/ 192122 w 812234"/>
                    <a:gd name="connsiteY1" fmla="*/ 80963 h 1217867"/>
                    <a:gd name="connsiteX2" fmla="*/ 618365 w 812234"/>
                    <a:gd name="connsiteY2" fmla="*/ 80963 h 1217867"/>
                    <a:gd name="connsiteX3" fmla="*/ 812234 w 812234"/>
                    <a:gd name="connsiteY3" fmla="*/ 2381 h 1217867"/>
                    <a:gd name="connsiteX4" fmla="*/ 495529 w 812234"/>
                    <a:gd name="connsiteY4" fmla="*/ 1202531 h 1217867"/>
                    <a:gd name="connsiteX5" fmla="*/ 321469 w 812234"/>
                    <a:gd name="connsiteY5" fmla="*/ 1209675 h 1217867"/>
                    <a:gd name="connsiteX6" fmla="*/ 0 w 812234"/>
                    <a:gd name="connsiteY6" fmla="*/ 0 h 1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234" h="1217867">
                      <a:moveTo>
                        <a:pt x="0" y="0"/>
                      </a:moveTo>
                      <a:cubicBezTo>
                        <a:pt x="56103" y="138906"/>
                        <a:pt x="116968" y="108745"/>
                        <a:pt x="192122" y="80963"/>
                      </a:cubicBezTo>
                      <a:cubicBezTo>
                        <a:pt x="343727" y="200026"/>
                        <a:pt x="485809" y="166688"/>
                        <a:pt x="618365" y="80963"/>
                      </a:cubicBezTo>
                      <a:cubicBezTo>
                        <a:pt x="695688" y="134938"/>
                        <a:pt x="777772" y="84137"/>
                        <a:pt x="812234" y="2381"/>
                      </a:cubicBezTo>
                      <a:cubicBezTo>
                        <a:pt x="756672" y="184150"/>
                        <a:pt x="503466" y="1177925"/>
                        <a:pt x="495529" y="1202531"/>
                      </a:cubicBezTo>
                      <a:cubicBezTo>
                        <a:pt x="430365" y="1221580"/>
                        <a:pt x="369964" y="1221581"/>
                        <a:pt x="321469" y="1209675"/>
                      </a:cubicBezTo>
                      <a:lnTo>
                        <a:pt x="0" y="0"/>
                      </a:lnTo>
                      <a:close/>
                    </a:path>
                  </a:pathLst>
                </a:custGeom>
                <a:gradFill>
                  <a:gsLst>
                    <a:gs pos="100000">
                      <a:srgbClr val="FABA86"/>
                    </a:gs>
                    <a:gs pos="0">
                      <a:schemeClr val="accent6">
                        <a:lumMod val="40000"/>
                        <a:lumOff val="60000"/>
                      </a:schemeClr>
                    </a:gs>
                    <a:gs pos="30000">
                      <a:srgbClr val="FDEDDF"/>
                    </a:gs>
                    <a:gs pos="59000">
                      <a:schemeClr val="accent6">
                        <a:lumMod val="40000"/>
                        <a:lumOff val="60000"/>
                      </a:schemeClr>
                    </a:gs>
                    <a:gs pos="77000">
                      <a:schemeClr val="accent6">
                        <a:lumMod val="60000"/>
                        <a:lumOff val="40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3"/>
                <p:cNvSpPr/>
                <p:nvPr/>
              </p:nvSpPr>
              <p:spPr>
                <a:xfrm rot="243469">
                  <a:off x="4164025" y="5715055"/>
                  <a:ext cx="318320" cy="516146"/>
                </a:xfrm>
                <a:custGeom>
                  <a:avLst/>
                  <a:gdLst>
                    <a:gd name="connsiteX0" fmla="*/ 0 w 152400"/>
                    <a:gd name="connsiteY0" fmla="*/ 0 h 265652"/>
                    <a:gd name="connsiteX1" fmla="*/ 152400 w 152400"/>
                    <a:gd name="connsiteY1" fmla="*/ 0 h 265652"/>
                    <a:gd name="connsiteX2" fmla="*/ 152400 w 152400"/>
                    <a:gd name="connsiteY2" fmla="*/ 265652 h 265652"/>
                    <a:gd name="connsiteX3" fmla="*/ 0 w 152400"/>
                    <a:gd name="connsiteY3" fmla="*/ 265652 h 265652"/>
                    <a:gd name="connsiteX4" fmla="*/ 0 w 152400"/>
                    <a:gd name="connsiteY4" fmla="*/ 0 h 265652"/>
                    <a:gd name="connsiteX0" fmla="*/ 0 w 166687"/>
                    <a:gd name="connsiteY0" fmla="*/ 0 h 275177"/>
                    <a:gd name="connsiteX1" fmla="*/ 166687 w 166687"/>
                    <a:gd name="connsiteY1" fmla="*/ 9525 h 275177"/>
                    <a:gd name="connsiteX2" fmla="*/ 166687 w 166687"/>
                    <a:gd name="connsiteY2" fmla="*/ 275177 h 275177"/>
                    <a:gd name="connsiteX3" fmla="*/ 14287 w 166687"/>
                    <a:gd name="connsiteY3" fmla="*/ 275177 h 275177"/>
                    <a:gd name="connsiteX4" fmla="*/ 0 w 166687"/>
                    <a:gd name="connsiteY4" fmla="*/ 0 h 275177"/>
                    <a:gd name="connsiteX0" fmla="*/ 0 w 171449"/>
                    <a:gd name="connsiteY0" fmla="*/ 7144 h 282321"/>
                    <a:gd name="connsiteX1" fmla="*/ 171449 w 171449"/>
                    <a:gd name="connsiteY1" fmla="*/ 0 h 282321"/>
                    <a:gd name="connsiteX2" fmla="*/ 166687 w 171449"/>
                    <a:gd name="connsiteY2" fmla="*/ 282321 h 282321"/>
                    <a:gd name="connsiteX3" fmla="*/ 14287 w 171449"/>
                    <a:gd name="connsiteY3" fmla="*/ 282321 h 282321"/>
                    <a:gd name="connsiteX4" fmla="*/ 0 w 171449"/>
                    <a:gd name="connsiteY4" fmla="*/ 7144 h 282321"/>
                    <a:gd name="connsiteX0" fmla="*/ 0 w 171449"/>
                    <a:gd name="connsiteY0" fmla="*/ 7144 h 282321"/>
                    <a:gd name="connsiteX1" fmla="*/ 171449 w 171449"/>
                    <a:gd name="connsiteY1" fmla="*/ 0 h 282321"/>
                    <a:gd name="connsiteX2" fmla="*/ 166687 w 171449"/>
                    <a:gd name="connsiteY2" fmla="*/ 282321 h 282321"/>
                    <a:gd name="connsiteX3" fmla="*/ 14287 w 171449"/>
                    <a:gd name="connsiteY3" fmla="*/ 282321 h 282321"/>
                    <a:gd name="connsiteX4" fmla="*/ 0 w 171449"/>
                    <a:gd name="connsiteY4" fmla="*/ 7144 h 282321"/>
                    <a:gd name="connsiteX0" fmla="*/ 0 w 171449"/>
                    <a:gd name="connsiteY0" fmla="*/ 7144 h 282321"/>
                    <a:gd name="connsiteX1" fmla="*/ 171449 w 171449"/>
                    <a:gd name="connsiteY1" fmla="*/ 0 h 282321"/>
                    <a:gd name="connsiteX2" fmla="*/ 166687 w 171449"/>
                    <a:gd name="connsiteY2" fmla="*/ 282321 h 282321"/>
                    <a:gd name="connsiteX3" fmla="*/ 14287 w 171449"/>
                    <a:gd name="connsiteY3" fmla="*/ 282321 h 282321"/>
                    <a:gd name="connsiteX4" fmla="*/ 0 w 171449"/>
                    <a:gd name="connsiteY4" fmla="*/ 7144 h 282321"/>
                    <a:gd name="connsiteX0" fmla="*/ 0 w 171449"/>
                    <a:gd name="connsiteY0" fmla="*/ 7144 h 282321"/>
                    <a:gd name="connsiteX1" fmla="*/ 171449 w 171449"/>
                    <a:gd name="connsiteY1" fmla="*/ 0 h 282321"/>
                    <a:gd name="connsiteX2" fmla="*/ 166687 w 171449"/>
                    <a:gd name="connsiteY2" fmla="*/ 282321 h 282321"/>
                    <a:gd name="connsiteX3" fmla="*/ 57149 w 171449"/>
                    <a:gd name="connsiteY3" fmla="*/ 241839 h 282321"/>
                    <a:gd name="connsiteX4" fmla="*/ 0 w 171449"/>
                    <a:gd name="connsiteY4" fmla="*/ 7144 h 282321"/>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07156 w 171449"/>
                    <a:gd name="connsiteY2" fmla="*/ 237077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07156 w 171449"/>
                    <a:gd name="connsiteY2" fmla="*/ 237077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07156 w 171449"/>
                    <a:gd name="connsiteY2" fmla="*/ 237077 h 241839"/>
                    <a:gd name="connsiteX3" fmla="*/ 57149 w 171449"/>
                    <a:gd name="connsiteY3" fmla="*/ 241839 h 241839"/>
                    <a:gd name="connsiteX4" fmla="*/ 0 w 171449"/>
                    <a:gd name="connsiteY4" fmla="*/ 7144 h 241839"/>
                    <a:gd name="connsiteX0" fmla="*/ 0 w 176211"/>
                    <a:gd name="connsiteY0" fmla="*/ 4763 h 241839"/>
                    <a:gd name="connsiteX1" fmla="*/ 176211 w 176211"/>
                    <a:gd name="connsiteY1" fmla="*/ 0 h 241839"/>
                    <a:gd name="connsiteX2" fmla="*/ 111918 w 176211"/>
                    <a:gd name="connsiteY2" fmla="*/ 237077 h 241839"/>
                    <a:gd name="connsiteX3" fmla="*/ 61911 w 176211"/>
                    <a:gd name="connsiteY3" fmla="*/ 241839 h 241839"/>
                    <a:gd name="connsiteX4" fmla="*/ 0 w 176211"/>
                    <a:gd name="connsiteY4" fmla="*/ 4763 h 241839"/>
                    <a:gd name="connsiteX0" fmla="*/ 0 w 176211"/>
                    <a:gd name="connsiteY0" fmla="*/ 4763 h 237077"/>
                    <a:gd name="connsiteX1" fmla="*/ 176211 w 176211"/>
                    <a:gd name="connsiteY1" fmla="*/ 0 h 237077"/>
                    <a:gd name="connsiteX2" fmla="*/ 111918 w 176211"/>
                    <a:gd name="connsiteY2" fmla="*/ 237077 h 237077"/>
                    <a:gd name="connsiteX3" fmla="*/ 76983 w 176211"/>
                    <a:gd name="connsiteY3" fmla="*/ 236815 h 237077"/>
                    <a:gd name="connsiteX4" fmla="*/ 0 w 176211"/>
                    <a:gd name="connsiteY4" fmla="*/ 4763 h 237077"/>
                    <a:gd name="connsiteX0" fmla="*/ 0 w 176211"/>
                    <a:gd name="connsiteY0" fmla="*/ 4763 h 241136"/>
                    <a:gd name="connsiteX1" fmla="*/ 176211 w 176211"/>
                    <a:gd name="connsiteY1" fmla="*/ 0 h 241136"/>
                    <a:gd name="connsiteX2" fmla="*/ 111918 w 176211"/>
                    <a:gd name="connsiteY2" fmla="*/ 237077 h 241136"/>
                    <a:gd name="connsiteX3" fmla="*/ 76983 w 176211"/>
                    <a:gd name="connsiteY3" fmla="*/ 236815 h 241136"/>
                    <a:gd name="connsiteX4" fmla="*/ 0 w 176211"/>
                    <a:gd name="connsiteY4" fmla="*/ 4763 h 241136"/>
                    <a:gd name="connsiteX0" fmla="*/ 0 w 176211"/>
                    <a:gd name="connsiteY0" fmla="*/ 4763 h 244090"/>
                    <a:gd name="connsiteX1" fmla="*/ 176211 w 176211"/>
                    <a:gd name="connsiteY1" fmla="*/ 0 h 244090"/>
                    <a:gd name="connsiteX2" fmla="*/ 111918 w 176211"/>
                    <a:gd name="connsiteY2" fmla="*/ 237077 h 244090"/>
                    <a:gd name="connsiteX3" fmla="*/ 76983 w 176211"/>
                    <a:gd name="connsiteY3" fmla="*/ 236815 h 244090"/>
                    <a:gd name="connsiteX4" fmla="*/ 0 w 176211"/>
                    <a:gd name="connsiteY4" fmla="*/ 4763 h 244090"/>
                    <a:gd name="connsiteX0" fmla="*/ 0 w 176211"/>
                    <a:gd name="connsiteY0" fmla="*/ 4763 h 246928"/>
                    <a:gd name="connsiteX1" fmla="*/ 176211 w 176211"/>
                    <a:gd name="connsiteY1" fmla="*/ 0 h 246928"/>
                    <a:gd name="connsiteX2" fmla="*/ 111918 w 176211"/>
                    <a:gd name="connsiteY2" fmla="*/ 237077 h 246928"/>
                    <a:gd name="connsiteX3" fmla="*/ 76983 w 176211"/>
                    <a:gd name="connsiteY3" fmla="*/ 236815 h 246928"/>
                    <a:gd name="connsiteX4" fmla="*/ 0 w 176211"/>
                    <a:gd name="connsiteY4" fmla="*/ 4763 h 246928"/>
                    <a:gd name="connsiteX0" fmla="*/ 0 w 176211"/>
                    <a:gd name="connsiteY0" fmla="*/ 4763 h 246928"/>
                    <a:gd name="connsiteX1" fmla="*/ 176211 w 176211"/>
                    <a:gd name="connsiteY1" fmla="*/ 0 h 246928"/>
                    <a:gd name="connsiteX2" fmla="*/ 111918 w 176211"/>
                    <a:gd name="connsiteY2" fmla="*/ 237077 h 246928"/>
                    <a:gd name="connsiteX3" fmla="*/ 76983 w 176211"/>
                    <a:gd name="connsiteY3" fmla="*/ 236815 h 246928"/>
                    <a:gd name="connsiteX4" fmla="*/ 0 w 176211"/>
                    <a:gd name="connsiteY4" fmla="*/ 4763 h 246928"/>
                    <a:gd name="connsiteX0" fmla="*/ 0 w 176211"/>
                    <a:gd name="connsiteY0" fmla="*/ 4763 h 247724"/>
                    <a:gd name="connsiteX1" fmla="*/ 176211 w 176211"/>
                    <a:gd name="connsiteY1" fmla="*/ 0 h 247724"/>
                    <a:gd name="connsiteX2" fmla="*/ 111918 w 176211"/>
                    <a:gd name="connsiteY2" fmla="*/ 237077 h 247724"/>
                    <a:gd name="connsiteX3" fmla="*/ 76983 w 176211"/>
                    <a:gd name="connsiteY3" fmla="*/ 236815 h 247724"/>
                    <a:gd name="connsiteX4" fmla="*/ 0 w 176211"/>
                    <a:gd name="connsiteY4" fmla="*/ 4763 h 247724"/>
                    <a:gd name="connsiteX0" fmla="*/ 0 w 178592"/>
                    <a:gd name="connsiteY0" fmla="*/ 4763 h 247724"/>
                    <a:gd name="connsiteX1" fmla="*/ 178592 w 178592"/>
                    <a:gd name="connsiteY1" fmla="*/ 0 h 247724"/>
                    <a:gd name="connsiteX2" fmla="*/ 114299 w 178592"/>
                    <a:gd name="connsiteY2" fmla="*/ 237077 h 247724"/>
                    <a:gd name="connsiteX3" fmla="*/ 79364 w 178592"/>
                    <a:gd name="connsiteY3" fmla="*/ 236815 h 247724"/>
                    <a:gd name="connsiteX4" fmla="*/ 0 w 178592"/>
                    <a:gd name="connsiteY4" fmla="*/ 4763 h 247724"/>
                    <a:gd name="connsiteX0" fmla="*/ 0 w 173830"/>
                    <a:gd name="connsiteY0" fmla="*/ 4763 h 247724"/>
                    <a:gd name="connsiteX1" fmla="*/ 173830 w 173830"/>
                    <a:gd name="connsiteY1" fmla="*/ 0 h 247724"/>
                    <a:gd name="connsiteX2" fmla="*/ 114299 w 173830"/>
                    <a:gd name="connsiteY2" fmla="*/ 237077 h 247724"/>
                    <a:gd name="connsiteX3" fmla="*/ 79364 w 173830"/>
                    <a:gd name="connsiteY3" fmla="*/ 236815 h 247724"/>
                    <a:gd name="connsiteX4" fmla="*/ 0 w 173830"/>
                    <a:gd name="connsiteY4" fmla="*/ 4763 h 247724"/>
                    <a:gd name="connsiteX0" fmla="*/ 0 w 173830"/>
                    <a:gd name="connsiteY0" fmla="*/ 4763 h 247724"/>
                    <a:gd name="connsiteX1" fmla="*/ 173830 w 173830"/>
                    <a:gd name="connsiteY1" fmla="*/ 0 h 247724"/>
                    <a:gd name="connsiteX2" fmla="*/ 114299 w 173830"/>
                    <a:gd name="connsiteY2" fmla="*/ 237077 h 247724"/>
                    <a:gd name="connsiteX3" fmla="*/ 79364 w 173830"/>
                    <a:gd name="connsiteY3" fmla="*/ 236815 h 247724"/>
                    <a:gd name="connsiteX4" fmla="*/ 0 w 173830"/>
                    <a:gd name="connsiteY4" fmla="*/ 4763 h 247724"/>
                    <a:gd name="connsiteX0" fmla="*/ 0 w 173830"/>
                    <a:gd name="connsiteY0" fmla="*/ 4763 h 246471"/>
                    <a:gd name="connsiteX1" fmla="*/ 173830 w 173830"/>
                    <a:gd name="connsiteY1" fmla="*/ 0 h 246471"/>
                    <a:gd name="connsiteX2" fmla="*/ 114299 w 173830"/>
                    <a:gd name="connsiteY2" fmla="*/ 237077 h 246471"/>
                    <a:gd name="connsiteX3" fmla="*/ 72220 w 173830"/>
                    <a:gd name="connsiteY3" fmla="*/ 234434 h 246471"/>
                    <a:gd name="connsiteX4" fmla="*/ 0 w 173830"/>
                    <a:gd name="connsiteY4" fmla="*/ 4763 h 246471"/>
                    <a:gd name="connsiteX0" fmla="*/ 0 w 173830"/>
                    <a:gd name="connsiteY0" fmla="*/ 4763 h 245342"/>
                    <a:gd name="connsiteX1" fmla="*/ 173830 w 173830"/>
                    <a:gd name="connsiteY1" fmla="*/ 0 h 245342"/>
                    <a:gd name="connsiteX2" fmla="*/ 111917 w 173830"/>
                    <a:gd name="connsiteY2" fmla="*/ 234695 h 245342"/>
                    <a:gd name="connsiteX3" fmla="*/ 72220 w 173830"/>
                    <a:gd name="connsiteY3" fmla="*/ 234434 h 245342"/>
                    <a:gd name="connsiteX4" fmla="*/ 0 w 173830"/>
                    <a:gd name="connsiteY4" fmla="*/ 4763 h 24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30" h="245342">
                      <a:moveTo>
                        <a:pt x="0" y="4763"/>
                      </a:moveTo>
                      <a:cubicBezTo>
                        <a:pt x="52388" y="14289"/>
                        <a:pt x="104773" y="21431"/>
                        <a:pt x="173830" y="0"/>
                      </a:cubicBezTo>
                      <a:cubicBezTo>
                        <a:pt x="141287" y="96487"/>
                        <a:pt x="127792" y="192976"/>
                        <a:pt x="111917" y="234695"/>
                      </a:cubicBezTo>
                      <a:cubicBezTo>
                        <a:pt x="100273" y="246514"/>
                        <a:pt x="88628" y="251189"/>
                        <a:pt x="72220" y="234434"/>
                      </a:cubicBezTo>
                      <a:lnTo>
                        <a:pt x="0" y="4763"/>
                      </a:lnTo>
                      <a:close/>
                    </a:path>
                  </a:pathLst>
                </a:custGeom>
                <a:gradFill>
                  <a:gsLst>
                    <a:gs pos="100000">
                      <a:schemeClr val="tx1">
                        <a:lumMod val="85000"/>
                        <a:lumOff val="15000"/>
                      </a:schemeClr>
                    </a:gs>
                    <a:gs pos="0">
                      <a:schemeClr val="tx1">
                        <a:lumMod val="75000"/>
                        <a:lumOff val="25000"/>
                      </a:schemeClr>
                    </a:gs>
                    <a:gs pos="41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52" name="Group 51"/>
          <p:cNvGrpSpPr/>
          <p:nvPr/>
        </p:nvGrpSpPr>
        <p:grpSpPr>
          <a:xfrm>
            <a:off x="140771" y="5737690"/>
            <a:ext cx="1153041" cy="811840"/>
            <a:chOff x="765258" y="1666251"/>
            <a:chExt cx="2755577" cy="2018785"/>
          </a:xfrm>
        </p:grpSpPr>
        <p:pic>
          <p:nvPicPr>
            <p:cNvPr id="53" name="Picture 52"/>
            <p:cNvPicPr>
              <a:picLocks noChangeAspect="1"/>
            </p:cNvPicPr>
            <p:nvPr/>
          </p:nvPicPr>
          <p:blipFill>
            <a:blip r:embed="rId3" cstate="print">
              <a:biLevel thresh="75000"/>
              <a:extLst>
                <a:ext uri="{BEBA8EAE-BF5A-486C-A8C5-ECC9F3942E4B}">
                  <a14:imgProps xmlns="" xmlns:a14="http://schemas.microsoft.com/office/drawing/2010/main">
                    <a14:imgLayer r:embed="rId4">
                      <a14:imgEffect>
                        <a14:brightnessContrast bright="71000" contrast="-100000"/>
                      </a14:imgEffect>
                    </a14:imgLayer>
                  </a14:imgProps>
                </a:ext>
                <a:ext uri="{28A0092B-C50C-407E-A947-70E740481C1C}">
                  <a14:useLocalDpi xmlns="" xmlns:a14="http://schemas.microsoft.com/office/drawing/2010/main" val="0"/>
                </a:ext>
              </a:extLst>
            </a:blip>
            <a:stretch>
              <a:fillRect/>
            </a:stretch>
          </p:blipFill>
          <p:spPr>
            <a:xfrm>
              <a:off x="765258" y="2670604"/>
              <a:ext cx="2755577" cy="1014432"/>
            </a:xfrm>
            <a:prstGeom prst="rect">
              <a:avLst/>
            </a:prstGeom>
          </p:spPr>
        </p:pic>
        <p:grpSp>
          <p:nvGrpSpPr>
            <p:cNvPr id="54" name="Group 53"/>
            <p:cNvGrpSpPr/>
            <p:nvPr/>
          </p:nvGrpSpPr>
          <p:grpSpPr>
            <a:xfrm>
              <a:off x="1342392" y="1666251"/>
              <a:ext cx="1381272" cy="1789971"/>
              <a:chOff x="513203" y="2172920"/>
              <a:chExt cx="900607" cy="1167085"/>
            </a:xfrm>
          </p:grpSpPr>
          <p:sp>
            <p:nvSpPr>
              <p:cNvPr id="55" name="Rounded Rectangle 54"/>
              <p:cNvSpPr/>
              <p:nvPr/>
            </p:nvSpPr>
            <p:spPr>
              <a:xfrm>
                <a:off x="579454" y="2172920"/>
                <a:ext cx="834356" cy="921292"/>
              </a:xfrm>
              <a:prstGeom prst="roundRect">
                <a:avLst/>
              </a:prstGeom>
              <a:gradFill>
                <a:gsLst>
                  <a:gs pos="0">
                    <a:srgbClr val="1E4B7C"/>
                  </a:gs>
                  <a:gs pos="31000">
                    <a:srgbClr val="25C6FF"/>
                  </a:gs>
                  <a:gs pos="100000">
                    <a:srgbClr val="429AD6"/>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p:cNvGrpSpPr/>
              <p:nvPr/>
            </p:nvGrpSpPr>
            <p:grpSpPr>
              <a:xfrm rot="16200000">
                <a:off x="288371" y="2555555"/>
                <a:ext cx="588461" cy="138798"/>
                <a:chOff x="5558026" y="2200187"/>
                <a:chExt cx="2442565" cy="394579"/>
              </a:xfrm>
              <a:solidFill>
                <a:schemeClr val="tx1"/>
              </a:solidFill>
            </p:grpSpPr>
            <p:grpSp>
              <p:nvGrpSpPr>
                <p:cNvPr id="72" name="Group 71"/>
                <p:cNvGrpSpPr/>
                <p:nvPr/>
              </p:nvGrpSpPr>
              <p:grpSpPr>
                <a:xfrm>
                  <a:off x="5558026" y="2210245"/>
                  <a:ext cx="140427" cy="382587"/>
                  <a:chOff x="5100540" y="1008474"/>
                  <a:chExt cx="100591" cy="382587"/>
                </a:xfrm>
                <a:grpFill/>
              </p:grpSpPr>
              <p:sp>
                <p:nvSpPr>
                  <p:cNvPr id="91" name="Oval 90"/>
                  <p:cNvSpPr/>
                  <p:nvPr/>
                </p:nvSpPr>
                <p:spPr>
                  <a:xfrm>
                    <a:off x="5100540" y="1240763"/>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p:cNvSpPr/>
                  <p:nvPr/>
                </p:nvSpPr>
                <p:spPr>
                  <a:xfrm>
                    <a:off x="5112069" y="1008474"/>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p:cNvGrpSpPr/>
                <p:nvPr/>
              </p:nvGrpSpPr>
              <p:grpSpPr>
                <a:xfrm>
                  <a:off x="5949714" y="2204095"/>
                  <a:ext cx="140427" cy="381607"/>
                  <a:chOff x="670402" y="713969"/>
                  <a:chExt cx="100591" cy="381607"/>
                </a:xfrm>
                <a:grpFill/>
              </p:grpSpPr>
              <p:sp>
                <p:nvSpPr>
                  <p:cNvPr id="89" name="Oval 88"/>
                  <p:cNvSpPr/>
                  <p:nvPr/>
                </p:nvSpPr>
                <p:spPr>
                  <a:xfrm>
                    <a:off x="670402" y="945278"/>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p:cNvSpPr/>
                  <p:nvPr/>
                </p:nvSpPr>
                <p:spPr>
                  <a:xfrm>
                    <a:off x="681220" y="713969"/>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73"/>
                <p:cNvGrpSpPr/>
                <p:nvPr/>
              </p:nvGrpSpPr>
              <p:grpSpPr>
                <a:xfrm>
                  <a:off x="6334222" y="2208154"/>
                  <a:ext cx="140427" cy="383262"/>
                  <a:chOff x="949742" y="718028"/>
                  <a:chExt cx="100591" cy="383262"/>
                </a:xfrm>
                <a:grpFill/>
              </p:grpSpPr>
              <p:sp>
                <p:nvSpPr>
                  <p:cNvPr id="87" name="Oval 86"/>
                  <p:cNvSpPr/>
                  <p:nvPr/>
                </p:nvSpPr>
                <p:spPr>
                  <a:xfrm>
                    <a:off x="949742" y="950992"/>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ounded Rectangle 87"/>
                  <p:cNvSpPr/>
                  <p:nvPr/>
                </p:nvSpPr>
                <p:spPr>
                  <a:xfrm>
                    <a:off x="959784" y="718028"/>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p:cNvGrpSpPr/>
                <p:nvPr/>
              </p:nvGrpSpPr>
              <p:grpSpPr>
                <a:xfrm>
                  <a:off x="6665261" y="2207850"/>
                  <a:ext cx="140427" cy="382278"/>
                  <a:chOff x="1178513" y="717724"/>
                  <a:chExt cx="100591" cy="382278"/>
                </a:xfrm>
                <a:grpFill/>
              </p:grpSpPr>
              <p:sp>
                <p:nvSpPr>
                  <p:cNvPr id="85" name="Oval 84"/>
                  <p:cNvSpPr/>
                  <p:nvPr/>
                </p:nvSpPr>
                <p:spPr>
                  <a:xfrm>
                    <a:off x="1178513" y="949704"/>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85"/>
                  <p:cNvSpPr/>
                  <p:nvPr/>
                </p:nvSpPr>
                <p:spPr>
                  <a:xfrm>
                    <a:off x="1190214" y="717724"/>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76" name="Group 75"/>
                <p:cNvGrpSpPr/>
                <p:nvPr/>
              </p:nvGrpSpPr>
              <p:grpSpPr>
                <a:xfrm>
                  <a:off x="7057735" y="2206537"/>
                  <a:ext cx="140427" cy="380823"/>
                  <a:chOff x="1420571" y="716411"/>
                  <a:chExt cx="100591" cy="380823"/>
                </a:xfrm>
                <a:grpFill/>
              </p:grpSpPr>
              <p:sp>
                <p:nvSpPr>
                  <p:cNvPr id="83" name="Oval 82"/>
                  <p:cNvSpPr/>
                  <p:nvPr/>
                </p:nvSpPr>
                <p:spPr>
                  <a:xfrm>
                    <a:off x="1420571" y="946936"/>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ounded Rectangle 83"/>
                  <p:cNvSpPr/>
                  <p:nvPr/>
                </p:nvSpPr>
                <p:spPr>
                  <a:xfrm>
                    <a:off x="1431389" y="716411"/>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p:cNvGrpSpPr/>
                <p:nvPr/>
              </p:nvGrpSpPr>
              <p:grpSpPr>
                <a:xfrm>
                  <a:off x="7452524" y="2208446"/>
                  <a:ext cx="140427" cy="386320"/>
                  <a:chOff x="1722907" y="718320"/>
                  <a:chExt cx="100591" cy="386320"/>
                </a:xfrm>
                <a:grpFill/>
              </p:grpSpPr>
              <p:sp>
                <p:nvSpPr>
                  <p:cNvPr id="81" name="Oval 80"/>
                  <p:cNvSpPr/>
                  <p:nvPr/>
                </p:nvSpPr>
                <p:spPr>
                  <a:xfrm>
                    <a:off x="1722907" y="954342"/>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p:cNvSpPr/>
                  <p:nvPr/>
                </p:nvSpPr>
                <p:spPr>
                  <a:xfrm>
                    <a:off x="1734234" y="718320"/>
                    <a:ext cx="78956" cy="36251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p:cNvGrpSpPr/>
                <p:nvPr/>
              </p:nvGrpSpPr>
              <p:grpSpPr>
                <a:xfrm>
                  <a:off x="7860164" y="2200187"/>
                  <a:ext cx="140427" cy="380191"/>
                  <a:chOff x="2061805" y="710061"/>
                  <a:chExt cx="100591" cy="380191"/>
                </a:xfrm>
                <a:grpFill/>
              </p:grpSpPr>
              <p:sp>
                <p:nvSpPr>
                  <p:cNvPr id="79" name="Oval 78"/>
                  <p:cNvSpPr/>
                  <p:nvPr/>
                </p:nvSpPr>
                <p:spPr>
                  <a:xfrm>
                    <a:off x="2061805" y="939954"/>
                    <a:ext cx="100591" cy="150298"/>
                  </a:xfrm>
                  <a:prstGeom prst="ellipse">
                    <a:avLst/>
                  </a:prstGeom>
                  <a:grpFill/>
                  <a:ln>
                    <a:noFill/>
                  </a:ln>
                  <a:effectLst/>
                  <a:scene3d>
                    <a:camera prst="orthographicFront"/>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p:cNvSpPr/>
                  <p:nvPr/>
                </p:nvSpPr>
                <p:spPr>
                  <a:xfrm>
                    <a:off x="2073529" y="710061"/>
                    <a:ext cx="78956" cy="35892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7" name="Group 56"/>
              <p:cNvGrpSpPr/>
              <p:nvPr/>
            </p:nvGrpSpPr>
            <p:grpSpPr>
              <a:xfrm>
                <a:off x="845146" y="2403478"/>
                <a:ext cx="336632" cy="429314"/>
                <a:chOff x="2819400" y="1229150"/>
                <a:chExt cx="530174" cy="588218"/>
              </a:xfrm>
              <a:solidFill>
                <a:schemeClr val="bg1"/>
              </a:solidFill>
            </p:grpSpPr>
            <p:sp>
              <p:nvSpPr>
                <p:cNvPr id="70" name="Rectangle 26"/>
                <p:cNvSpPr/>
                <p:nvPr/>
              </p:nvSpPr>
              <p:spPr>
                <a:xfrm>
                  <a:off x="2819400" y="1447800"/>
                  <a:ext cx="530174" cy="369568"/>
                </a:xfrm>
                <a:custGeom>
                  <a:avLst/>
                  <a:gdLst>
                    <a:gd name="connsiteX0" fmla="*/ 0 w 601266"/>
                    <a:gd name="connsiteY0" fmla="*/ 0 h 422928"/>
                    <a:gd name="connsiteX1" fmla="*/ 601266 w 601266"/>
                    <a:gd name="connsiteY1" fmla="*/ 0 h 422928"/>
                    <a:gd name="connsiteX2" fmla="*/ 601266 w 601266"/>
                    <a:gd name="connsiteY2" fmla="*/ 422928 h 422928"/>
                    <a:gd name="connsiteX3" fmla="*/ 0 w 601266"/>
                    <a:gd name="connsiteY3" fmla="*/ 422928 h 422928"/>
                    <a:gd name="connsiteX4" fmla="*/ 0 w 601266"/>
                    <a:gd name="connsiteY4" fmla="*/ 0 h 422928"/>
                    <a:gd name="connsiteX0" fmla="*/ 0 w 601266"/>
                    <a:gd name="connsiteY0" fmla="*/ 0 h 425309"/>
                    <a:gd name="connsiteX1" fmla="*/ 601266 w 601266"/>
                    <a:gd name="connsiteY1" fmla="*/ 0 h 425309"/>
                    <a:gd name="connsiteX2" fmla="*/ 601266 w 601266"/>
                    <a:gd name="connsiteY2" fmla="*/ 422928 h 425309"/>
                    <a:gd name="connsiteX3" fmla="*/ 76200 w 601266"/>
                    <a:gd name="connsiteY3" fmla="*/ 425309 h 425309"/>
                    <a:gd name="connsiteX4" fmla="*/ 0 w 601266"/>
                    <a:gd name="connsiteY4" fmla="*/ 0 h 425309"/>
                    <a:gd name="connsiteX0" fmla="*/ 0 w 601266"/>
                    <a:gd name="connsiteY0" fmla="*/ 0 h 425309"/>
                    <a:gd name="connsiteX1" fmla="*/ 601266 w 601266"/>
                    <a:gd name="connsiteY1" fmla="*/ 0 h 425309"/>
                    <a:gd name="connsiteX2" fmla="*/ 572691 w 601266"/>
                    <a:gd name="connsiteY2" fmla="*/ 422928 h 425309"/>
                    <a:gd name="connsiteX3" fmla="*/ 76200 w 601266"/>
                    <a:gd name="connsiteY3" fmla="*/ 425309 h 425309"/>
                    <a:gd name="connsiteX4" fmla="*/ 0 w 601266"/>
                    <a:gd name="connsiteY4" fmla="*/ 0 h 425309"/>
                    <a:gd name="connsiteX0" fmla="*/ 0 w 572691"/>
                    <a:gd name="connsiteY0" fmla="*/ 0 h 425309"/>
                    <a:gd name="connsiteX1" fmla="*/ 415529 w 572691"/>
                    <a:gd name="connsiteY1" fmla="*/ 83344 h 425309"/>
                    <a:gd name="connsiteX2" fmla="*/ 572691 w 572691"/>
                    <a:gd name="connsiteY2" fmla="*/ 422928 h 425309"/>
                    <a:gd name="connsiteX3" fmla="*/ 76200 w 572691"/>
                    <a:gd name="connsiteY3" fmla="*/ 425309 h 425309"/>
                    <a:gd name="connsiteX4" fmla="*/ 0 w 572691"/>
                    <a:gd name="connsiteY4" fmla="*/ 0 h 425309"/>
                    <a:gd name="connsiteX0" fmla="*/ 147638 w 496491"/>
                    <a:gd name="connsiteY0" fmla="*/ 0 h 349109"/>
                    <a:gd name="connsiteX1" fmla="*/ 339329 w 496491"/>
                    <a:gd name="connsiteY1" fmla="*/ 7144 h 349109"/>
                    <a:gd name="connsiteX2" fmla="*/ 496491 w 496491"/>
                    <a:gd name="connsiteY2" fmla="*/ 346728 h 349109"/>
                    <a:gd name="connsiteX3" fmla="*/ 0 w 496491"/>
                    <a:gd name="connsiteY3" fmla="*/ 349109 h 349109"/>
                    <a:gd name="connsiteX4" fmla="*/ 147638 w 496491"/>
                    <a:gd name="connsiteY4" fmla="*/ 0 h 349109"/>
                    <a:gd name="connsiteX0" fmla="*/ 147638 w 496491"/>
                    <a:gd name="connsiteY0" fmla="*/ 0 h 349109"/>
                    <a:gd name="connsiteX1" fmla="*/ 339329 w 496491"/>
                    <a:gd name="connsiteY1" fmla="*/ 7144 h 349109"/>
                    <a:gd name="connsiteX2" fmla="*/ 496491 w 496491"/>
                    <a:gd name="connsiteY2" fmla="*/ 346728 h 349109"/>
                    <a:gd name="connsiteX3" fmla="*/ 0 w 496491"/>
                    <a:gd name="connsiteY3" fmla="*/ 349109 h 349109"/>
                    <a:gd name="connsiteX4" fmla="*/ 147638 w 496491"/>
                    <a:gd name="connsiteY4" fmla="*/ 0 h 349109"/>
                    <a:gd name="connsiteX0" fmla="*/ 187888 w 536741"/>
                    <a:gd name="connsiteY0" fmla="*/ 0 h 349109"/>
                    <a:gd name="connsiteX1" fmla="*/ 379579 w 536741"/>
                    <a:gd name="connsiteY1" fmla="*/ 7144 h 349109"/>
                    <a:gd name="connsiteX2" fmla="*/ 536741 w 536741"/>
                    <a:gd name="connsiteY2" fmla="*/ 346728 h 349109"/>
                    <a:gd name="connsiteX3" fmla="*/ 40250 w 536741"/>
                    <a:gd name="connsiteY3" fmla="*/ 349109 h 349109"/>
                    <a:gd name="connsiteX4" fmla="*/ 187888 w 536741"/>
                    <a:gd name="connsiteY4" fmla="*/ 0 h 349109"/>
                    <a:gd name="connsiteX0" fmla="*/ 185742 w 534595"/>
                    <a:gd name="connsiteY0" fmla="*/ 0 h 349109"/>
                    <a:gd name="connsiteX1" fmla="*/ 377433 w 534595"/>
                    <a:gd name="connsiteY1" fmla="*/ 7144 h 349109"/>
                    <a:gd name="connsiteX2" fmla="*/ 534595 w 534595"/>
                    <a:gd name="connsiteY2" fmla="*/ 346728 h 349109"/>
                    <a:gd name="connsiteX3" fmla="*/ 38104 w 534595"/>
                    <a:gd name="connsiteY3" fmla="*/ 349109 h 349109"/>
                    <a:gd name="connsiteX4" fmla="*/ 185742 w 534595"/>
                    <a:gd name="connsiteY4" fmla="*/ 0 h 349109"/>
                    <a:gd name="connsiteX0" fmla="*/ 186800 w 535653"/>
                    <a:gd name="connsiteY0" fmla="*/ 0 h 349109"/>
                    <a:gd name="connsiteX1" fmla="*/ 378491 w 535653"/>
                    <a:gd name="connsiteY1" fmla="*/ 7144 h 349109"/>
                    <a:gd name="connsiteX2" fmla="*/ 535653 w 535653"/>
                    <a:gd name="connsiteY2" fmla="*/ 346728 h 349109"/>
                    <a:gd name="connsiteX3" fmla="*/ 39162 w 535653"/>
                    <a:gd name="connsiteY3" fmla="*/ 349109 h 349109"/>
                    <a:gd name="connsiteX4" fmla="*/ 186800 w 535653"/>
                    <a:gd name="connsiteY4" fmla="*/ 0 h 349109"/>
                    <a:gd name="connsiteX0" fmla="*/ 186800 w 535653"/>
                    <a:gd name="connsiteY0" fmla="*/ 11926 h 361035"/>
                    <a:gd name="connsiteX1" fmla="*/ 226092 w 535653"/>
                    <a:gd name="connsiteY1" fmla="*/ 0 h 361035"/>
                    <a:gd name="connsiteX2" fmla="*/ 378491 w 535653"/>
                    <a:gd name="connsiteY2" fmla="*/ 19070 h 361035"/>
                    <a:gd name="connsiteX3" fmla="*/ 535653 w 535653"/>
                    <a:gd name="connsiteY3" fmla="*/ 358654 h 361035"/>
                    <a:gd name="connsiteX4" fmla="*/ 39162 w 535653"/>
                    <a:gd name="connsiteY4" fmla="*/ 361035 h 361035"/>
                    <a:gd name="connsiteX5" fmla="*/ 186800 w 535653"/>
                    <a:gd name="connsiteY5" fmla="*/ 11926 h 361035"/>
                    <a:gd name="connsiteX0" fmla="*/ 186800 w 535653"/>
                    <a:gd name="connsiteY0" fmla="*/ 39619 h 388728"/>
                    <a:gd name="connsiteX1" fmla="*/ 378491 w 535653"/>
                    <a:gd name="connsiteY1" fmla="*/ 46763 h 388728"/>
                    <a:gd name="connsiteX2" fmla="*/ 535653 w 535653"/>
                    <a:gd name="connsiteY2" fmla="*/ 386347 h 388728"/>
                    <a:gd name="connsiteX3" fmla="*/ 39162 w 535653"/>
                    <a:gd name="connsiteY3" fmla="*/ 388728 h 388728"/>
                    <a:gd name="connsiteX4" fmla="*/ 186800 w 535653"/>
                    <a:gd name="connsiteY4" fmla="*/ 39619 h 388728"/>
                    <a:gd name="connsiteX0" fmla="*/ 186800 w 535653"/>
                    <a:gd name="connsiteY0" fmla="*/ 39619 h 388728"/>
                    <a:gd name="connsiteX1" fmla="*/ 378491 w 535653"/>
                    <a:gd name="connsiteY1" fmla="*/ 46763 h 388728"/>
                    <a:gd name="connsiteX2" fmla="*/ 535653 w 535653"/>
                    <a:gd name="connsiteY2" fmla="*/ 386347 h 388728"/>
                    <a:gd name="connsiteX3" fmla="*/ 39162 w 535653"/>
                    <a:gd name="connsiteY3" fmla="*/ 388728 h 388728"/>
                    <a:gd name="connsiteX4" fmla="*/ 186800 w 535653"/>
                    <a:gd name="connsiteY4" fmla="*/ 39619 h 388728"/>
                    <a:gd name="connsiteX0" fmla="*/ 186800 w 535653"/>
                    <a:gd name="connsiteY0" fmla="*/ 39619 h 388728"/>
                    <a:gd name="connsiteX1" fmla="*/ 378491 w 535653"/>
                    <a:gd name="connsiteY1" fmla="*/ 46763 h 388728"/>
                    <a:gd name="connsiteX2" fmla="*/ 535653 w 535653"/>
                    <a:gd name="connsiteY2" fmla="*/ 386347 h 388728"/>
                    <a:gd name="connsiteX3" fmla="*/ 39162 w 535653"/>
                    <a:gd name="connsiteY3" fmla="*/ 388728 h 388728"/>
                    <a:gd name="connsiteX4" fmla="*/ 186800 w 535653"/>
                    <a:gd name="connsiteY4" fmla="*/ 39619 h 388728"/>
                    <a:gd name="connsiteX0" fmla="*/ 186800 w 565490"/>
                    <a:gd name="connsiteY0" fmla="*/ 39619 h 388728"/>
                    <a:gd name="connsiteX1" fmla="*/ 378491 w 565490"/>
                    <a:gd name="connsiteY1" fmla="*/ 46763 h 388728"/>
                    <a:gd name="connsiteX2" fmla="*/ 535653 w 565490"/>
                    <a:gd name="connsiteY2" fmla="*/ 386347 h 388728"/>
                    <a:gd name="connsiteX3" fmla="*/ 39162 w 565490"/>
                    <a:gd name="connsiteY3" fmla="*/ 388728 h 388728"/>
                    <a:gd name="connsiteX4" fmla="*/ 186800 w 565490"/>
                    <a:gd name="connsiteY4" fmla="*/ 39619 h 388728"/>
                    <a:gd name="connsiteX0" fmla="*/ 186800 w 559693"/>
                    <a:gd name="connsiteY0" fmla="*/ 39619 h 388728"/>
                    <a:gd name="connsiteX1" fmla="*/ 378491 w 559693"/>
                    <a:gd name="connsiteY1" fmla="*/ 46763 h 388728"/>
                    <a:gd name="connsiteX2" fmla="*/ 535653 w 559693"/>
                    <a:gd name="connsiteY2" fmla="*/ 386347 h 388728"/>
                    <a:gd name="connsiteX3" fmla="*/ 39162 w 559693"/>
                    <a:gd name="connsiteY3" fmla="*/ 388728 h 388728"/>
                    <a:gd name="connsiteX4" fmla="*/ 186800 w 559693"/>
                    <a:gd name="connsiteY4" fmla="*/ 39619 h 388728"/>
                    <a:gd name="connsiteX0" fmla="*/ 186800 w 557660"/>
                    <a:gd name="connsiteY0" fmla="*/ 39619 h 388728"/>
                    <a:gd name="connsiteX1" fmla="*/ 378491 w 557660"/>
                    <a:gd name="connsiteY1" fmla="*/ 46763 h 388728"/>
                    <a:gd name="connsiteX2" fmla="*/ 535653 w 557660"/>
                    <a:gd name="connsiteY2" fmla="*/ 386347 h 388728"/>
                    <a:gd name="connsiteX3" fmla="*/ 39162 w 557660"/>
                    <a:gd name="connsiteY3" fmla="*/ 388728 h 388728"/>
                    <a:gd name="connsiteX4" fmla="*/ 186800 w 557660"/>
                    <a:gd name="connsiteY4" fmla="*/ 39619 h 38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660" h="388728">
                      <a:moveTo>
                        <a:pt x="186800" y="39619"/>
                      </a:moveTo>
                      <a:cubicBezTo>
                        <a:pt x="243355" y="-17375"/>
                        <a:pt x="320349" y="-11025"/>
                        <a:pt x="378491" y="46763"/>
                      </a:cubicBezTo>
                      <a:cubicBezTo>
                        <a:pt x="538034" y="90902"/>
                        <a:pt x="592803" y="299346"/>
                        <a:pt x="535653" y="386347"/>
                      </a:cubicBezTo>
                      <a:lnTo>
                        <a:pt x="39162" y="388728"/>
                      </a:lnTo>
                      <a:cubicBezTo>
                        <a:pt x="-37832" y="289027"/>
                        <a:pt x="-7670" y="108365"/>
                        <a:pt x="186800" y="3961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a:off x="2939461" y="1229150"/>
                  <a:ext cx="297658" cy="27303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955873">
                <a:off x="581410" y="2299494"/>
                <a:ext cx="218208" cy="1040511"/>
                <a:chOff x="3876481" y="477957"/>
                <a:chExt cx="905245" cy="5753244"/>
              </a:xfrm>
            </p:grpSpPr>
            <p:sp>
              <p:nvSpPr>
                <p:cNvPr id="59" name="Rectangle 3"/>
                <p:cNvSpPr/>
                <p:nvPr/>
              </p:nvSpPr>
              <p:spPr>
                <a:xfrm>
                  <a:off x="4022506" y="477957"/>
                  <a:ext cx="622467" cy="516983"/>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687" h="559816">
                      <a:moveTo>
                        <a:pt x="6439" y="180962"/>
                      </a:moveTo>
                      <a:cubicBezTo>
                        <a:pt x="23611" y="-25100"/>
                        <a:pt x="671848" y="-83055"/>
                        <a:pt x="830687" y="155204"/>
                      </a:cubicBezTo>
                      <a:lnTo>
                        <a:pt x="824248" y="546937"/>
                      </a:lnTo>
                      <a:cubicBezTo>
                        <a:pt x="530180" y="390244"/>
                        <a:pt x="184597" y="452492"/>
                        <a:pt x="0" y="559816"/>
                      </a:cubicBezTo>
                      <a:lnTo>
                        <a:pt x="6439" y="180962"/>
                      </a:lnTo>
                      <a:close/>
                    </a:path>
                  </a:pathLst>
                </a:custGeom>
                <a:gradFill>
                  <a:gsLst>
                    <a:gs pos="92000">
                      <a:srgbClr val="FF5050"/>
                    </a:gs>
                    <a:gs pos="99000">
                      <a:srgbClr val="CC0000"/>
                    </a:gs>
                    <a:gs pos="0">
                      <a:srgbClr val="CC0000"/>
                    </a:gs>
                    <a:gs pos="30000">
                      <a:srgbClr val="FF5050"/>
                    </a:gs>
                    <a:gs pos="64000">
                      <a:srgbClr val="990000"/>
                    </a:gs>
                    <a:gs pos="82000">
                      <a:srgbClr val="CC000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3"/>
                <p:cNvSpPr/>
                <p:nvPr/>
              </p:nvSpPr>
              <p:spPr>
                <a:xfrm>
                  <a:off x="3916346" y="902448"/>
                  <a:ext cx="830474" cy="200089"/>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0 w 831847"/>
                    <a:gd name="connsiteY0" fmla="*/ 156714 h 581162"/>
                    <a:gd name="connsiteX1" fmla="*/ 831847 w 831847"/>
                    <a:gd name="connsiteY1" fmla="*/ 176550 h 581162"/>
                    <a:gd name="connsiteX2" fmla="*/ 825408 w 831847"/>
                    <a:gd name="connsiteY2" fmla="*/ 568283 h 581162"/>
                    <a:gd name="connsiteX3" fmla="*/ 1160 w 831847"/>
                    <a:gd name="connsiteY3" fmla="*/ 581162 h 581162"/>
                    <a:gd name="connsiteX4" fmla="*/ 0 w 831847"/>
                    <a:gd name="connsiteY4" fmla="*/ 156714 h 581162"/>
                    <a:gd name="connsiteX0" fmla="*/ 0 w 825408"/>
                    <a:gd name="connsiteY0" fmla="*/ 179525 h 603973"/>
                    <a:gd name="connsiteX1" fmla="*/ 821716 w 825408"/>
                    <a:gd name="connsiteY1" fmla="*/ 156301 h 603973"/>
                    <a:gd name="connsiteX2" fmla="*/ 825408 w 825408"/>
                    <a:gd name="connsiteY2" fmla="*/ 591094 h 603973"/>
                    <a:gd name="connsiteX3" fmla="*/ 1160 w 825408"/>
                    <a:gd name="connsiteY3" fmla="*/ 603973 h 603973"/>
                    <a:gd name="connsiteX4" fmla="*/ 0 w 825408"/>
                    <a:gd name="connsiteY4" fmla="*/ 179525 h 603973"/>
                    <a:gd name="connsiteX0" fmla="*/ 0 w 825408"/>
                    <a:gd name="connsiteY0" fmla="*/ 134944 h 559392"/>
                    <a:gd name="connsiteX1" fmla="*/ 821716 w 825408"/>
                    <a:gd name="connsiteY1" fmla="*/ 111720 h 559392"/>
                    <a:gd name="connsiteX2" fmla="*/ 825408 w 825408"/>
                    <a:gd name="connsiteY2" fmla="*/ 546513 h 559392"/>
                    <a:gd name="connsiteX3" fmla="*/ 1160 w 825408"/>
                    <a:gd name="connsiteY3" fmla="*/ 559392 h 559392"/>
                    <a:gd name="connsiteX4" fmla="*/ 0 w 825408"/>
                    <a:gd name="connsiteY4" fmla="*/ 134944 h 559392"/>
                    <a:gd name="connsiteX0" fmla="*/ 0 w 825408"/>
                    <a:gd name="connsiteY0" fmla="*/ 104849 h 529297"/>
                    <a:gd name="connsiteX1" fmla="*/ 821716 w 825408"/>
                    <a:gd name="connsiteY1" fmla="*/ 81625 h 529297"/>
                    <a:gd name="connsiteX2" fmla="*/ 825408 w 825408"/>
                    <a:gd name="connsiteY2" fmla="*/ 516418 h 529297"/>
                    <a:gd name="connsiteX3" fmla="*/ 1160 w 825408"/>
                    <a:gd name="connsiteY3" fmla="*/ 529297 h 529297"/>
                    <a:gd name="connsiteX4" fmla="*/ 0 w 825408"/>
                    <a:gd name="connsiteY4" fmla="*/ 104849 h 529297"/>
                    <a:gd name="connsiteX0" fmla="*/ 0 w 825408"/>
                    <a:gd name="connsiteY0" fmla="*/ 112090 h 536538"/>
                    <a:gd name="connsiteX1" fmla="*/ 821716 w 825408"/>
                    <a:gd name="connsiteY1" fmla="*/ 88866 h 536538"/>
                    <a:gd name="connsiteX2" fmla="*/ 825408 w 825408"/>
                    <a:gd name="connsiteY2" fmla="*/ 523659 h 536538"/>
                    <a:gd name="connsiteX3" fmla="*/ 1160 w 825408"/>
                    <a:gd name="connsiteY3" fmla="*/ 536538 h 536538"/>
                    <a:gd name="connsiteX4" fmla="*/ 0 w 825408"/>
                    <a:gd name="connsiteY4" fmla="*/ 112090 h 536538"/>
                    <a:gd name="connsiteX0" fmla="*/ 1420 w 824295"/>
                    <a:gd name="connsiteY0" fmla="*/ 109165 h 538678"/>
                    <a:gd name="connsiteX1" fmla="*/ 820603 w 824295"/>
                    <a:gd name="connsiteY1" fmla="*/ 91006 h 538678"/>
                    <a:gd name="connsiteX2" fmla="*/ 824295 w 824295"/>
                    <a:gd name="connsiteY2" fmla="*/ 525799 h 538678"/>
                    <a:gd name="connsiteX3" fmla="*/ 47 w 824295"/>
                    <a:gd name="connsiteY3" fmla="*/ 538678 h 538678"/>
                    <a:gd name="connsiteX4" fmla="*/ 1420 w 824295"/>
                    <a:gd name="connsiteY4" fmla="*/ 109165 h 538678"/>
                    <a:gd name="connsiteX0" fmla="*/ 8983 w 831858"/>
                    <a:gd name="connsiteY0" fmla="*/ 109165 h 525799"/>
                    <a:gd name="connsiteX1" fmla="*/ 828166 w 831858"/>
                    <a:gd name="connsiteY1" fmla="*/ 91006 h 525799"/>
                    <a:gd name="connsiteX2" fmla="*/ 831858 w 831858"/>
                    <a:gd name="connsiteY2" fmla="*/ 525799 h 525799"/>
                    <a:gd name="connsiteX3" fmla="*/ 11 w 831858"/>
                    <a:gd name="connsiteY3" fmla="*/ 199261 h 525799"/>
                    <a:gd name="connsiteX4" fmla="*/ 8983 w 831858"/>
                    <a:gd name="connsiteY4" fmla="*/ 109165 h 525799"/>
                    <a:gd name="connsiteX0" fmla="*/ 9421 w 832296"/>
                    <a:gd name="connsiteY0" fmla="*/ 109165 h 525799"/>
                    <a:gd name="connsiteX1" fmla="*/ 828604 w 832296"/>
                    <a:gd name="connsiteY1" fmla="*/ 91006 h 525799"/>
                    <a:gd name="connsiteX2" fmla="*/ 832296 w 832296"/>
                    <a:gd name="connsiteY2" fmla="*/ 525799 h 525799"/>
                    <a:gd name="connsiteX3" fmla="*/ 449 w 832296"/>
                    <a:gd name="connsiteY3" fmla="*/ 199261 h 525799"/>
                    <a:gd name="connsiteX4" fmla="*/ 9421 w 83229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5809"/>
                    <a:gd name="connsiteY0" fmla="*/ 109165 h 195068"/>
                    <a:gd name="connsiteX1" fmla="*/ 819584 w 825809"/>
                    <a:gd name="connsiteY1" fmla="*/ 91006 h 195068"/>
                    <a:gd name="connsiteX2" fmla="*/ 825809 w 825809"/>
                    <a:gd name="connsiteY2" fmla="*/ 186381 h 195068"/>
                    <a:gd name="connsiteX3" fmla="*/ 1561 w 825809"/>
                    <a:gd name="connsiteY3" fmla="*/ 184063 h 195068"/>
                    <a:gd name="connsiteX4" fmla="*/ 401 w 825809"/>
                    <a:gd name="connsiteY4" fmla="*/ 109165 h 195068"/>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30474"/>
                    <a:gd name="connsiteY0" fmla="*/ 109186 h 197638"/>
                    <a:gd name="connsiteX1" fmla="*/ 824249 w 830474"/>
                    <a:gd name="connsiteY1" fmla="*/ 96092 h 197638"/>
                    <a:gd name="connsiteX2" fmla="*/ 830474 w 830474"/>
                    <a:gd name="connsiteY2" fmla="*/ 191467 h 197638"/>
                    <a:gd name="connsiteX3" fmla="*/ 6226 w 830474"/>
                    <a:gd name="connsiteY3" fmla="*/ 189149 h 197638"/>
                    <a:gd name="connsiteX4" fmla="*/ 0 w 830474"/>
                    <a:gd name="connsiteY4" fmla="*/ 109186 h 197638"/>
                    <a:gd name="connsiteX0" fmla="*/ 0 w 830474"/>
                    <a:gd name="connsiteY0" fmla="*/ 111637 h 200089"/>
                    <a:gd name="connsiteX1" fmla="*/ 824249 w 830474"/>
                    <a:gd name="connsiteY1" fmla="*/ 98543 h 200089"/>
                    <a:gd name="connsiteX2" fmla="*/ 830474 w 830474"/>
                    <a:gd name="connsiteY2" fmla="*/ 193918 h 200089"/>
                    <a:gd name="connsiteX3" fmla="*/ 6226 w 830474"/>
                    <a:gd name="connsiteY3" fmla="*/ 191600 h 200089"/>
                    <a:gd name="connsiteX4" fmla="*/ 0 w 830474"/>
                    <a:gd name="connsiteY4" fmla="*/ 111637 h 20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74" h="200089">
                      <a:moveTo>
                        <a:pt x="0" y="111637"/>
                      </a:moveTo>
                      <a:cubicBezTo>
                        <a:pt x="131155" y="-20514"/>
                        <a:pt x="590027" y="-48073"/>
                        <a:pt x="824249" y="98543"/>
                      </a:cubicBezTo>
                      <a:cubicBezTo>
                        <a:pt x="825480" y="243474"/>
                        <a:pt x="826710" y="183234"/>
                        <a:pt x="830474" y="193918"/>
                      </a:cubicBezTo>
                      <a:cubicBezTo>
                        <a:pt x="536406" y="37225"/>
                        <a:pt x="190823" y="84276"/>
                        <a:pt x="6226" y="191600"/>
                      </a:cubicBezTo>
                      <a:cubicBezTo>
                        <a:pt x="3306" y="179298"/>
                        <a:pt x="387" y="253120"/>
                        <a:pt x="0" y="111637"/>
                      </a:cubicBezTo>
                      <a:close/>
                    </a:path>
                  </a:pathLst>
                </a:custGeom>
                <a:gradFill flip="none" rotWithShape="1">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3"/>
                <p:cNvSpPr/>
                <p:nvPr/>
              </p:nvSpPr>
              <p:spPr>
                <a:xfrm>
                  <a:off x="3876481" y="994624"/>
                  <a:ext cx="902033" cy="248823"/>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0 w 831847"/>
                    <a:gd name="connsiteY0" fmla="*/ 156714 h 581162"/>
                    <a:gd name="connsiteX1" fmla="*/ 831847 w 831847"/>
                    <a:gd name="connsiteY1" fmla="*/ 176550 h 581162"/>
                    <a:gd name="connsiteX2" fmla="*/ 825408 w 831847"/>
                    <a:gd name="connsiteY2" fmla="*/ 568283 h 581162"/>
                    <a:gd name="connsiteX3" fmla="*/ 1160 w 831847"/>
                    <a:gd name="connsiteY3" fmla="*/ 581162 h 581162"/>
                    <a:gd name="connsiteX4" fmla="*/ 0 w 831847"/>
                    <a:gd name="connsiteY4" fmla="*/ 156714 h 581162"/>
                    <a:gd name="connsiteX0" fmla="*/ 0 w 825408"/>
                    <a:gd name="connsiteY0" fmla="*/ 179525 h 603973"/>
                    <a:gd name="connsiteX1" fmla="*/ 821716 w 825408"/>
                    <a:gd name="connsiteY1" fmla="*/ 156301 h 603973"/>
                    <a:gd name="connsiteX2" fmla="*/ 825408 w 825408"/>
                    <a:gd name="connsiteY2" fmla="*/ 591094 h 603973"/>
                    <a:gd name="connsiteX3" fmla="*/ 1160 w 825408"/>
                    <a:gd name="connsiteY3" fmla="*/ 603973 h 603973"/>
                    <a:gd name="connsiteX4" fmla="*/ 0 w 825408"/>
                    <a:gd name="connsiteY4" fmla="*/ 179525 h 603973"/>
                    <a:gd name="connsiteX0" fmla="*/ 0 w 825408"/>
                    <a:gd name="connsiteY0" fmla="*/ 134944 h 559392"/>
                    <a:gd name="connsiteX1" fmla="*/ 821716 w 825408"/>
                    <a:gd name="connsiteY1" fmla="*/ 111720 h 559392"/>
                    <a:gd name="connsiteX2" fmla="*/ 825408 w 825408"/>
                    <a:gd name="connsiteY2" fmla="*/ 546513 h 559392"/>
                    <a:gd name="connsiteX3" fmla="*/ 1160 w 825408"/>
                    <a:gd name="connsiteY3" fmla="*/ 559392 h 559392"/>
                    <a:gd name="connsiteX4" fmla="*/ 0 w 825408"/>
                    <a:gd name="connsiteY4" fmla="*/ 134944 h 559392"/>
                    <a:gd name="connsiteX0" fmla="*/ 0 w 825408"/>
                    <a:gd name="connsiteY0" fmla="*/ 104849 h 529297"/>
                    <a:gd name="connsiteX1" fmla="*/ 821716 w 825408"/>
                    <a:gd name="connsiteY1" fmla="*/ 81625 h 529297"/>
                    <a:gd name="connsiteX2" fmla="*/ 825408 w 825408"/>
                    <a:gd name="connsiteY2" fmla="*/ 516418 h 529297"/>
                    <a:gd name="connsiteX3" fmla="*/ 1160 w 825408"/>
                    <a:gd name="connsiteY3" fmla="*/ 529297 h 529297"/>
                    <a:gd name="connsiteX4" fmla="*/ 0 w 825408"/>
                    <a:gd name="connsiteY4" fmla="*/ 104849 h 529297"/>
                    <a:gd name="connsiteX0" fmla="*/ 0 w 825408"/>
                    <a:gd name="connsiteY0" fmla="*/ 112090 h 536538"/>
                    <a:gd name="connsiteX1" fmla="*/ 821716 w 825408"/>
                    <a:gd name="connsiteY1" fmla="*/ 88866 h 536538"/>
                    <a:gd name="connsiteX2" fmla="*/ 825408 w 825408"/>
                    <a:gd name="connsiteY2" fmla="*/ 523659 h 536538"/>
                    <a:gd name="connsiteX3" fmla="*/ 1160 w 825408"/>
                    <a:gd name="connsiteY3" fmla="*/ 536538 h 536538"/>
                    <a:gd name="connsiteX4" fmla="*/ 0 w 825408"/>
                    <a:gd name="connsiteY4" fmla="*/ 112090 h 536538"/>
                    <a:gd name="connsiteX0" fmla="*/ 1420 w 824295"/>
                    <a:gd name="connsiteY0" fmla="*/ 109165 h 538678"/>
                    <a:gd name="connsiteX1" fmla="*/ 820603 w 824295"/>
                    <a:gd name="connsiteY1" fmla="*/ 91006 h 538678"/>
                    <a:gd name="connsiteX2" fmla="*/ 824295 w 824295"/>
                    <a:gd name="connsiteY2" fmla="*/ 525799 h 538678"/>
                    <a:gd name="connsiteX3" fmla="*/ 47 w 824295"/>
                    <a:gd name="connsiteY3" fmla="*/ 538678 h 538678"/>
                    <a:gd name="connsiteX4" fmla="*/ 1420 w 824295"/>
                    <a:gd name="connsiteY4" fmla="*/ 109165 h 538678"/>
                    <a:gd name="connsiteX0" fmla="*/ 8983 w 831858"/>
                    <a:gd name="connsiteY0" fmla="*/ 109165 h 525799"/>
                    <a:gd name="connsiteX1" fmla="*/ 828166 w 831858"/>
                    <a:gd name="connsiteY1" fmla="*/ 91006 h 525799"/>
                    <a:gd name="connsiteX2" fmla="*/ 831858 w 831858"/>
                    <a:gd name="connsiteY2" fmla="*/ 525799 h 525799"/>
                    <a:gd name="connsiteX3" fmla="*/ 11 w 831858"/>
                    <a:gd name="connsiteY3" fmla="*/ 199261 h 525799"/>
                    <a:gd name="connsiteX4" fmla="*/ 8983 w 831858"/>
                    <a:gd name="connsiteY4" fmla="*/ 109165 h 525799"/>
                    <a:gd name="connsiteX0" fmla="*/ 9421 w 832296"/>
                    <a:gd name="connsiteY0" fmla="*/ 109165 h 525799"/>
                    <a:gd name="connsiteX1" fmla="*/ 828604 w 832296"/>
                    <a:gd name="connsiteY1" fmla="*/ 91006 h 525799"/>
                    <a:gd name="connsiteX2" fmla="*/ 832296 w 832296"/>
                    <a:gd name="connsiteY2" fmla="*/ 525799 h 525799"/>
                    <a:gd name="connsiteX3" fmla="*/ 449 w 832296"/>
                    <a:gd name="connsiteY3" fmla="*/ 199261 h 525799"/>
                    <a:gd name="connsiteX4" fmla="*/ 9421 w 83229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5809"/>
                    <a:gd name="connsiteY0" fmla="*/ 109165 h 195068"/>
                    <a:gd name="connsiteX1" fmla="*/ 819584 w 825809"/>
                    <a:gd name="connsiteY1" fmla="*/ 91006 h 195068"/>
                    <a:gd name="connsiteX2" fmla="*/ 825809 w 825809"/>
                    <a:gd name="connsiteY2" fmla="*/ 186381 h 195068"/>
                    <a:gd name="connsiteX3" fmla="*/ 1561 w 825809"/>
                    <a:gd name="connsiteY3" fmla="*/ 184063 h 195068"/>
                    <a:gd name="connsiteX4" fmla="*/ 401 w 825809"/>
                    <a:gd name="connsiteY4" fmla="*/ 109165 h 195068"/>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42570"/>
                    <a:gd name="connsiteY0" fmla="*/ 106308 h 251484"/>
                    <a:gd name="connsiteX1" fmla="*/ 824249 w 842570"/>
                    <a:gd name="connsiteY1" fmla="*/ 93214 h 251484"/>
                    <a:gd name="connsiteX2" fmla="*/ 842570 w 842570"/>
                    <a:gd name="connsiteY2" fmla="*/ 251484 h 251484"/>
                    <a:gd name="connsiteX3" fmla="*/ 6226 w 842570"/>
                    <a:gd name="connsiteY3" fmla="*/ 186271 h 251484"/>
                    <a:gd name="connsiteX4" fmla="*/ 0 w 842570"/>
                    <a:gd name="connsiteY4" fmla="*/ 106308 h 251484"/>
                    <a:gd name="connsiteX0" fmla="*/ 0 w 871053"/>
                    <a:gd name="connsiteY0" fmla="*/ 106308 h 251484"/>
                    <a:gd name="connsiteX1" fmla="*/ 824249 w 871053"/>
                    <a:gd name="connsiteY1" fmla="*/ 93214 h 251484"/>
                    <a:gd name="connsiteX2" fmla="*/ 842570 w 871053"/>
                    <a:gd name="connsiteY2" fmla="*/ 251484 h 251484"/>
                    <a:gd name="connsiteX3" fmla="*/ 6226 w 871053"/>
                    <a:gd name="connsiteY3" fmla="*/ 186271 h 251484"/>
                    <a:gd name="connsiteX4" fmla="*/ 0 w 871053"/>
                    <a:gd name="connsiteY4" fmla="*/ 106308 h 251484"/>
                    <a:gd name="connsiteX0" fmla="*/ 0 w 873694"/>
                    <a:gd name="connsiteY0" fmla="*/ 106308 h 251484"/>
                    <a:gd name="connsiteX1" fmla="*/ 824249 w 873694"/>
                    <a:gd name="connsiteY1" fmla="*/ 93214 h 251484"/>
                    <a:gd name="connsiteX2" fmla="*/ 842570 w 873694"/>
                    <a:gd name="connsiteY2" fmla="*/ 251484 h 251484"/>
                    <a:gd name="connsiteX3" fmla="*/ 6226 w 873694"/>
                    <a:gd name="connsiteY3" fmla="*/ 186271 h 251484"/>
                    <a:gd name="connsiteX4" fmla="*/ 0 w 873694"/>
                    <a:gd name="connsiteY4" fmla="*/ 106308 h 251484"/>
                    <a:gd name="connsiteX0" fmla="*/ 0 w 873694"/>
                    <a:gd name="connsiteY0" fmla="*/ 103647 h 248823"/>
                    <a:gd name="connsiteX1" fmla="*/ 824249 w 873694"/>
                    <a:gd name="connsiteY1" fmla="*/ 95391 h 248823"/>
                    <a:gd name="connsiteX2" fmla="*/ 842570 w 873694"/>
                    <a:gd name="connsiteY2" fmla="*/ 248823 h 248823"/>
                    <a:gd name="connsiteX3" fmla="*/ 6226 w 873694"/>
                    <a:gd name="connsiteY3" fmla="*/ 183610 h 248823"/>
                    <a:gd name="connsiteX4" fmla="*/ 0 w 873694"/>
                    <a:gd name="connsiteY4" fmla="*/ 103647 h 248823"/>
                    <a:gd name="connsiteX0" fmla="*/ 23029 w 896723"/>
                    <a:gd name="connsiteY0" fmla="*/ 103647 h 256182"/>
                    <a:gd name="connsiteX1" fmla="*/ 847278 w 896723"/>
                    <a:gd name="connsiteY1" fmla="*/ 95391 h 256182"/>
                    <a:gd name="connsiteX2" fmla="*/ 865599 w 896723"/>
                    <a:gd name="connsiteY2" fmla="*/ 248823 h 256182"/>
                    <a:gd name="connsiteX3" fmla="*/ 227 w 896723"/>
                    <a:gd name="connsiteY3" fmla="*/ 256182 h 256182"/>
                    <a:gd name="connsiteX4" fmla="*/ 23029 w 896723"/>
                    <a:gd name="connsiteY4" fmla="*/ 103647 h 256182"/>
                    <a:gd name="connsiteX0" fmla="*/ 40199 w 913893"/>
                    <a:gd name="connsiteY0" fmla="*/ 103647 h 256182"/>
                    <a:gd name="connsiteX1" fmla="*/ 864448 w 913893"/>
                    <a:gd name="connsiteY1" fmla="*/ 95391 h 256182"/>
                    <a:gd name="connsiteX2" fmla="*/ 882769 w 913893"/>
                    <a:gd name="connsiteY2" fmla="*/ 248823 h 256182"/>
                    <a:gd name="connsiteX3" fmla="*/ 17397 w 913893"/>
                    <a:gd name="connsiteY3" fmla="*/ 256182 h 256182"/>
                    <a:gd name="connsiteX4" fmla="*/ 40199 w 913893"/>
                    <a:gd name="connsiteY4" fmla="*/ 103647 h 256182"/>
                    <a:gd name="connsiteX0" fmla="*/ 40199 w 913215"/>
                    <a:gd name="connsiteY0" fmla="*/ 103647 h 256182"/>
                    <a:gd name="connsiteX1" fmla="*/ 864448 w 913215"/>
                    <a:gd name="connsiteY1" fmla="*/ 95391 h 256182"/>
                    <a:gd name="connsiteX2" fmla="*/ 882769 w 913215"/>
                    <a:gd name="connsiteY2" fmla="*/ 248823 h 256182"/>
                    <a:gd name="connsiteX3" fmla="*/ 17397 w 913215"/>
                    <a:gd name="connsiteY3" fmla="*/ 256182 h 256182"/>
                    <a:gd name="connsiteX4" fmla="*/ 40199 w 913215"/>
                    <a:gd name="connsiteY4" fmla="*/ 103647 h 256182"/>
                    <a:gd name="connsiteX0" fmla="*/ 33311 w 906327"/>
                    <a:gd name="connsiteY0" fmla="*/ 103647 h 248823"/>
                    <a:gd name="connsiteX1" fmla="*/ 857560 w 906327"/>
                    <a:gd name="connsiteY1" fmla="*/ 95391 h 248823"/>
                    <a:gd name="connsiteX2" fmla="*/ 875881 w 906327"/>
                    <a:gd name="connsiteY2" fmla="*/ 248823 h 248823"/>
                    <a:gd name="connsiteX3" fmla="*/ 31223 w 906327"/>
                    <a:gd name="connsiteY3" fmla="*/ 238427 h 248823"/>
                    <a:gd name="connsiteX4" fmla="*/ 33311 w 906327"/>
                    <a:gd name="connsiteY4" fmla="*/ 103647 h 248823"/>
                    <a:gd name="connsiteX0" fmla="*/ 45136 w 918152"/>
                    <a:gd name="connsiteY0" fmla="*/ 103647 h 248823"/>
                    <a:gd name="connsiteX1" fmla="*/ 869385 w 918152"/>
                    <a:gd name="connsiteY1" fmla="*/ 95391 h 248823"/>
                    <a:gd name="connsiteX2" fmla="*/ 887706 w 918152"/>
                    <a:gd name="connsiteY2" fmla="*/ 248823 h 248823"/>
                    <a:gd name="connsiteX3" fmla="*/ 43048 w 918152"/>
                    <a:gd name="connsiteY3" fmla="*/ 238427 h 248823"/>
                    <a:gd name="connsiteX4" fmla="*/ 45136 w 918152"/>
                    <a:gd name="connsiteY4" fmla="*/ 103647 h 248823"/>
                    <a:gd name="connsiteX0" fmla="*/ 46541 w 919557"/>
                    <a:gd name="connsiteY0" fmla="*/ 103647 h 248823"/>
                    <a:gd name="connsiteX1" fmla="*/ 870790 w 919557"/>
                    <a:gd name="connsiteY1" fmla="*/ 95391 h 248823"/>
                    <a:gd name="connsiteX2" fmla="*/ 889111 w 919557"/>
                    <a:gd name="connsiteY2" fmla="*/ 248823 h 248823"/>
                    <a:gd name="connsiteX3" fmla="*/ 44453 w 919557"/>
                    <a:gd name="connsiteY3" fmla="*/ 238427 h 248823"/>
                    <a:gd name="connsiteX4" fmla="*/ 46541 w 919557"/>
                    <a:gd name="connsiteY4" fmla="*/ 103647 h 248823"/>
                    <a:gd name="connsiteX0" fmla="*/ 46541 w 906576"/>
                    <a:gd name="connsiteY0" fmla="*/ 103647 h 248823"/>
                    <a:gd name="connsiteX1" fmla="*/ 870790 w 906576"/>
                    <a:gd name="connsiteY1" fmla="*/ 95391 h 248823"/>
                    <a:gd name="connsiteX2" fmla="*/ 889111 w 906576"/>
                    <a:gd name="connsiteY2" fmla="*/ 248823 h 248823"/>
                    <a:gd name="connsiteX3" fmla="*/ 44453 w 906576"/>
                    <a:gd name="connsiteY3" fmla="*/ 238427 h 248823"/>
                    <a:gd name="connsiteX4" fmla="*/ 46541 w 906576"/>
                    <a:gd name="connsiteY4" fmla="*/ 103647 h 248823"/>
                    <a:gd name="connsiteX0" fmla="*/ 46541 w 908710"/>
                    <a:gd name="connsiteY0" fmla="*/ 103647 h 248823"/>
                    <a:gd name="connsiteX1" fmla="*/ 870790 w 908710"/>
                    <a:gd name="connsiteY1" fmla="*/ 95391 h 248823"/>
                    <a:gd name="connsiteX2" fmla="*/ 889111 w 908710"/>
                    <a:gd name="connsiteY2" fmla="*/ 248823 h 248823"/>
                    <a:gd name="connsiteX3" fmla="*/ 44453 w 908710"/>
                    <a:gd name="connsiteY3" fmla="*/ 238427 h 248823"/>
                    <a:gd name="connsiteX4" fmla="*/ 46541 w 908710"/>
                    <a:gd name="connsiteY4" fmla="*/ 103647 h 248823"/>
                    <a:gd name="connsiteX0" fmla="*/ 39864 w 902033"/>
                    <a:gd name="connsiteY0" fmla="*/ 103647 h 248823"/>
                    <a:gd name="connsiteX1" fmla="*/ 864113 w 902033"/>
                    <a:gd name="connsiteY1" fmla="*/ 95391 h 248823"/>
                    <a:gd name="connsiteX2" fmla="*/ 882434 w 902033"/>
                    <a:gd name="connsiteY2" fmla="*/ 248823 h 248823"/>
                    <a:gd name="connsiteX3" fmla="*/ 37776 w 902033"/>
                    <a:gd name="connsiteY3" fmla="*/ 238427 h 248823"/>
                    <a:gd name="connsiteX4" fmla="*/ 39864 w 902033"/>
                    <a:gd name="connsiteY4" fmla="*/ 103647 h 24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033" h="248823">
                      <a:moveTo>
                        <a:pt x="39864" y="103647"/>
                      </a:moveTo>
                      <a:cubicBezTo>
                        <a:pt x="171019" y="-21360"/>
                        <a:pt x="639416" y="-44082"/>
                        <a:pt x="864113" y="95391"/>
                      </a:cubicBezTo>
                      <a:cubicBezTo>
                        <a:pt x="934566" y="155656"/>
                        <a:pt x="885927" y="240558"/>
                        <a:pt x="882434" y="248823"/>
                      </a:cubicBezTo>
                      <a:cubicBezTo>
                        <a:pt x="588366" y="92130"/>
                        <a:pt x="222373" y="131103"/>
                        <a:pt x="37776" y="238427"/>
                      </a:cubicBezTo>
                      <a:cubicBezTo>
                        <a:pt x="28937" y="243880"/>
                        <a:pt x="-43880" y="170831"/>
                        <a:pt x="39864" y="103647"/>
                      </a:cubicBezTo>
                      <a:close/>
                    </a:path>
                  </a:pathLst>
                </a:custGeom>
                <a:gradFill>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3"/>
                <p:cNvSpPr/>
                <p:nvPr/>
              </p:nvSpPr>
              <p:spPr>
                <a:xfrm>
                  <a:off x="3911888" y="1125062"/>
                  <a:ext cx="855712" cy="588285"/>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6439 w 848443"/>
                    <a:gd name="connsiteY0" fmla="*/ 205890 h 584744"/>
                    <a:gd name="connsiteX1" fmla="*/ 848443 w 848443"/>
                    <a:gd name="connsiteY1" fmla="*/ 138703 h 584744"/>
                    <a:gd name="connsiteX2" fmla="*/ 824248 w 848443"/>
                    <a:gd name="connsiteY2" fmla="*/ 571865 h 584744"/>
                    <a:gd name="connsiteX3" fmla="*/ 0 w 848443"/>
                    <a:gd name="connsiteY3" fmla="*/ 584744 h 584744"/>
                    <a:gd name="connsiteX4" fmla="*/ 6439 w 848443"/>
                    <a:gd name="connsiteY4" fmla="*/ 205890 h 584744"/>
                    <a:gd name="connsiteX0" fmla="*/ 521 w 848443"/>
                    <a:gd name="connsiteY0" fmla="*/ 160274 h 619027"/>
                    <a:gd name="connsiteX1" fmla="*/ 848443 w 848443"/>
                    <a:gd name="connsiteY1" fmla="*/ 172986 h 619027"/>
                    <a:gd name="connsiteX2" fmla="*/ 824248 w 848443"/>
                    <a:gd name="connsiteY2" fmla="*/ 606148 h 619027"/>
                    <a:gd name="connsiteX3" fmla="*/ 0 w 848443"/>
                    <a:gd name="connsiteY3" fmla="*/ 619027 h 619027"/>
                    <a:gd name="connsiteX4" fmla="*/ 521 w 848443"/>
                    <a:gd name="connsiteY4" fmla="*/ 160274 h 619027"/>
                    <a:gd name="connsiteX0" fmla="*/ 521 w 848443"/>
                    <a:gd name="connsiteY0" fmla="*/ 113985 h 572738"/>
                    <a:gd name="connsiteX1" fmla="*/ 848443 w 848443"/>
                    <a:gd name="connsiteY1" fmla="*/ 126697 h 572738"/>
                    <a:gd name="connsiteX2" fmla="*/ 824248 w 848443"/>
                    <a:gd name="connsiteY2" fmla="*/ 559859 h 572738"/>
                    <a:gd name="connsiteX3" fmla="*/ 0 w 848443"/>
                    <a:gd name="connsiteY3" fmla="*/ 572738 h 572738"/>
                    <a:gd name="connsiteX4" fmla="*/ 521 w 848443"/>
                    <a:gd name="connsiteY4" fmla="*/ 113985 h 572738"/>
                    <a:gd name="connsiteX0" fmla="*/ 521 w 848443"/>
                    <a:gd name="connsiteY0" fmla="*/ 86089 h 544842"/>
                    <a:gd name="connsiteX1" fmla="*/ 848443 w 848443"/>
                    <a:gd name="connsiteY1" fmla="*/ 98801 h 544842"/>
                    <a:gd name="connsiteX2" fmla="*/ 824248 w 848443"/>
                    <a:gd name="connsiteY2" fmla="*/ 531963 h 544842"/>
                    <a:gd name="connsiteX3" fmla="*/ 0 w 848443"/>
                    <a:gd name="connsiteY3" fmla="*/ 544842 h 544842"/>
                    <a:gd name="connsiteX4" fmla="*/ 521 w 848443"/>
                    <a:gd name="connsiteY4" fmla="*/ 86089 h 544842"/>
                    <a:gd name="connsiteX0" fmla="*/ 521 w 848443"/>
                    <a:gd name="connsiteY0" fmla="*/ 96683 h 555436"/>
                    <a:gd name="connsiteX1" fmla="*/ 848443 w 848443"/>
                    <a:gd name="connsiteY1" fmla="*/ 109395 h 555436"/>
                    <a:gd name="connsiteX2" fmla="*/ 824248 w 848443"/>
                    <a:gd name="connsiteY2" fmla="*/ 542557 h 555436"/>
                    <a:gd name="connsiteX3" fmla="*/ 0 w 848443"/>
                    <a:gd name="connsiteY3" fmla="*/ 555436 h 555436"/>
                    <a:gd name="connsiteX4" fmla="*/ 521 w 848443"/>
                    <a:gd name="connsiteY4" fmla="*/ 96683 h 555436"/>
                    <a:gd name="connsiteX0" fmla="*/ 521 w 848443"/>
                    <a:gd name="connsiteY0" fmla="*/ 102856 h 561609"/>
                    <a:gd name="connsiteX1" fmla="*/ 848443 w 848443"/>
                    <a:gd name="connsiteY1" fmla="*/ 115568 h 561609"/>
                    <a:gd name="connsiteX2" fmla="*/ 824248 w 848443"/>
                    <a:gd name="connsiteY2" fmla="*/ 548730 h 561609"/>
                    <a:gd name="connsiteX3" fmla="*/ 0 w 848443"/>
                    <a:gd name="connsiteY3" fmla="*/ 561609 h 561609"/>
                    <a:gd name="connsiteX4" fmla="*/ 521 w 848443"/>
                    <a:gd name="connsiteY4" fmla="*/ 102856 h 561609"/>
                    <a:gd name="connsiteX0" fmla="*/ 521 w 848443"/>
                    <a:gd name="connsiteY0" fmla="*/ 106367 h 565120"/>
                    <a:gd name="connsiteX1" fmla="*/ 848443 w 848443"/>
                    <a:gd name="connsiteY1" fmla="*/ 119079 h 565120"/>
                    <a:gd name="connsiteX2" fmla="*/ 824248 w 848443"/>
                    <a:gd name="connsiteY2" fmla="*/ 552241 h 565120"/>
                    <a:gd name="connsiteX3" fmla="*/ 0 w 848443"/>
                    <a:gd name="connsiteY3" fmla="*/ 565120 h 565120"/>
                    <a:gd name="connsiteX4" fmla="*/ 521 w 848443"/>
                    <a:gd name="connsiteY4" fmla="*/ 106367 h 565120"/>
                    <a:gd name="connsiteX0" fmla="*/ 521 w 848443"/>
                    <a:gd name="connsiteY0" fmla="*/ 106367 h 565120"/>
                    <a:gd name="connsiteX1" fmla="*/ 848443 w 848443"/>
                    <a:gd name="connsiteY1" fmla="*/ 119079 h 565120"/>
                    <a:gd name="connsiteX2" fmla="*/ 824248 w 848443"/>
                    <a:gd name="connsiteY2" fmla="*/ 552241 h 565120"/>
                    <a:gd name="connsiteX3" fmla="*/ 0 w 848443"/>
                    <a:gd name="connsiteY3" fmla="*/ 565120 h 565120"/>
                    <a:gd name="connsiteX4" fmla="*/ 521 w 848443"/>
                    <a:gd name="connsiteY4" fmla="*/ 106367 h 565120"/>
                    <a:gd name="connsiteX0" fmla="*/ 521 w 848443"/>
                    <a:gd name="connsiteY0" fmla="*/ 106367 h 565120"/>
                    <a:gd name="connsiteX1" fmla="*/ 848443 w 848443"/>
                    <a:gd name="connsiteY1" fmla="*/ 119079 h 565120"/>
                    <a:gd name="connsiteX2" fmla="*/ 824248 w 848443"/>
                    <a:gd name="connsiteY2" fmla="*/ 552241 h 565120"/>
                    <a:gd name="connsiteX3" fmla="*/ 0 w 848443"/>
                    <a:gd name="connsiteY3" fmla="*/ 565120 h 565120"/>
                    <a:gd name="connsiteX4" fmla="*/ 521 w 848443"/>
                    <a:gd name="connsiteY4" fmla="*/ 106367 h 565120"/>
                    <a:gd name="connsiteX0" fmla="*/ 521 w 848443"/>
                    <a:gd name="connsiteY0" fmla="*/ 106367 h 565120"/>
                    <a:gd name="connsiteX1" fmla="*/ 848443 w 848443"/>
                    <a:gd name="connsiteY1" fmla="*/ 119079 h 565120"/>
                    <a:gd name="connsiteX2" fmla="*/ 839044 w 848443"/>
                    <a:gd name="connsiteY2" fmla="*/ 552241 h 565120"/>
                    <a:gd name="connsiteX3" fmla="*/ 0 w 848443"/>
                    <a:gd name="connsiteY3" fmla="*/ 565120 h 565120"/>
                    <a:gd name="connsiteX4" fmla="*/ 521 w 848443"/>
                    <a:gd name="connsiteY4" fmla="*/ 106367 h 565120"/>
                    <a:gd name="connsiteX0" fmla="*/ 521 w 848443"/>
                    <a:gd name="connsiteY0" fmla="*/ 106367 h 565120"/>
                    <a:gd name="connsiteX1" fmla="*/ 848443 w 848443"/>
                    <a:gd name="connsiteY1" fmla="*/ 119079 h 565120"/>
                    <a:gd name="connsiteX2" fmla="*/ 847922 w 848443"/>
                    <a:gd name="connsiteY2" fmla="*/ 552241 h 565120"/>
                    <a:gd name="connsiteX3" fmla="*/ 0 w 848443"/>
                    <a:gd name="connsiteY3" fmla="*/ 565120 h 565120"/>
                    <a:gd name="connsiteX4" fmla="*/ 521 w 848443"/>
                    <a:gd name="connsiteY4" fmla="*/ 106367 h 565120"/>
                    <a:gd name="connsiteX0" fmla="*/ 521 w 848443"/>
                    <a:gd name="connsiteY0" fmla="*/ 106367 h 573998"/>
                    <a:gd name="connsiteX1" fmla="*/ 848443 w 848443"/>
                    <a:gd name="connsiteY1" fmla="*/ 119079 h 573998"/>
                    <a:gd name="connsiteX2" fmla="*/ 847922 w 848443"/>
                    <a:gd name="connsiteY2" fmla="*/ 552241 h 573998"/>
                    <a:gd name="connsiteX3" fmla="*/ 0 w 848443"/>
                    <a:gd name="connsiteY3" fmla="*/ 573998 h 573998"/>
                    <a:gd name="connsiteX4" fmla="*/ 521 w 848443"/>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73998"/>
                    <a:gd name="connsiteX1" fmla="*/ 848443 w 853844"/>
                    <a:gd name="connsiteY1" fmla="*/ 119079 h 573998"/>
                    <a:gd name="connsiteX2" fmla="*/ 853841 w 853844"/>
                    <a:gd name="connsiteY2" fmla="*/ 558160 h 573998"/>
                    <a:gd name="connsiteX3" fmla="*/ 0 w 853844"/>
                    <a:gd name="connsiteY3" fmla="*/ 573998 h 573998"/>
                    <a:gd name="connsiteX4" fmla="*/ 521 w 853844"/>
                    <a:gd name="connsiteY4" fmla="*/ 106367 h 573998"/>
                    <a:gd name="connsiteX0" fmla="*/ 521 w 853844"/>
                    <a:gd name="connsiteY0" fmla="*/ 106367 h 581142"/>
                    <a:gd name="connsiteX1" fmla="*/ 848443 w 853844"/>
                    <a:gd name="connsiteY1" fmla="*/ 119079 h 581142"/>
                    <a:gd name="connsiteX2" fmla="*/ 853841 w 853844"/>
                    <a:gd name="connsiteY2" fmla="*/ 558160 h 581142"/>
                    <a:gd name="connsiteX3" fmla="*/ 0 w 853844"/>
                    <a:gd name="connsiteY3" fmla="*/ 581142 h 581142"/>
                    <a:gd name="connsiteX4" fmla="*/ 521 w 853844"/>
                    <a:gd name="connsiteY4" fmla="*/ 106367 h 581142"/>
                    <a:gd name="connsiteX0" fmla="*/ 521 w 853844"/>
                    <a:gd name="connsiteY0" fmla="*/ 106367 h 581142"/>
                    <a:gd name="connsiteX1" fmla="*/ 848443 w 853844"/>
                    <a:gd name="connsiteY1" fmla="*/ 119079 h 581142"/>
                    <a:gd name="connsiteX2" fmla="*/ 853841 w 853844"/>
                    <a:gd name="connsiteY2" fmla="*/ 567685 h 581142"/>
                    <a:gd name="connsiteX3" fmla="*/ 0 w 853844"/>
                    <a:gd name="connsiteY3" fmla="*/ 581142 h 581142"/>
                    <a:gd name="connsiteX4" fmla="*/ 521 w 853844"/>
                    <a:gd name="connsiteY4" fmla="*/ 106367 h 581142"/>
                    <a:gd name="connsiteX0" fmla="*/ 521 w 853844"/>
                    <a:gd name="connsiteY0" fmla="*/ 110344 h 585119"/>
                    <a:gd name="connsiteX1" fmla="*/ 848443 w 853844"/>
                    <a:gd name="connsiteY1" fmla="*/ 115913 h 585119"/>
                    <a:gd name="connsiteX2" fmla="*/ 853841 w 853844"/>
                    <a:gd name="connsiteY2" fmla="*/ 571662 h 585119"/>
                    <a:gd name="connsiteX3" fmla="*/ 0 w 853844"/>
                    <a:gd name="connsiteY3" fmla="*/ 585119 h 585119"/>
                    <a:gd name="connsiteX4" fmla="*/ 521 w 853844"/>
                    <a:gd name="connsiteY4" fmla="*/ 110344 h 585119"/>
                    <a:gd name="connsiteX0" fmla="*/ 4 w 858090"/>
                    <a:gd name="connsiteY0" fmla="*/ 106367 h 588285"/>
                    <a:gd name="connsiteX1" fmla="*/ 852689 w 858090"/>
                    <a:gd name="connsiteY1" fmla="*/ 119079 h 588285"/>
                    <a:gd name="connsiteX2" fmla="*/ 858087 w 858090"/>
                    <a:gd name="connsiteY2" fmla="*/ 574828 h 588285"/>
                    <a:gd name="connsiteX3" fmla="*/ 4246 w 858090"/>
                    <a:gd name="connsiteY3" fmla="*/ 588285 h 588285"/>
                    <a:gd name="connsiteX4" fmla="*/ 4 w 858090"/>
                    <a:gd name="connsiteY4" fmla="*/ 106367 h 588285"/>
                    <a:gd name="connsiteX0" fmla="*/ 4 w 858090"/>
                    <a:gd name="connsiteY0" fmla="*/ 106367 h 588285"/>
                    <a:gd name="connsiteX1" fmla="*/ 852689 w 858090"/>
                    <a:gd name="connsiteY1" fmla="*/ 119079 h 588285"/>
                    <a:gd name="connsiteX2" fmla="*/ 858087 w 858090"/>
                    <a:gd name="connsiteY2" fmla="*/ 574828 h 588285"/>
                    <a:gd name="connsiteX3" fmla="*/ 4246 w 858090"/>
                    <a:gd name="connsiteY3" fmla="*/ 588285 h 588285"/>
                    <a:gd name="connsiteX4" fmla="*/ 4 w 858090"/>
                    <a:gd name="connsiteY4" fmla="*/ 106367 h 588285"/>
                    <a:gd name="connsiteX0" fmla="*/ 4 w 853345"/>
                    <a:gd name="connsiteY0" fmla="*/ 106367 h 588285"/>
                    <a:gd name="connsiteX1" fmla="*/ 852689 w 853345"/>
                    <a:gd name="connsiteY1" fmla="*/ 119079 h 588285"/>
                    <a:gd name="connsiteX2" fmla="*/ 853325 w 853345"/>
                    <a:gd name="connsiteY2" fmla="*/ 567684 h 588285"/>
                    <a:gd name="connsiteX3" fmla="*/ 4246 w 853345"/>
                    <a:gd name="connsiteY3" fmla="*/ 588285 h 588285"/>
                    <a:gd name="connsiteX4" fmla="*/ 4 w 853345"/>
                    <a:gd name="connsiteY4" fmla="*/ 106367 h 588285"/>
                    <a:gd name="connsiteX0" fmla="*/ 4 w 855712"/>
                    <a:gd name="connsiteY0" fmla="*/ 106367 h 588285"/>
                    <a:gd name="connsiteX1" fmla="*/ 852689 w 855712"/>
                    <a:gd name="connsiteY1" fmla="*/ 119079 h 588285"/>
                    <a:gd name="connsiteX2" fmla="*/ 855706 w 855712"/>
                    <a:gd name="connsiteY2" fmla="*/ 570066 h 588285"/>
                    <a:gd name="connsiteX3" fmla="*/ 4246 w 855712"/>
                    <a:gd name="connsiteY3" fmla="*/ 588285 h 588285"/>
                    <a:gd name="connsiteX4" fmla="*/ 4 w 855712"/>
                    <a:gd name="connsiteY4" fmla="*/ 106367 h 588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712" h="588285">
                      <a:moveTo>
                        <a:pt x="4" y="106367"/>
                      </a:moveTo>
                      <a:cubicBezTo>
                        <a:pt x="61565" y="-10919"/>
                        <a:pt x="625788" y="-62955"/>
                        <a:pt x="852689" y="119079"/>
                      </a:cubicBezTo>
                      <a:cubicBezTo>
                        <a:pt x="852515" y="263466"/>
                        <a:pt x="855880" y="425679"/>
                        <a:pt x="855706" y="570066"/>
                      </a:cubicBezTo>
                      <a:cubicBezTo>
                        <a:pt x="505414" y="404495"/>
                        <a:pt x="108945" y="492798"/>
                        <a:pt x="4246" y="588285"/>
                      </a:cubicBezTo>
                      <a:cubicBezTo>
                        <a:pt x="4420" y="435367"/>
                        <a:pt x="-170" y="259285"/>
                        <a:pt x="4" y="106367"/>
                      </a:cubicBezTo>
                      <a:close/>
                    </a:path>
                  </a:pathLst>
                </a:custGeom>
                <a:gradFill>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
                <p:cNvSpPr/>
                <p:nvPr/>
              </p:nvSpPr>
              <p:spPr>
                <a:xfrm>
                  <a:off x="3894895" y="1587709"/>
                  <a:ext cx="886831" cy="243799"/>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0 w 831847"/>
                    <a:gd name="connsiteY0" fmla="*/ 156714 h 581162"/>
                    <a:gd name="connsiteX1" fmla="*/ 831847 w 831847"/>
                    <a:gd name="connsiteY1" fmla="*/ 176550 h 581162"/>
                    <a:gd name="connsiteX2" fmla="*/ 825408 w 831847"/>
                    <a:gd name="connsiteY2" fmla="*/ 568283 h 581162"/>
                    <a:gd name="connsiteX3" fmla="*/ 1160 w 831847"/>
                    <a:gd name="connsiteY3" fmla="*/ 581162 h 581162"/>
                    <a:gd name="connsiteX4" fmla="*/ 0 w 831847"/>
                    <a:gd name="connsiteY4" fmla="*/ 156714 h 581162"/>
                    <a:gd name="connsiteX0" fmla="*/ 0 w 825408"/>
                    <a:gd name="connsiteY0" fmla="*/ 179525 h 603973"/>
                    <a:gd name="connsiteX1" fmla="*/ 821716 w 825408"/>
                    <a:gd name="connsiteY1" fmla="*/ 156301 h 603973"/>
                    <a:gd name="connsiteX2" fmla="*/ 825408 w 825408"/>
                    <a:gd name="connsiteY2" fmla="*/ 591094 h 603973"/>
                    <a:gd name="connsiteX3" fmla="*/ 1160 w 825408"/>
                    <a:gd name="connsiteY3" fmla="*/ 603973 h 603973"/>
                    <a:gd name="connsiteX4" fmla="*/ 0 w 825408"/>
                    <a:gd name="connsiteY4" fmla="*/ 179525 h 603973"/>
                    <a:gd name="connsiteX0" fmla="*/ 0 w 825408"/>
                    <a:gd name="connsiteY0" fmla="*/ 134944 h 559392"/>
                    <a:gd name="connsiteX1" fmla="*/ 821716 w 825408"/>
                    <a:gd name="connsiteY1" fmla="*/ 111720 h 559392"/>
                    <a:gd name="connsiteX2" fmla="*/ 825408 w 825408"/>
                    <a:gd name="connsiteY2" fmla="*/ 546513 h 559392"/>
                    <a:gd name="connsiteX3" fmla="*/ 1160 w 825408"/>
                    <a:gd name="connsiteY3" fmla="*/ 559392 h 559392"/>
                    <a:gd name="connsiteX4" fmla="*/ 0 w 825408"/>
                    <a:gd name="connsiteY4" fmla="*/ 134944 h 559392"/>
                    <a:gd name="connsiteX0" fmla="*/ 0 w 825408"/>
                    <a:gd name="connsiteY0" fmla="*/ 104849 h 529297"/>
                    <a:gd name="connsiteX1" fmla="*/ 821716 w 825408"/>
                    <a:gd name="connsiteY1" fmla="*/ 81625 h 529297"/>
                    <a:gd name="connsiteX2" fmla="*/ 825408 w 825408"/>
                    <a:gd name="connsiteY2" fmla="*/ 516418 h 529297"/>
                    <a:gd name="connsiteX3" fmla="*/ 1160 w 825408"/>
                    <a:gd name="connsiteY3" fmla="*/ 529297 h 529297"/>
                    <a:gd name="connsiteX4" fmla="*/ 0 w 825408"/>
                    <a:gd name="connsiteY4" fmla="*/ 104849 h 529297"/>
                    <a:gd name="connsiteX0" fmla="*/ 0 w 825408"/>
                    <a:gd name="connsiteY0" fmla="*/ 112090 h 536538"/>
                    <a:gd name="connsiteX1" fmla="*/ 821716 w 825408"/>
                    <a:gd name="connsiteY1" fmla="*/ 88866 h 536538"/>
                    <a:gd name="connsiteX2" fmla="*/ 825408 w 825408"/>
                    <a:gd name="connsiteY2" fmla="*/ 523659 h 536538"/>
                    <a:gd name="connsiteX3" fmla="*/ 1160 w 825408"/>
                    <a:gd name="connsiteY3" fmla="*/ 536538 h 536538"/>
                    <a:gd name="connsiteX4" fmla="*/ 0 w 825408"/>
                    <a:gd name="connsiteY4" fmla="*/ 112090 h 536538"/>
                    <a:gd name="connsiteX0" fmla="*/ 1420 w 824295"/>
                    <a:gd name="connsiteY0" fmla="*/ 109165 h 538678"/>
                    <a:gd name="connsiteX1" fmla="*/ 820603 w 824295"/>
                    <a:gd name="connsiteY1" fmla="*/ 91006 h 538678"/>
                    <a:gd name="connsiteX2" fmla="*/ 824295 w 824295"/>
                    <a:gd name="connsiteY2" fmla="*/ 525799 h 538678"/>
                    <a:gd name="connsiteX3" fmla="*/ 47 w 824295"/>
                    <a:gd name="connsiteY3" fmla="*/ 538678 h 538678"/>
                    <a:gd name="connsiteX4" fmla="*/ 1420 w 824295"/>
                    <a:gd name="connsiteY4" fmla="*/ 109165 h 538678"/>
                    <a:gd name="connsiteX0" fmla="*/ 8983 w 831858"/>
                    <a:gd name="connsiteY0" fmla="*/ 109165 h 525799"/>
                    <a:gd name="connsiteX1" fmla="*/ 828166 w 831858"/>
                    <a:gd name="connsiteY1" fmla="*/ 91006 h 525799"/>
                    <a:gd name="connsiteX2" fmla="*/ 831858 w 831858"/>
                    <a:gd name="connsiteY2" fmla="*/ 525799 h 525799"/>
                    <a:gd name="connsiteX3" fmla="*/ 11 w 831858"/>
                    <a:gd name="connsiteY3" fmla="*/ 199261 h 525799"/>
                    <a:gd name="connsiteX4" fmla="*/ 8983 w 831858"/>
                    <a:gd name="connsiteY4" fmla="*/ 109165 h 525799"/>
                    <a:gd name="connsiteX0" fmla="*/ 9421 w 832296"/>
                    <a:gd name="connsiteY0" fmla="*/ 109165 h 525799"/>
                    <a:gd name="connsiteX1" fmla="*/ 828604 w 832296"/>
                    <a:gd name="connsiteY1" fmla="*/ 91006 h 525799"/>
                    <a:gd name="connsiteX2" fmla="*/ 832296 w 832296"/>
                    <a:gd name="connsiteY2" fmla="*/ 525799 h 525799"/>
                    <a:gd name="connsiteX3" fmla="*/ 449 w 832296"/>
                    <a:gd name="connsiteY3" fmla="*/ 199261 h 525799"/>
                    <a:gd name="connsiteX4" fmla="*/ 9421 w 83229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5809"/>
                    <a:gd name="connsiteY0" fmla="*/ 109165 h 195068"/>
                    <a:gd name="connsiteX1" fmla="*/ 819584 w 825809"/>
                    <a:gd name="connsiteY1" fmla="*/ 91006 h 195068"/>
                    <a:gd name="connsiteX2" fmla="*/ 825809 w 825809"/>
                    <a:gd name="connsiteY2" fmla="*/ 186381 h 195068"/>
                    <a:gd name="connsiteX3" fmla="*/ 1561 w 825809"/>
                    <a:gd name="connsiteY3" fmla="*/ 184063 h 195068"/>
                    <a:gd name="connsiteX4" fmla="*/ 401 w 825809"/>
                    <a:gd name="connsiteY4" fmla="*/ 109165 h 195068"/>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42570"/>
                    <a:gd name="connsiteY0" fmla="*/ 106308 h 251484"/>
                    <a:gd name="connsiteX1" fmla="*/ 824249 w 842570"/>
                    <a:gd name="connsiteY1" fmla="*/ 93214 h 251484"/>
                    <a:gd name="connsiteX2" fmla="*/ 842570 w 842570"/>
                    <a:gd name="connsiteY2" fmla="*/ 251484 h 251484"/>
                    <a:gd name="connsiteX3" fmla="*/ 6226 w 842570"/>
                    <a:gd name="connsiteY3" fmla="*/ 186271 h 251484"/>
                    <a:gd name="connsiteX4" fmla="*/ 0 w 842570"/>
                    <a:gd name="connsiteY4" fmla="*/ 106308 h 251484"/>
                    <a:gd name="connsiteX0" fmla="*/ 0 w 871053"/>
                    <a:gd name="connsiteY0" fmla="*/ 106308 h 251484"/>
                    <a:gd name="connsiteX1" fmla="*/ 824249 w 871053"/>
                    <a:gd name="connsiteY1" fmla="*/ 93214 h 251484"/>
                    <a:gd name="connsiteX2" fmla="*/ 842570 w 871053"/>
                    <a:gd name="connsiteY2" fmla="*/ 251484 h 251484"/>
                    <a:gd name="connsiteX3" fmla="*/ 6226 w 871053"/>
                    <a:gd name="connsiteY3" fmla="*/ 186271 h 251484"/>
                    <a:gd name="connsiteX4" fmla="*/ 0 w 871053"/>
                    <a:gd name="connsiteY4" fmla="*/ 106308 h 251484"/>
                    <a:gd name="connsiteX0" fmla="*/ 0 w 873694"/>
                    <a:gd name="connsiteY0" fmla="*/ 106308 h 251484"/>
                    <a:gd name="connsiteX1" fmla="*/ 824249 w 873694"/>
                    <a:gd name="connsiteY1" fmla="*/ 93214 h 251484"/>
                    <a:gd name="connsiteX2" fmla="*/ 842570 w 873694"/>
                    <a:gd name="connsiteY2" fmla="*/ 251484 h 251484"/>
                    <a:gd name="connsiteX3" fmla="*/ 6226 w 873694"/>
                    <a:gd name="connsiteY3" fmla="*/ 186271 h 251484"/>
                    <a:gd name="connsiteX4" fmla="*/ 0 w 873694"/>
                    <a:gd name="connsiteY4" fmla="*/ 106308 h 251484"/>
                    <a:gd name="connsiteX0" fmla="*/ 0 w 873694"/>
                    <a:gd name="connsiteY0" fmla="*/ 103647 h 248823"/>
                    <a:gd name="connsiteX1" fmla="*/ 824249 w 873694"/>
                    <a:gd name="connsiteY1" fmla="*/ 95391 h 248823"/>
                    <a:gd name="connsiteX2" fmla="*/ 842570 w 873694"/>
                    <a:gd name="connsiteY2" fmla="*/ 248823 h 248823"/>
                    <a:gd name="connsiteX3" fmla="*/ 6226 w 873694"/>
                    <a:gd name="connsiteY3" fmla="*/ 183610 h 248823"/>
                    <a:gd name="connsiteX4" fmla="*/ 0 w 873694"/>
                    <a:gd name="connsiteY4" fmla="*/ 103647 h 248823"/>
                    <a:gd name="connsiteX0" fmla="*/ 23029 w 896723"/>
                    <a:gd name="connsiteY0" fmla="*/ 103647 h 256182"/>
                    <a:gd name="connsiteX1" fmla="*/ 847278 w 896723"/>
                    <a:gd name="connsiteY1" fmla="*/ 95391 h 256182"/>
                    <a:gd name="connsiteX2" fmla="*/ 865599 w 896723"/>
                    <a:gd name="connsiteY2" fmla="*/ 248823 h 256182"/>
                    <a:gd name="connsiteX3" fmla="*/ 227 w 896723"/>
                    <a:gd name="connsiteY3" fmla="*/ 256182 h 256182"/>
                    <a:gd name="connsiteX4" fmla="*/ 23029 w 896723"/>
                    <a:gd name="connsiteY4" fmla="*/ 103647 h 256182"/>
                    <a:gd name="connsiteX0" fmla="*/ 40199 w 913893"/>
                    <a:gd name="connsiteY0" fmla="*/ 103647 h 256182"/>
                    <a:gd name="connsiteX1" fmla="*/ 864448 w 913893"/>
                    <a:gd name="connsiteY1" fmla="*/ 95391 h 256182"/>
                    <a:gd name="connsiteX2" fmla="*/ 882769 w 913893"/>
                    <a:gd name="connsiteY2" fmla="*/ 248823 h 256182"/>
                    <a:gd name="connsiteX3" fmla="*/ 17397 w 913893"/>
                    <a:gd name="connsiteY3" fmla="*/ 256182 h 256182"/>
                    <a:gd name="connsiteX4" fmla="*/ 40199 w 913893"/>
                    <a:gd name="connsiteY4" fmla="*/ 103647 h 256182"/>
                    <a:gd name="connsiteX0" fmla="*/ 40199 w 913215"/>
                    <a:gd name="connsiteY0" fmla="*/ 103647 h 256182"/>
                    <a:gd name="connsiteX1" fmla="*/ 864448 w 913215"/>
                    <a:gd name="connsiteY1" fmla="*/ 95391 h 256182"/>
                    <a:gd name="connsiteX2" fmla="*/ 882769 w 913215"/>
                    <a:gd name="connsiteY2" fmla="*/ 248823 h 256182"/>
                    <a:gd name="connsiteX3" fmla="*/ 17397 w 913215"/>
                    <a:gd name="connsiteY3" fmla="*/ 256182 h 256182"/>
                    <a:gd name="connsiteX4" fmla="*/ 40199 w 913215"/>
                    <a:gd name="connsiteY4" fmla="*/ 103647 h 256182"/>
                    <a:gd name="connsiteX0" fmla="*/ 33311 w 906327"/>
                    <a:gd name="connsiteY0" fmla="*/ 103647 h 248823"/>
                    <a:gd name="connsiteX1" fmla="*/ 857560 w 906327"/>
                    <a:gd name="connsiteY1" fmla="*/ 95391 h 248823"/>
                    <a:gd name="connsiteX2" fmla="*/ 875881 w 906327"/>
                    <a:gd name="connsiteY2" fmla="*/ 248823 h 248823"/>
                    <a:gd name="connsiteX3" fmla="*/ 31223 w 906327"/>
                    <a:gd name="connsiteY3" fmla="*/ 238427 h 248823"/>
                    <a:gd name="connsiteX4" fmla="*/ 33311 w 906327"/>
                    <a:gd name="connsiteY4" fmla="*/ 103647 h 248823"/>
                    <a:gd name="connsiteX0" fmla="*/ 45136 w 918152"/>
                    <a:gd name="connsiteY0" fmla="*/ 103647 h 248823"/>
                    <a:gd name="connsiteX1" fmla="*/ 869385 w 918152"/>
                    <a:gd name="connsiteY1" fmla="*/ 95391 h 248823"/>
                    <a:gd name="connsiteX2" fmla="*/ 887706 w 918152"/>
                    <a:gd name="connsiteY2" fmla="*/ 248823 h 248823"/>
                    <a:gd name="connsiteX3" fmla="*/ 43048 w 918152"/>
                    <a:gd name="connsiteY3" fmla="*/ 238427 h 248823"/>
                    <a:gd name="connsiteX4" fmla="*/ 45136 w 918152"/>
                    <a:gd name="connsiteY4" fmla="*/ 103647 h 248823"/>
                    <a:gd name="connsiteX0" fmla="*/ 46541 w 919557"/>
                    <a:gd name="connsiteY0" fmla="*/ 103647 h 248823"/>
                    <a:gd name="connsiteX1" fmla="*/ 870790 w 919557"/>
                    <a:gd name="connsiteY1" fmla="*/ 95391 h 248823"/>
                    <a:gd name="connsiteX2" fmla="*/ 889111 w 919557"/>
                    <a:gd name="connsiteY2" fmla="*/ 248823 h 248823"/>
                    <a:gd name="connsiteX3" fmla="*/ 44453 w 919557"/>
                    <a:gd name="connsiteY3" fmla="*/ 238427 h 248823"/>
                    <a:gd name="connsiteX4" fmla="*/ 46541 w 919557"/>
                    <a:gd name="connsiteY4" fmla="*/ 103647 h 248823"/>
                    <a:gd name="connsiteX0" fmla="*/ 46541 w 904460"/>
                    <a:gd name="connsiteY0" fmla="*/ 103647 h 248823"/>
                    <a:gd name="connsiteX1" fmla="*/ 870790 w 904460"/>
                    <a:gd name="connsiteY1" fmla="*/ 95391 h 248823"/>
                    <a:gd name="connsiteX2" fmla="*/ 889111 w 904460"/>
                    <a:gd name="connsiteY2" fmla="*/ 248823 h 248823"/>
                    <a:gd name="connsiteX3" fmla="*/ 44453 w 904460"/>
                    <a:gd name="connsiteY3" fmla="*/ 238427 h 248823"/>
                    <a:gd name="connsiteX4" fmla="*/ 46541 w 904460"/>
                    <a:gd name="connsiteY4" fmla="*/ 103647 h 248823"/>
                    <a:gd name="connsiteX0" fmla="*/ 35418 w 893337"/>
                    <a:gd name="connsiteY0" fmla="*/ 103647 h 248823"/>
                    <a:gd name="connsiteX1" fmla="*/ 859667 w 893337"/>
                    <a:gd name="connsiteY1" fmla="*/ 95391 h 248823"/>
                    <a:gd name="connsiteX2" fmla="*/ 877988 w 893337"/>
                    <a:gd name="connsiteY2" fmla="*/ 248823 h 248823"/>
                    <a:gd name="connsiteX3" fmla="*/ 33330 w 893337"/>
                    <a:gd name="connsiteY3" fmla="*/ 238427 h 248823"/>
                    <a:gd name="connsiteX4" fmla="*/ 35418 w 893337"/>
                    <a:gd name="connsiteY4" fmla="*/ 103647 h 248823"/>
                    <a:gd name="connsiteX0" fmla="*/ 35418 w 886831"/>
                    <a:gd name="connsiteY0" fmla="*/ 103647 h 243799"/>
                    <a:gd name="connsiteX1" fmla="*/ 859667 w 886831"/>
                    <a:gd name="connsiteY1" fmla="*/ 95391 h 243799"/>
                    <a:gd name="connsiteX2" fmla="*/ 857891 w 886831"/>
                    <a:gd name="connsiteY2" fmla="*/ 243799 h 243799"/>
                    <a:gd name="connsiteX3" fmla="*/ 33330 w 886831"/>
                    <a:gd name="connsiteY3" fmla="*/ 238427 h 243799"/>
                    <a:gd name="connsiteX4" fmla="*/ 35418 w 886831"/>
                    <a:gd name="connsiteY4" fmla="*/ 103647 h 24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31" h="243799">
                      <a:moveTo>
                        <a:pt x="35418" y="103647"/>
                      </a:moveTo>
                      <a:cubicBezTo>
                        <a:pt x="166573" y="-21360"/>
                        <a:pt x="634970" y="-44082"/>
                        <a:pt x="859667" y="95391"/>
                      </a:cubicBezTo>
                      <a:cubicBezTo>
                        <a:pt x="920072" y="180776"/>
                        <a:pt x="861384" y="235534"/>
                        <a:pt x="857891" y="243799"/>
                      </a:cubicBezTo>
                      <a:cubicBezTo>
                        <a:pt x="563823" y="87106"/>
                        <a:pt x="217927" y="131103"/>
                        <a:pt x="33330" y="238427"/>
                      </a:cubicBezTo>
                      <a:cubicBezTo>
                        <a:pt x="24491" y="243880"/>
                        <a:pt x="-38279" y="170830"/>
                        <a:pt x="35418" y="103647"/>
                      </a:cubicBezTo>
                      <a:close/>
                    </a:path>
                  </a:pathLst>
                </a:custGeom>
                <a:gradFill>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3"/>
                <p:cNvSpPr/>
                <p:nvPr/>
              </p:nvSpPr>
              <p:spPr>
                <a:xfrm>
                  <a:off x="3922679" y="1717185"/>
                  <a:ext cx="830474" cy="199961"/>
                </a:xfrm>
                <a:custGeom>
                  <a:avLst/>
                  <a:gdLst>
                    <a:gd name="connsiteX0" fmla="*/ 0 w 914400"/>
                    <a:gd name="connsiteY0" fmla="*/ 0 h 533400"/>
                    <a:gd name="connsiteX1" fmla="*/ 914400 w 914400"/>
                    <a:gd name="connsiteY1" fmla="*/ 0 h 533400"/>
                    <a:gd name="connsiteX2" fmla="*/ 914400 w 914400"/>
                    <a:gd name="connsiteY2" fmla="*/ 533400 h 533400"/>
                    <a:gd name="connsiteX3" fmla="*/ 0 w 914400"/>
                    <a:gd name="connsiteY3" fmla="*/ 533400 h 533400"/>
                    <a:gd name="connsiteX4" fmla="*/ 0 w 914400"/>
                    <a:gd name="connsiteY4" fmla="*/ 0 h 533400"/>
                    <a:gd name="connsiteX0" fmla="*/ 0 w 914400"/>
                    <a:gd name="connsiteY0" fmla="*/ 0 h 559158"/>
                    <a:gd name="connsiteX1" fmla="*/ 914400 w 914400"/>
                    <a:gd name="connsiteY1" fmla="*/ 0 h 559158"/>
                    <a:gd name="connsiteX2" fmla="*/ 914400 w 914400"/>
                    <a:gd name="connsiteY2" fmla="*/ 533400 h 559158"/>
                    <a:gd name="connsiteX3" fmla="*/ 32197 w 914400"/>
                    <a:gd name="connsiteY3" fmla="*/ 559158 h 559158"/>
                    <a:gd name="connsiteX4" fmla="*/ 0 w 914400"/>
                    <a:gd name="connsiteY4" fmla="*/ 0 h 559158"/>
                    <a:gd name="connsiteX0" fmla="*/ 6439 w 882203"/>
                    <a:gd name="connsiteY0" fmla="*/ 180304 h 559158"/>
                    <a:gd name="connsiteX1" fmla="*/ 882203 w 882203"/>
                    <a:gd name="connsiteY1" fmla="*/ 0 h 559158"/>
                    <a:gd name="connsiteX2" fmla="*/ 882203 w 882203"/>
                    <a:gd name="connsiteY2" fmla="*/ 533400 h 559158"/>
                    <a:gd name="connsiteX3" fmla="*/ 0 w 882203"/>
                    <a:gd name="connsiteY3" fmla="*/ 559158 h 559158"/>
                    <a:gd name="connsiteX4" fmla="*/ 6439 w 882203"/>
                    <a:gd name="connsiteY4" fmla="*/ 180304 h 559158"/>
                    <a:gd name="connsiteX0" fmla="*/ 6439 w 882203"/>
                    <a:gd name="connsiteY0" fmla="*/ 19318 h 398172"/>
                    <a:gd name="connsiteX1" fmla="*/ 830687 w 882203"/>
                    <a:gd name="connsiteY1" fmla="*/ 0 h 398172"/>
                    <a:gd name="connsiteX2" fmla="*/ 882203 w 882203"/>
                    <a:gd name="connsiteY2" fmla="*/ 372414 h 398172"/>
                    <a:gd name="connsiteX3" fmla="*/ 0 w 882203"/>
                    <a:gd name="connsiteY3" fmla="*/ 398172 h 398172"/>
                    <a:gd name="connsiteX4" fmla="*/ 6439 w 882203"/>
                    <a:gd name="connsiteY4" fmla="*/ 19318 h 398172"/>
                    <a:gd name="connsiteX0" fmla="*/ 6439 w 830687"/>
                    <a:gd name="connsiteY0" fmla="*/ 19318 h 398172"/>
                    <a:gd name="connsiteX1" fmla="*/ 830687 w 830687"/>
                    <a:gd name="connsiteY1" fmla="*/ 0 h 398172"/>
                    <a:gd name="connsiteX2" fmla="*/ 824248 w 830687"/>
                    <a:gd name="connsiteY2" fmla="*/ 359535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9318 h 398172"/>
                    <a:gd name="connsiteX1" fmla="*/ 830687 w 830687"/>
                    <a:gd name="connsiteY1" fmla="*/ 0 h 398172"/>
                    <a:gd name="connsiteX2" fmla="*/ 824248 w 830687"/>
                    <a:gd name="connsiteY2" fmla="*/ 385293 h 398172"/>
                    <a:gd name="connsiteX3" fmla="*/ 0 w 830687"/>
                    <a:gd name="connsiteY3" fmla="*/ 398172 h 398172"/>
                    <a:gd name="connsiteX4" fmla="*/ 6439 w 830687"/>
                    <a:gd name="connsiteY4" fmla="*/ 19318 h 398172"/>
                    <a:gd name="connsiteX0" fmla="*/ 6439 w 830687"/>
                    <a:gd name="connsiteY0" fmla="*/ 156072 h 534926"/>
                    <a:gd name="connsiteX1" fmla="*/ 830687 w 830687"/>
                    <a:gd name="connsiteY1" fmla="*/ 136754 h 534926"/>
                    <a:gd name="connsiteX2" fmla="*/ 824248 w 830687"/>
                    <a:gd name="connsiteY2" fmla="*/ 522047 h 534926"/>
                    <a:gd name="connsiteX3" fmla="*/ 0 w 830687"/>
                    <a:gd name="connsiteY3" fmla="*/ 534926 h 534926"/>
                    <a:gd name="connsiteX4" fmla="*/ 6439 w 830687"/>
                    <a:gd name="connsiteY4" fmla="*/ 156072 h 534926"/>
                    <a:gd name="connsiteX0" fmla="*/ 6439 w 830687"/>
                    <a:gd name="connsiteY0" fmla="*/ 186011 h 564865"/>
                    <a:gd name="connsiteX1" fmla="*/ 830687 w 830687"/>
                    <a:gd name="connsiteY1" fmla="*/ 166693 h 564865"/>
                    <a:gd name="connsiteX2" fmla="*/ 824248 w 830687"/>
                    <a:gd name="connsiteY2" fmla="*/ 551986 h 564865"/>
                    <a:gd name="connsiteX3" fmla="*/ 0 w 830687"/>
                    <a:gd name="connsiteY3" fmla="*/ 564865 h 564865"/>
                    <a:gd name="connsiteX4" fmla="*/ 6439 w 830687"/>
                    <a:gd name="connsiteY4" fmla="*/ 186011 h 564865"/>
                    <a:gd name="connsiteX0" fmla="*/ 6439 w 830687"/>
                    <a:gd name="connsiteY0" fmla="*/ 172023 h 550877"/>
                    <a:gd name="connsiteX1" fmla="*/ 830687 w 830687"/>
                    <a:gd name="connsiteY1" fmla="*/ 152705 h 550877"/>
                    <a:gd name="connsiteX2" fmla="*/ 824248 w 830687"/>
                    <a:gd name="connsiteY2" fmla="*/ 537998 h 550877"/>
                    <a:gd name="connsiteX3" fmla="*/ 0 w 830687"/>
                    <a:gd name="connsiteY3" fmla="*/ 550877 h 550877"/>
                    <a:gd name="connsiteX4" fmla="*/ 6439 w 830687"/>
                    <a:gd name="connsiteY4" fmla="*/ 172023 h 550877"/>
                    <a:gd name="connsiteX0" fmla="*/ 6439 w 830687"/>
                    <a:gd name="connsiteY0" fmla="*/ 175731 h 554585"/>
                    <a:gd name="connsiteX1" fmla="*/ 830687 w 830687"/>
                    <a:gd name="connsiteY1" fmla="*/ 156413 h 554585"/>
                    <a:gd name="connsiteX2" fmla="*/ 824248 w 830687"/>
                    <a:gd name="connsiteY2" fmla="*/ 541706 h 554585"/>
                    <a:gd name="connsiteX3" fmla="*/ 0 w 830687"/>
                    <a:gd name="connsiteY3" fmla="*/ 554585 h 554585"/>
                    <a:gd name="connsiteX4" fmla="*/ 6439 w 830687"/>
                    <a:gd name="connsiteY4" fmla="*/ 175731 h 554585"/>
                    <a:gd name="connsiteX0" fmla="*/ 6439 w 830687"/>
                    <a:gd name="connsiteY0" fmla="*/ 156436 h 535290"/>
                    <a:gd name="connsiteX1" fmla="*/ 830687 w 830687"/>
                    <a:gd name="connsiteY1" fmla="*/ 137118 h 535290"/>
                    <a:gd name="connsiteX2" fmla="*/ 824248 w 830687"/>
                    <a:gd name="connsiteY2" fmla="*/ 522411 h 535290"/>
                    <a:gd name="connsiteX3" fmla="*/ 0 w 830687"/>
                    <a:gd name="connsiteY3" fmla="*/ 535290 h 535290"/>
                    <a:gd name="connsiteX4" fmla="*/ 6439 w 830687"/>
                    <a:gd name="connsiteY4" fmla="*/ 156436 h 535290"/>
                    <a:gd name="connsiteX0" fmla="*/ 6439 w 830687"/>
                    <a:gd name="connsiteY0" fmla="*/ 168670 h 547524"/>
                    <a:gd name="connsiteX1" fmla="*/ 830687 w 830687"/>
                    <a:gd name="connsiteY1" fmla="*/ 149352 h 547524"/>
                    <a:gd name="connsiteX2" fmla="*/ 824248 w 830687"/>
                    <a:gd name="connsiteY2" fmla="*/ 534645 h 547524"/>
                    <a:gd name="connsiteX3" fmla="*/ 0 w 830687"/>
                    <a:gd name="connsiteY3" fmla="*/ 547524 h 547524"/>
                    <a:gd name="connsiteX4" fmla="*/ 6439 w 830687"/>
                    <a:gd name="connsiteY4" fmla="*/ 168670 h 547524"/>
                    <a:gd name="connsiteX0" fmla="*/ 6439 w 830687"/>
                    <a:gd name="connsiteY0" fmla="*/ 177329 h 556183"/>
                    <a:gd name="connsiteX1" fmla="*/ 830687 w 830687"/>
                    <a:gd name="connsiteY1" fmla="*/ 158011 h 556183"/>
                    <a:gd name="connsiteX2" fmla="*/ 824248 w 830687"/>
                    <a:gd name="connsiteY2" fmla="*/ 543304 h 556183"/>
                    <a:gd name="connsiteX3" fmla="*/ 0 w 830687"/>
                    <a:gd name="connsiteY3" fmla="*/ 556183 h 556183"/>
                    <a:gd name="connsiteX4" fmla="*/ 6439 w 830687"/>
                    <a:gd name="connsiteY4" fmla="*/ 177329 h 556183"/>
                    <a:gd name="connsiteX0" fmla="*/ 6439 w 830687"/>
                    <a:gd name="connsiteY0" fmla="*/ 180962 h 559816"/>
                    <a:gd name="connsiteX1" fmla="*/ 830687 w 830687"/>
                    <a:gd name="connsiteY1" fmla="*/ 155204 h 559816"/>
                    <a:gd name="connsiteX2" fmla="*/ 824248 w 830687"/>
                    <a:gd name="connsiteY2" fmla="*/ 546937 h 559816"/>
                    <a:gd name="connsiteX3" fmla="*/ 0 w 830687"/>
                    <a:gd name="connsiteY3" fmla="*/ 559816 h 559816"/>
                    <a:gd name="connsiteX4" fmla="*/ 6439 w 830687"/>
                    <a:gd name="connsiteY4" fmla="*/ 180962 h 559816"/>
                    <a:gd name="connsiteX0" fmla="*/ 0 w 831847"/>
                    <a:gd name="connsiteY0" fmla="*/ 156714 h 581162"/>
                    <a:gd name="connsiteX1" fmla="*/ 831847 w 831847"/>
                    <a:gd name="connsiteY1" fmla="*/ 176550 h 581162"/>
                    <a:gd name="connsiteX2" fmla="*/ 825408 w 831847"/>
                    <a:gd name="connsiteY2" fmla="*/ 568283 h 581162"/>
                    <a:gd name="connsiteX3" fmla="*/ 1160 w 831847"/>
                    <a:gd name="connsiteY3" fmla="*/ 581162 h 581162"/>
                    <a:gd name="connsiteX4" fmla="*/ 0 w 831847"/>
                    <a:gd name="connsiteY4" fmla="*/ 156714 h 581162"/>
                    <a:gd name="connsiteX0" fmla="*/ 0 w 825408"/>
                    <a:gd name="connsiteY0" fmla="*/ 179525 h 603973"/>
                    <a:gd name="connsiteX1" fmla="*/ 821716 w 825408"/>
                    <a:gd name="connsiteY1" fmla="*/ 156301 h 603973"/>
                    <a:gd name="connsiteX2" fmla="*/ 825408 w 825408"/>
                    <a:gd name="connsiteY2" fmla="*/ 591094 h 603973"/>
                    <a:gd name="connsiteX3" fmla="*/ 1160 w 825408"/>
                    <a:gd name="connsiteY3" fmla="*/ 603973 h 603973"/>
                    <a:gd name="connsiteX4" fmla="*/ 0 w 825408"/>
                    <a:gd name="connsiteY4" fmla="*/ 179525 h 603973"/>
                    <a:gd name="connsiteX0" fmla="*/ 0 w 825408"/>
                    <a:gd name="connsiteY0" fmla="*/ 134944 h 559392"/>
                    <a:gd name="connsiteX1" fmla="*/ 821716 w 825408"/>
                    <a:gd name="connsiteY1" fmla="*/ 111720 h 559392"/>
                    <a:gd name="connsiteX2" fmla="*/ 825408 w 825408"/>
                    <a:gd name="connsiteY2" fmla="*/ 546513 h 559392"/>
                    <a:gd name="connsiteX3" fmla="*/ 1160 w 825408"/>
                    <a:gd name="connsiteY3" fmla="*/ 559392 h 559392"/>
                    <a:gd name="connsiteX4" fmla="*/ 0 w 825408"/>
                    <a:gd name="connsiteY4" fmla="*/ 134944 h 559392"/>
                    <a:gd name="connsiteX0" fmla="*/ 0 w 825408"/>
                    <a:gd name="connsiteY0" fmla="*/ 104849 h 529297"/>
                    <a:gd name="connsiteX1" fmla="*/ 821716 w 825408"/>
                    <a:gd name="connsiteY1" fmla="*/ 81625 h 529297"/>
                    <a:gd name="connsiteX2" fmla="*/ 825408 w 825408"/>
                    <a:gd name="connsiteY2" fmla="*/ 516418 h 529297"/>
                    <a:gd name="connsiteX3" fmla="*/ 1160 w 825408"/>
                    <a:gd name="connsiteY3" fmla="*/ 529297 h 529297"/>
                    <a:gd name="connsiteX4" fmla="*/ 0 w 825408"/>
                    <a:gd name="connsiteY4" fmla="*/ 104849 h 529297"/>
                    <a:gd name="connsiteX0" fmla="*/ 0 w 825408"/>
                    <a:gd name="connsiteY0" fmla="*/ 112090 h 536538"/>
                    <a:gd name="connsiteX1" fmla="*/ 821716 w 825408"/>
                    <a:gd name="connsiteY1" fmla="*/ 88866 h 536538"/>
                    <a:gd name="connsiteX2" fmla="*/ 825408 w 825408"/>
                    <a:gd name="connsiteY2" fmla="*/ 523659 h 536538"/>
                    <a:gd name="connsiteX3" fmla="*/ 1160 w 825408"/>
                    <a:gd name="connsiteY3" fmla="*/ 536538 h 536538"/>
                    <a:gd name="connsiteX4" fmla="*/ 0 w 825408"/>
                    <a:gd name="connsiteY4" fmla="*/ 112090 h 536538"/>
                    <a:gd name="connsiteX0" fmla="*/ 1420 w 824295"/>
                    <a:gd name="connsiteY0" fmla="*/ 109165 h 538678"/>
                    <a:gd name="connsiteX1" fmla="*/ 820603 w 824295"/>
                    <a:gd name="connsiteY1" fmla="*/ 91006 h 538678"/>
                    <a:gd name="connsiteX2" fmla="*/ 824295 w 824295"/>
                    <a:gd name="connsiteY2" fmla="*/ 525799 h 538678"/>
                    <a:gd name="connsiteX3" fmla="*/ 47 w 824295"/>
                    <a:gd name="connsiteY3" fmla="*/ 538678 h 538678"/>
                    <a:gd name="connsiteX4" fmla="*/ 1420 w 824295"/>
                    <a:gd name="connsiteY4" fmla="*/ 109165 h 538678"/>
                    <a:gd name="connsiteX0" fmla="*/ 8983 w 831858"/>
                    <a:gd name="connsiteY0" fmla="*/ 109165 h 525799"/>
                    <a:gd name="connsiteX1" fmla="*/ 828166 w 831858"/>
                    <a:gd name="connsiteY1" fmla="*/ 91006 h 525799"/>
                    <a:gd name="connsiteX2" fmla="*/ 831858 w 831858"/>
                    <a:gd name="connsiteY2" fmla="*/ 525799 h 525799"/>
                    <a:gd name="connsiteX3" fmla="*/ 11 w 831858"/>
                    <a:gd name="connsiteY3" fmla="*/ 199261 h 525799"/>
                    <a:gd name="connsiteX4" fmla="*/ 8983 w 831858"/>
                    <a:gd name="connsiteY4" fmla="*/ 109165 h 525799"/>
                    <a:gd name="connsiteX0" fmla="*/ 9421 w 832296"/>
                    <a:gd name="connsiteY0" fmla="*/ 109165 h 525799"/>
                    <a:gd name="connsiteX1" fmla="*/ 828604 w 832296"/>
                    <a:gd name="connsiteY1" fmla="*/ 91006 h 525799"/>
                    <a:gd name="connsiteX2" fmla="*/ 832296 w 832296"/>
                    <a:gd name="connsiteY2" fmla="*/ 525799 h 525799"/>
                    <a:gd name="connsiteX3" fmla="*/ 449 w 832296"/>
                    <a:gd name="connsiteY3" fmla="*/ 199261 h 525799"/>
                    <a:gd name="connsiteX4" fmla="*/ 9421 w 83229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3276"/>
                    <a:gd name="connsiteY0" fmla="*/ 109165 h 525799"/>
                    <a:gd name="connsiteX1" fmla="*/ 819584 w 823276"/>
                    <a:gd name="connsiteY1" fmla="*/ 91006 h 525799"/>
                    <a:gd name="connsiteX2" fmla="*/ 823276 w 823276"/>
                    <a:gd name="connsiteY2" fmla="*/ 525799 h 525799"/>
                    <a:gd name="connsiteX3" fmla="*/ 1561 w 823276"/>
                    <a:gd name="connsiteY3" fmla="*/ 184063 h 525799"/>
                    <a:gd name="connsiteX4" fmla="*/ 401 w 823276"/>
                    <a:gd name="connsiteY4" fmla="*/ 109165 h 525799"/>
                    <a:gd name="connsiteX0" fmla="*/ 401 w 825809"/>
                    <a:gd name="connsiteY0" fmla="*/ 109165 h 195068"/>
                    <a:gd name="connsiteX1" fmla="*/ 819584 w 825809"/>
                    <a:gd name="connsiteY1" fmla="*/ 91006 h 195068"/>
                    <a:gd name="connsiteX2" fmla="*/ 825809 w 825809"/>
                    <a:gd name="connsiteY2" fmla="*/ 186381 h 195068"/>
                    <a:gd name="connsiteX3" fmla="*/ 1561 w 825809"/>
                    <a:gd name="connsiteY3" fmla="*/ 184063 h 195068"/>
                    <a:gd name="connsiteX4" fmla="*/ 401 w 825809"/>
                    <a:gd name="connsiteY4" fmla="*/ 109165 h 195068"/>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30474"/>
                    <a:gd name="connsiteY0" fmla="*/ 106308 h 194760"/>
                    <a:gd name="connsiteX1" fmla="*/ 824249 w 830474"/>
                    <a:gd name="connsiteY1" fmla="*/ 93214 h 194760"/>
                    <a:gd name="connsiteX2" fmla="*/ 830474 w 830474"/>
                    <a:gd name="connsiteY2" fmla="*/ 188589 h 194760"/>
                    <a:gd name="connsiteX3" fmla="*/ 6226 w 830474"/>
                    <a:gd name="connsiteY3" fmla="*/ 186271 h 194760"/>
                    <a:gd name="connsiteX4" fmla="*/ 0 w 830474"/>
                    <a:gd name="connsiteY4" fmla="*/ 106308 h 194760"/>
                    <a:gd name="connsiteX0" fmla="*/ 0 w 830474"/>
                    <a:gd name="connsiteY0" fmla="*/ 102400 h 195441"/>
                    <a:gd name="connsiteX1" fmla="*/ 824249 w 830474"/>
                    <a:gd name="connsiteY1" fmla="*/ 96450 h 195441"/>
                    <a:gd name="connsiteX2" fmla="*/ 830474 w 830474"/>
                    <a:gd name="connsiteY2" fmla="*/ 191825 h 195441"/>
                    <a:gd name="connsiteX3" fmla="*/ 6226 w 830474"/>
                    <a:gd name="connsiteY3" fmla="*/ 189507 h 195441"/>
                    <a:gd name="connsiteX4" fmla="*/ 0 w 830474"/>
                    <a:gd name="connsiteY4" fmla="*/ 102400 h 195441"/>
                    <a:gd name="connsiteX0" fmla="*/ 0 w 830474"/>
                    <a:gd name="connsiteY0" fmla="*/ 107642 h 199961"/>
                    <a:gd name="connsiteX1" fmla="*/ 829012 w 830474"/>
                    <a:gd name="connsiteY1" fmla="*/ 92167 h 199961"/>
                    <a:gd name="connsiteX2" fmla="*/ 830474 w 830474"/>
                    <a:gd name="connsiteY2" fmla="*/ 197067 h 199961"/>
                    <a:gd name="connsiteX3" fmla="*/ 6226 w 830474"/>
                    <a:gd name="connsiteY3" fmla="*/ 194749 h 199961"/>
                    <a:gd name="connsiteX4" fmla="*/ 0 w 830474"/>
                    <a:gd name="connsiteY4" fmla="*/ 107642 h 199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74" h="199961">
                      <a:moveTo>
                        <a:pt x="0" y="107642"/>
                      </a:moveTo>
                      <a:cubicBezTo>
                        <a:pt x="131155" y="-17365"/>
                        <a:pt x="604315" y="-47306"/>
                        <a:pt x="829012" y="92167"/>
                      </a:cubicBezTo>
                      <a:cubicBezTo>
                        <a:pt x="830243" y="237098"/>
                        <a:pt x="826710" y="186383"/>
                        <a:pt x="830474" y="197067"/>
                      </a:cubicBezTo>
                      <a:cubicBezTo>
                        <a:pt x="536406" y="57043"/>
                        <a:pt x="200348" y="87425"/>
                        <a:pt x="6226" y="194749"/>
                      </a:cubicBezTo>
                      <a:cubicBezTo>
                        <a:pt x="3306" y="182447"/>
                        <a:pt x="387" y="249125"/>
                        <a:pt x="0" y="107642"/>
                      </a:cubicBezTo>
                      <a:close/>
                    </a:path>
                  </a:pathLst>
                </a:custGeom>
                <a:gradFill>
                  <a:gsLst>
                    <a:gs pos="92000">
                      <a:srgbClr val="E0E0E0"/>
                    </a:gs>
                    <a:gs pos="100000">
                      <a:srgbClr val="CACACA"/>
                    </a:gs>
                    <a:gs pos="0">
                      <a:srgbClr val="C0C0C0"/>
                    </a:gs>
                    <a:gs pos="30000">
                      <a:schemeClr val="bg1">
                        <a:lumMod val="95000"/>
                      </a:schemeClr>
                    </a:gs>
                    <a:gs pos="64000">
                      <a:schemeClr val="tx1">
                        <a:lumMod val="65000"/>
                        <a:lumOff val="35000"/>
                      </a:schemeClr>
                    </a:gs>
                    <a:gs pos="82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4"/>
                <p:cNvSpPr/>
                <p:nvPr/>
              </p:nvSpPr>
              <p:spPr>
                <a:xfrm>
                  <a:off x="3921744" y="1841887"/>
                  <a:ext cx="204276" cy="3036214"/>
                </a:xfrm>
                <a:custGeom>
                  <a:avLst/>
                  <a:gdLst>
                    <a:gd name="connsiteX0" fmla="*/ 0 w 198666"/>
                    <a:gd name="connsiteY0" fmla="*/ 0 h 2956376"/>
                    <a:gd name="connsiteX1" fmla="*/ 198666 w 198666"/>
                    <a:gd name="connsiteY1" fmla="*/ 0 h 2956376"/>
                    <a:gd name="connsiteX2" fmla="*/ 198666 w 198666"/>
                    <a:gd name="connsiteY2" fmla="*/ 2956376 h 2956376"/>
                    <a:gd name="connsiteX3" fmla="*/ 0 w 198666"/>
                    <a:gd name="connsiteY3" fmla="*/ 2956376 h 2956376"/>
                    <a:gd name="connsiteX4" fmla="*/ 0 w 198666"/>
                    <a:gd name="connsiteY4" fmla="*/ 0 h 2956376"/>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26498"/>
                    <a:gd name="connsiteX1" fmla="*/ 204276 w 204276"/>
                    <a:gd name="connsiteY1" fmla="*/ 0 h 3026498"/>
                    <a:gd name="connsiteX2" fmla="*/ 198666 w 204276"/>
                    <a:gd name="connsiteY2" fmla="*/ 3026498 h 3026498"/>
                    <a:gd name="connsiteX3" fmla="*/ 8415 w 204276"/>
                    <a:gd name="connsiteY3" fmla="*/ 2922717 h 3026498"/>
                    <a:gd name="connsiteX4" fmla="*/ 0 w 204276"/>
                    <a:gd name="connsiteY4" fmla="*/ 70122 h 3026498"/>
                    <a:gd name="connsiteX0" fmla="*/ 0 w 204276"/>
                    <a:gd name="connsiteY0" fmla="*/ 70122 h 3034624"/>
                    <a:gd name="connsiteX1" fmla="*/ 204276 w 204276"/>
                    <a:gd name="connsiteY1" fmla="*/ 0 h 3034624"/>
                    <a:gd name="connsiteX2" fmla="*/ 198666 w 204276"/>
                    <a:gd name="connsiteY2" fmla="*/ 3026498 h 3034624"/>
                    <a:gd name="connsiteX3" fmla="*/ 8415 w 204276"/>
                    <a:gd name="connsiteY3" fmla="*/ 2922717 h 3034624"/>
                    <a:gd name="connsiteX4" fmla="*/ 0 w 204276"/>
                    <a:gd name="connsiteY4" fmla="*/ 70122 h 3034624"/>
                    <a:gd name="connsiteX0" fmla="*/ 0 w 204276"/>
                    <a:gd name="connsiteY0" fmla="*/ 70122 h 3032908"/>
                    <a:gd name="connsiteX1" fmla="*/ 204276 w 204276"/>
                    <a:gd name="connsiteY1" fmla="*/ 0 h 3032908"/>
                    <a:gd name="connsiteX2" fmla="*/ 198666 w 204276"/>
                    <a:gd name="connsiteY2" fmla="*/ 3026498 h 3032908"/>
                    <a:gd name="connsiteX3" fmla="*/ 2805 w 204276"/>
                    <a:gd name="connsiteY3" fmla="*/ 2905888 h 3032908"/>
                    <a:gd name="connsiteX4" fmla="*/ 0 w 204276"/>
                    <a:gd name="connsiteY4" fmla="*/ 70122 h 3032908"/>
                    <a:gd name="connsiteX0" fmla="*/ 0 w 204276"/>
                    <a:gd name="connsiteY0" fmla="*/ 70122 h 3010546"/>
                    <a:gd name="connsiteX1" fmla="*/ 204276 w 204276"/>
                    <a:gd name="connsiteY1" fmla="*/ 0 h 3010546"/>
                    <a:gd name="connsiteX2" fmla="*/ 195861 w 204276"/>
                    <a:gd name="connsiteY2" fmla="*/ 3001254 h 3010546"/>
                    <a:gd name="connsiteX3" fmla="*/ 2805 w 204276"/>
                    <a:gd name="connsiteY3" fmla="*/ 2905888 h 3010546"/>
                    <a:gd name="connsiteX4" fmla="*/ 0 w 204276"/>
                    <a:gd name="connsiteY4" fmla="*/ 70122 h 3010546"/>
                    <a:gd name="connsiteX0" fmla="*/ 0 w 204276"/>
                    <a:gd name="connsiteY0" fmla="*/ 70122 h 3032401"/>
                    <a:gd name="connsiteX1" fmla="*/ 204276 w 204276"/>
                    <a:gd name="connsiteY1" fmla="*/ 0 h 3032401"/>
                    <a:gd name="connsiteX2" fmla="*/ 195861 w 204276"/>
                    <a:gd name="connsiteY2" fmla="*/ 3001254 h 3032401"/>
                    <a:gd name="connsiteX3" fmla="*/ 2805 w 204276"/>
                    <a:gd name="connsiteY3" fmla="*/ 2905888 h 3032401"/>
                    <a:gd name="connsiteX4" fmla="*/ 0 w 204276"/>
                    <a:gd name="connsiteY4" fmla="*/ 70122 h 3032401"/>
                    <a:gd name="connsiteX0" fmla="*/ 0 w 204276"/>
                    <a:gd name="connsiteY0" fmla="*/ 70122 h 3036214"/>
                    <a:gd name="connsiteX1" fmla="*/ 204276 w 204276"/>
                    <a:gd name="connsiteY1" fmla="*/ 0 h 3036214"/>
                    <a:gd name="connsiteX2" fmla="*/ 195861 w 204276"/>
                    <a:gd name="connsiteY2" fmla="*/ 3001254 h 3036214"/>
                    <a:gd name="connsiteX3" fmla="*/ 2805 w 204276"/>
                    <a:gd name="connsiteY3" fmla="*/ 2905888 h 3036214"/>
                    <a:gd name="connsiteX4" fmla="*/ 0 w 204276"/>
                    <a:gd name="connsiteY4" fmla="*/ 70122 h 3036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276" h="3036214">
                      <a:moveTo>
                        <a:pt x="0" y="70122"/>
                      </a:moveTo>
                      <a:cubicBezTo>
                        <a:pt x="58743" y="35528"/>
                        <a:pt x="131509" y="9349"/>
                        <a:pt x="204276" y="0"/>
                      </a:cubicBezTo>
                      <a:lnTo>
                        <a:pt x="195861" y="3001254"/>
                      </a:lnTo>
                      <a:cubicBezTo>
                        <a:pt x="89435" y="3076051"/>
                        <a:pt x="8253" y="3024629"/>
                        <a:pt x="2805" y="2905888"/>
                      </a:cubicBezTo>
                      <a:lnTo>
                        <a:pt x="0" y="70122"/>
                      </a:lnTo>
                      <a:close/>
                    </a:path>
                  </a:pathLst>
                </a:custGeom>
                <a:solidFill>
                  <a:srgbClr val="FFD8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4"/>
                <p:cNvSpPr/>
                <p:nvPr/>
              </p:nvSpPr>
              <p:spPr>
                <a:xfrm>
                  <a:off x="4117605" y="1815572"/>
                  <a:ext cx="439888" cy="3111331"/>
                </a:xfrm>
                <a:custGeom>
                  <a:avLst/>
                  <a:gdLst>
                    <a:gd name="connsiteX0" fmla="*/ 0 w 198666"/>
                    <a:gd name="connsiteY0" fmla="*/ 0 h 2956376"/>
                    <a:gd name="connsiteX1" fmla="*/ 198666 w 198666"/>
                    <a:gd name="connsiteY1" fmla="*/ 0 h 2956376"/>
                    <a:gd name="connsiteX2" fmla="*/ 198666 w 198666"/>
                    <a:gd name="connsiteY2" fmla="*/ 2956376 h 2956376"/>
                    <a:gd name="connsiteX3" fmla="*/ 0 w 198666"/>
                    <a:gd name="connsiteY3" fmla="*/ 2956376 h 2956376"/>
                    <a:gd name="connsiteX4" fmla="*/ 0 w 198666"/>
                    <a:gd name="connsiteY4" fmla="*/ 0 h 2956376"/>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26498"/>
                    <a:gd name="connsiteX1" fmla="*/ 204276 w 204276"/>
                    <a:gd name="connsiteY1" fmla="*/ 0 h 3026498"/>
                    <a:gd name="connsiteX2" fmla="*/ 198666 w 204276"/>
                    <a:gd name="connsiteY2" fmla="*/ 3026498 h 3026498"/>
                    <a:gd name="connsiteX3" fmla="*/ 8415 w 204276"/>
                    <a:gd name="connsiteY3" fmla="*/ 2922717 h 3026498"/>
                    <a:gd name="connsiteX4" fmla="*/ 0 w 204276"/>
                    <a:gd name="connsiteY4" fmla="*/ 70122 h 3026498"/>
                    <a:gd name="connsiteX0" fmla="*/ 0 w 204276"/>
                    <a:gd name="connsiteY0" fmla="*/ 70122 h 3034624"/>
                    <a:gd name="connsiteX1" fmla="*/ 204276 w 204276"/>
                    <a:gd name="connsiteY1" fmla="*/ 0 h 3034624"/>
                    <a:gd name="connsiteX2" fmla="*/ 198666 w 204276"/>
                    <a:gd name="connsiteY2" fmla="*/ 3026498 h 3034624"/>
                    <a:gd name="connsiteX3" fmla="*/ 8415 w 204276"/>
                    <a:gd name="connsiteY3" fmla="*/ 2922717 h 3034624"/>
                    <a:gd name="connsiteX4" fmla="*/ 0 w 204276"/>
                    <a:gd name="connsiteY4" fmla="*/ 70122 h 3034624"/>
                    <a:gd name="connsiteX0" fmla="*/ 0 w 204276"/>
                    <a:gd name="connsiteY0" fmla="*/ 70122 h 3032908"/>
                    <a:gd name="connsiteX1" fmla="*/ 204276 w 204276"/>
                    <a:gd name="connsiteY1" fmla="*/ 0 h 3032908"/>
                    <a:gd name="connsiteX2" fmla="*/ 198666 w 204276"/>
                    <a:gd name="connsiteY2" fmla="*/ 3026498 h 3032908"/>
                    <a:gd name="connsiteX3" fmla="*/ 2805 w 204276"/>
                    <a:gd name="connsiteY3" fmla="*/ 2905888 h 3032908"/>
                    <a:gd name="connsiteX4" fmla="*/ 0 w 204276"/>
                    <a:gd name="connsiteY4" fmla="*/ 70122 h 3032908"/>
                    <a:gd name="connsiteX0" fmla="*/ 0 w 338911"/>
                    <a:gd name="connsiteY0" fmla="*/ 4333 h 3177487"/>
                    <a:gd name="connsiteX1" fmla="*/ 338911 w 338911"/>
                    <a:gd name="connsiteY1" fmla="*/ 144579 h 3177487"/>
                    <a:gd name="connsiteX2" fmla="*/ 333301 w 338911"/>
                    <a:gd name="connsiteY2" fmla="*/ 3171077 h 3177487"/>
                    <a:gd name="connsiteX3" fmla="*/ 137440 w 338911"/>
                    <a:gd name="connsiteY3" fmla="*/ 3050467 h 3177487"/>
                    <a:gd name="connsiteX4" fmla="*/ 0 w 338911"/>
                    <a:gd name="connsiteY4" fmla="*/ 4333 h 3177487"/>
                    <a:gd name="connsiteX0" fmla="*/ 0 w 434278"/>
                    <a:gd name="connsiteY0" fmla="*/ 14099 h 3187253"/>
                    <a:gd name="connsiteX1" fmla="*/ 434278 w 434278"/>
                    <a:gd name="connsiteY1" fmla="*/ 11295 h 3187253"/>
                    <a:gd name="connsiteX2" fmla="*/ 333301 w 434278"/>
                    <a:gd name="connsiteY2" fmla="*/ 3180843 h 3187253"/>
                    <a:gd name="connsiteX3" fmla="*/ 137440 w 434278"/>
                    <a:gd name="connsiteY3" fmla="*/ 3060233 h 3187253"/>
                    <a:gd name="connsiteX4" fmla="*/ 0 w 434278"/>
                    <a:gd name="connsiteY4" fmla="*/ 14099 h 3187253"/>
                    <a:gd name="connsiteX0" fmla="*/ 0 w 434278"/>
                    <a:gd name="connsiteY0" fmla="*/ 23525 h 3196679"/>
                    <a:gd name="connsiteX1" fmla="*/ 434278 w 434278"/>
                    <a:gd name="connsiteY1" fmla="*/ 20721 h 3196679"/>
                    <a:gd name="connsiteX2" fmla="*/ 333301 w 434278"/>
                    <a:gd name="connsiteY2" fmla="*/ 3190269 h 3196679"/>
                    <a:gd name="connsiteX3" fmla="*/ 137440 w 434278"/>
                    <a:gd name="connsiteY3" fmla="*/ 3069659 h 3196679"/>
                    <a:gd name="connsiteX4" fmla="*/ 0 w 434278"/>
                    <a:gd name="connsiteY4" fmla="*/ 23525 h 3196679"/>
                    <a:gd name="connsiteX0" fmla="*/ 0 w 434278"/>
                    <a:gd name="connsiteY0" fmla="*/ 25745 h 3198899"/>
                    <a:gd name="connsiteX1" fmla="*/ 434278 w 434278"/>
                    <a:gd name="connsiteY1" fmla="*/ 22941 h 3198899"/>
                    <a:gd name="connsiteX2" fmla="*/ 333301 w 434278"/>
                    <a:gd name="connsiteY2" fmla="*/ 3192489 h 3198899"/>
                    <a:gd name="connsiteX3" fmla="*/ 137440 w 434278"/>
                    <a:gd name="connsiteY3" fmla="*/ 3071879 h 3198899"/>
                    <a:gd name="connsiteX4" fmla="*/ 0 w 434278"/>
                    <a:gd name="connsiteY4" fmla="*/ 25745 h 3198899"/>
                    <a:gd name="connsiteX0" fmla="*/ 5610 w 439888"/>
                    <a:gd name="connsiteY0" fmla="*/ 25745 h 3197733"/>
                    <a:gd name="connsiteX1" fmla="*/ 439888 w 439888"/>
                    <a:gd name="connsiteY1" fmla="*/ 22941 h 3197733"/>
                    <a:gd name="connsiteX2" fmla="*/ 338911 w 439888"/>
                    <a:gd name="connsiteY2" fmla="*/ 3192489 h 3197733"/>
                    <a:gd name="connsiteX3" fmla="*/ 0 w 439888"/>
                    <a:gd name="connsiteY3" fmla="*/ 3055049 h 3197733"/>
                    <a:gd name="connsiteX4" fmla="*/ 5610 w 439888"/>
                    <a:gd name="connsiteY4" fmla="*/ 25745 h 3197733"/>
                    <a:gd name="connsiteX0" fmla="*/ 5610 w 439888"/>
                    <a:gd name="connsiteY0" fmla="*/ 25745 h 3196681"/>
                    <a:gd name="connsiteX1" fmla="*/ 439888 w 439888"/>
                    <a:gd name="connsiteY1" fmla="*/ 22941 h 3196681"/>
                    <a:gd name="connsiteX2" fmla="*/ 338911 w 439888"/>
                    <a:gd name="connsiteY2" fmla="*/ 3192489 h 3196681"/>
                    <a:gd name="connsiteX3" fmla="*/ 0 w 439888"/>
                    <a:gd name="connsiteY3" fmla="*/ 3032610 h 3196681"/>
                    <a:gd name="connsiteX4" fmla="*/ 5610 w 439888"/>
                    <a:gd name="connsiteY4" fmla="*/ 25745 h 3196681"/>
                    <a:gd name="connsiteX0" fmla="*/ 5610 w 439888"/>
                    <a:gd name="connsiteY0" fmla="*/ 25745 h 3088497"/>
                    <a:gd name="connsiteX1" fmla="*/ 439888 w 439888"/>
                    <a:gd name="connsiteY1" fmla="*/ 22941 h 3088497"/>
                    <a:gd name="connsiteX2" fmla="*/ 431473 w 439888"/>
                    <a:gd name="connsiteY2" fmla="*/ 3049438 h 3088497"/>
                    <a:gd name="connsiteX3" fmla="*/ 0 w 439888"/>
                    <a:gd name="connsiteY3" fmla="*/ 3032610 h 3088497"/>
                    <a:gd name="connsiteX4" fmla="*/ 5610 w 439888"/>
                    <a:gd name="connsiteY4" fmla="*/ 25745 h 3088497"/>
                    <a:gd name="connsiteX0" fmla="*/ 5610 w 439888"/>
                    <a:gd name="connsiteY0" fmla="*/ 25745 h 3107368"/>
                    <a:gd name="connsiteX1" fmla="*/ 439888 w 439888"/>
                    <a:gd name="connsiteY1" fmla="*/ 22941 h 3107368"/>
                    <a:gd name="connsiteX2" fmla="*/ 431473 w 439888"/>
                    <a:gd name="connsiteY2" fmla="*/ 3049438 h 3107368"/>
                    <a:gd name="connsiteX3" fmla="*/ 0 w 439888"/>
                    <a:gd name="connsiteY3" fmla="*/ 3032610 h 3107368"/>
                    <a:gd name="connsiteX4" fmla="*/ 5610 w 439888"/>
                    <a:gd name="connsiteY4" fmla="*/ 25745 h 3107368"/>
                    <a:gd name="connsiteX0" fmla="*/ 5610 w 439888"/>
                    <a:gd name="connsiteY0" fmla="*/ 25745 h 3105359"/>
                    <a:gd name="connsiteX1" fmla="*/ 439888 w 439888"/>
                    <a:gd name="connsiteY1" fmla="*/ 22941 h 3105359"/>
                    <a:gd name="connsiteX2" fmla="*/ 431473 w 439888"/>
                    <a:gd name="connsiteY2" fmla="*/ 3049438 h 3105359"/>
                    <a:gd name="connsiteX3" fmla="*/ 0 w 439888"/>
                    <a:gd name="connsiteY3" fmla="*/ 3032610 h 3105359"/>
                    <a:gd name="connsiteX4" fmla="*/ 5610 w 439888"/>
                    <a:gd name="connsiteY4" fmla="*/ 25745 h 3105359"/>
                    <a:gd name="connsiteX0" fmla="*/ 5610 w 439888"/>
                    <a:gd name="connsiteY0" fmla="*/ 25745 h 3100979"/>
                    <a:gd name="connsiteX1" fmla="*/ 439888 w 439888"/>
                    <a:gd name="connsiteY1" fmla="*/ 22941 h 3100979"/>
                    <a:gd name="connsiteX2" fmla="*/ 425863 w 439888"/>
                    <a:gd name="connsiteY2" fmla="*/ 3041023 h 3100979"/>
                    <a:gd name="connsiteX3" fmla="*/ 0 w 439888"/>
                    <a:gd name="connsiteY3" fmla="*/ 3032610 h 3100979"/>
                    <a:gd name="connsiteX4" fmla="*/ 5610 w 439888"/>
                    <a:gd name="connsiteY4" fmla="*/ 25745 h 3100979"/>
                    <a:gd name="connsiteX0" fmla="*/ 5610 w 439888"/>
                    <a:gd name="connsiteY0" fmla="*/ 25745 h 3108549"/>
                    <a:gd name="connsiteX1" fmla="*/ 439888 w 439888"/>
                    <a:gd name="connsiteY1" fmla="*/ 22941 h 3108549"/>
                    <a:gd name="connsiteX2" fmla="*/ 425863 w 439888"/>
                    <a:gd name="connsiteY2" fmla="*/ 3041023 h 3108549"/>
                    <a:gd name="connsiteX3" fmla="*/ 0 w 439888"/>
                    <a:gd name="connsiteY3" fmla="*/ 3032610 h 3108549"/>
                    <a:gd name="connsiteX4" fmla="*/ 5610 w 439888"/>
                    <a:gd name="connsiteY4" fmla="*/ 25745 h 3108549"/>
                    <a:gd name="connsiteX0" fmla="*/ 5610 w 439888"/>
                    <a:gd name="connsiteY0" fmla="*/ 25745 h 3108549"/>
                    <a:gd name="connsiteX1" fmla="*/ 439888 w 439888"/>
                    <a:gd name="connsiteY1" fmla="*/ 22941 h 3108549"/>
                    <a:gd name="connsiteX2" fmla="*/ 425863 w 439888"/>
                    <a:gd name="connsiteY2" fmla="*/ 3041023 h 3108549"/>
                    <a:gd name="connsiteX3" fmla="*/ 0 w 439888"/>
                    <a:gd name="connsiteY3" fmla="*/ 3032610 h 3108549"/>
                    <a:gd name="connsiteX4" fmla="*/ 5610 w 439888"/>
                    <a:gd name="connsiteY4" fmla="*/ 25745 h 3108549"/>
                    <a:gd name="connsiteX0" fmla="*/ 5610 w 439888"/>
                    <a:gd name="connsiteY0" fmla="*/ 25745 h 3109657"/>
                    <a:gd name="connsiteX1" fmla="*/ 439888 w 439888"/>
                    <a:gd name="connsiteY1" fmla="*/ 22941 h 3109657"/>
                    <a:gd name="connsiteX2" fmla="*/ 425863 w 439888"/>
                    <a:gd name="connsiteY2" fmla="*/ 3041023 h 3109657"/>
                    <a:gd name="connsiteX3" fmla="*/ 0 w 439888"/>
                    <a:gd name="connsiteY3" fmla="*/ 3032610 h 3109657"/>
                    <a:gd name="connsiteX4" fmla="*/ 5610 w 439888"/>
                    <a:gd name="connsiteY4" fmla="*/ 25745 h 3109657"/>
                    <a:gd name="connsiteX0" fmla="*/ 5610 w 439888"/>
                    <a:gd name="connsiteY0" fmla="*/ 25745 h 3103784"/>
                    <a:gd name="connsiteX1" fmla="*/ 439888 w 439888"/>
                    <a:gd name="connsiteY1" fmla="*/ 22941 h 3103784"/>
                    <a:gd name="connsiteX2" fmla="*/ 425863 w 439888"/>
                    <a:gd name="connsiteY2" fmla="*/ 3029803 h 3103784"/>
                    <a:gd name="connsiteX3" fmla="*/ 0 w 439888"/>
                    <a:gd name="connsiteY3" fmla="*/ 3032610 h 3103784"/>
                    <a:gd name="connsiteX4" fmla="*/ 5610 w 439888"/>
                    <a:gd name="connsiteY4" fmla="*/ 25745 h 3103784"/>
                    <a:gd name="connsiteX0" fmla="*/ 5610 w 439888"/>
                    <a:gd name="connsiteY0" fmla="*/ 25745 h 3111331"/>
                    <a:gd name="connsiteX1" fmla="*/ 439888 w 439888"/>
                    <a:gd name="connsiteY1" fmla="*/ 22941 h 3111331"/>
                    <a:gd name="connsiteX2" fmla="*/ 425863 w 439888"/>
                    <a:gd name="connsiteY2" fmla="*/ 3029803 h 3111331"/>
                    <a:gd name="connsiteX3" fmla="*/ 0 w 439888"/>
                    <a:gd name="connsiteY3" fmla="*/ 3032610 h 3111331"/>
                    <a:gd name="connsiteX4" fmla="*/ 5610 w 439888"/>
                    <a:gd name="connsiteY4" fmla="*/ 25745 h 311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88" h="3111331">
                      <a:moveTo>
                        <a:pt x="5610" y="25745"/>
                      </a:moveTo>
                      <a:cubicBezTo>
                        <a:pt x="75572" y="-14459"/>
                        <a:pt x="336267" y="-1369"/>
                        <a:pt x="439888" y="22941"/>
                      </a:cubicBezTo>
                      <a:lnTo>
                        <a:pt x="425863" y="3029803"/>
                      </a:lnTo>
                      <a:cubicBezTo>
                        <a:pt x="282973" y="3149478"/>
                        <a:pt x="58741" y="3126108"/>
                        <a:pt x="0" y="3032610"/>
                      </a:cubicBezTo>
                      <a:lnTo>
                        <a:pt x="5610" y="25745"/>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4"/>
                <p:cNvSpPr/>
                <p:nvPr/>
              </p:nvSpPr>
              <p:spPr>
                <a:xfrm flipH="1">
                  <a:off x="4541357" y="1841886"/>
                  <a:ext cx="209885" cy="3036464"/>
                </a:xfrm>
                <a:custGeom>
                  <a:avLst/>
                  <a:gdLst>
                    <a:gd name="connsiteX0" fmla="*/ 0 w 198666"/>
                    <a:gd name="connsiteY0" fmla="*/ 0 h 2956376"/>
                    <a:gd name="connsiteX1" fmla="*/ 198666 w 198666"/>
                    <a:gd name="connsiteY1" fmla="*/ 0 h 2956376"/>
                    <a:gd name="connsiteX2" fmla="*/ 198666 w 198666"/>
                    <a:gd name="connsiteY2" fmla="*/ 2956376 h 2956376"/>
                    <a:gd name="connsiteX3" fmla="*/ 0 w 198666"/>
                    <a:gd name="connsiteY3" fmla="*/ 2956376 h 2956376"/>
                    <a:gd name="connsiteX4" fmla="*/ 0 w 198666"/>
                    <a:gd name="connsiteY4" fmla="*/ 0 h 2956376"/>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0 w 209886"/>
                    <a:gd name="connsiteY0" fmla="*/ 78537 h 3034913"/>
                    <a:gd name="connsiteX1" fmla="*/ 209886 w 209886"/>
                    <a:gd name="connsiteY1" fmla="*/ 0 h 3034913"/>
                    <a:gd name="connsiteX2" fmla="*/ 198666 w 209886"/>
                    <a:gd name="connsiteY2" fmla="*/ 3034913 h 3034913"/>
                    <a:gd name="connsiteX3" fmla="*/ 0 w 209886"/>
                    <a:gd name="connsiteY3" fmla="*/ 3034913 h 3034913"/>
                    <a:gd name="connsiteX4" fmla="*/ 0 w 209886"/>
                    <a:gd name="connsiteY4" fmla="*/ 78537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5610 w 209886"/>
                    <a:gd name="connsiteY0" fmla="*/ 70122 h 3034913"/>
                    <a:gd name="connsiteX1" fmla="*/ 209886 w 209886"/>
                    <a:gd name="connsiteY1" fmla="*/ 0 h 3034913"/>
                    <a:gd name="connsiteX2" fmla="*/ 198666 w 209886"/>
                    <a:gd name="connsiteY2" fmla="*/ 3034913 h 3034913"/>
                    <a:gd name="connsiteX3" fmla="*/ 0 w 209886"/>
                    <a:gd name="connsiteY3" fmla="*/ 3034913 h 3034913"/>
                    <a:gd name="connsiteX4" fmla="*/ 5610 w 20988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34913"/>
                    <a:gd name="connsiteX1" fmla="*/ 204276 w 204276"/>
                    <a:gd name="connsiteY1" fmla="*/ 0 h 3034913"/>
                    <a:gd name="connsiteX2" fmla="*/ 193056 w 204276"/>
                    <a:gd name="connsiteY2" fmla="*/ 3034913 h 3034913"/>
                    <a:gd name="connsiteX3" fmla="*/ 8415 w 204276"/>
                    <a:gd name="connsiteY3" fmla="*/ 2922717 h 3034913"/>
                    <a:gd name="connsiteX4" fmla="*/ 0 w 204276"/>
                    <a:gd name="connsiteY4" fmla="*/ 70122 h 3034913"/>
                    <a:gd name="connsiteX0" fmla="*/ 0 w 204276"/>
                    <a:gd name="connsiteY0" fmla="*/ 70122 h 3026498"/>
                    <a:gd name="connsiteX1" fmla="*/ 204276 w 204276"/>
                    <a:gd name="connsiteY1" fmla="*/ 0 h 3026498"/>
                    <a:gd name="connsiteX2" fmla="*/ 198666 w 204276"/>
                    <a:gd name="connsiteY2" fmla="*/ 3026498 h 3026498"/>
                    <a:gd name="connsiteX3" fmla="*/ 8415 w 204276"/>
                    <a:gd name="connsiteY3" fmla="*/ 2922717 h 3026498"/>
                    <a:gd name="connsiteX4" fmla="*/ 0 w 204276"/>
                    <a:gd name="connsiteY4" fmla="*/ 70122 h 3026498"/>
                    <a:gd name="connsiteX0" fmla="*/ 0 w 204276"/>
                    <a:gd name="connsiteY0" fmla="*/ 70122 h 3034624"/>
                    <a:gd name="connsiteX1" fmla="*/ 204276 w 204276"/>
                    <a:gd name="connsiteY1" fmla="*/ 0 h 3034624"/>
                    <a:gd name="connsiteX2" fmla="*/ 198666 w 204276"/>
                    <a:gd name="connsiteY2" fmla="*/ 3026498 h 3034624"/>
                    <a:gd name="connsiteX3" fmla="*/ 8415 w 204276"/>
                    <a:gd name="connsiteY3" fmla="*/ 2922717 h 3034624"/>
                    <a:gd name="connsiteX4" fmla="*/ 0 w 204276"/>
                    <a:gd name="connsiteY4" fmla="*/ 70122 h 3034624"/>
                    <a:gd name="connsiteX0" fmla="*/ 0 w 204276"/>
                    <a:gd name="connsiteY0" fmla="*/ 70122 h 3032908"/>
                    <a:gd name="connsiteX1" fmla="*/ 204276 w 204276"/>
                    <a:gd name="connsiteY1" fmla="*/ 0 h 3032908"/>
                    <a:gd name="connsiteX2" fmla="*/ 198666 w 204276"/>
                    <a:gd name="connsiteY2" fmla="*/ 3026498 h 3032908"/>
                    <a:gd name="connsiteX3" fmla="*/ 2805 w 204276"/>
                    <a:gd name="connsiteY3" fmla="*/ 2905888 h 3032908"/>
                    <a:gd name="connsiteX4" fmla="*/ 0 w 204276"/>
                    <a:gd name="connsiteY4" fmla="*/ 70122 h 3032908"/>
                    <a:gd name="connsiteX0" fmla="*/ 0 w 204276"/>
                    <a:gd name="connsiteY0" fmla="*/ 70122 h 3010546"/>
                    <a:gd name="connsiteX1" fmla="*/ 204276 w 204276"/>
                    <a:gd name="connsiteY1" fmla="*/ 0 h 3010546"/>
                    <a:gd name="connsiteX2" fmla="*/ 195861 w 204276"/>
                    <a:gd name="connsiteY2" fmla="*/ 3001254 h 3010546"/>
                    <a:gd name="connsiteX3" fmla="*/ 2805 w 204276"/>
                    <a:gd name="connsiteY3" fmla="*/ 2905888 h 3010546"/>
                    <a:gd name="connsiteX4" fmla="*/ 0 w 204276"/>
                    <a:gd name="connsiteY4" fmla="*/ 70122 h 3010546"/>
                    <a:gd name="connsiteX0" fmla="*/ 0 w 204276"/>
                    <a:gd name="connsiteY0" fmla="*/ 70122 h 3032401"/>
                    <a:gd name="connsiteX1" fmla="*/ 204276 w 204276"/>
                    <a:gd name="connsiteY1" fmla="*/ 0 h 3032401"/>
                    <a:gd name="connsiteX2" fmla="*/ 195861 w 204276"/>
                    <a:gd name="connsiteY2" fmla="*/ 3001254 h 3032401"/>
                    <a:gd name="connsiteX3" fmla="*/ 2805 w 204276"/>
                    <a:gd name="connsiteY3" fmla="*/ 2905888 h 3032401"/>
                    <a:gd name="connsiteX4" fmla="*/ 0 w 204276"/>
                    <a:gd name="connsiteY4" fmla="*/ 70122 h 3032401"/>
                    <a:gd name="connsiteX0" fmla="*/ 0 w 204276"/>
                    <a:gd name="connsiteY0" fmla="*/ 70122 h 3036214"/>
                    <a:gd name="connsiteX1" fmla="*/ 204276 w 204276"/>
                    <a:gd name="connsiteY1" fmla="*/ 0 h 3036214"/>
                    <a:gd name="connsiteX2" fmla="*/ 195861 w 204276"/>
                    <a:gd name="connsiteY2" fmla="*/ 3001254 h 3036214"/>
                    <a:gd name="connsiteX3" fmla="*/ 2805 w 204276"/>
                    <a:gd name="connsiteY3" fmla="*/ 2905888 h 3036214"/>
                    <a:gd name="connsiteX4" fmla="*/ 0 w 204276"/>
                    <a:gd name="connsiteY4" fmla="*/ 70122 h 3036214"/>
                    <a:gd name="connsiteX0" fmla="*/ 0 w 195861"/>
                    <a:gd name="connsiteY0" fmla="*/ 72927 h 3039019"/>
                    <a:gd name="connsiteX1" fmla="*/ 179031 w 195861"/>
                    <a:gd name="connsiteY1" fmla="*/ 0 h 3039019"/>
                    <a:gd name="connsiteX2" fmla="*/ 195861 w 195861"/>
                    <a:gd name="connsiteY2" fmla="*/ 3004059 h 3039019"/>
                    <a:gd name="connsiteX3" fmla="*/ 2805 w 195861"/>
                    <a:gd name="connsiteY3" fmla="*/ 2908693 h 3039019"/>
                    <a:gd name="connsiteX4" fmla="*/ 0 w 195861"/>
                    <a:gd name="connsiteY4" fmla="*/ 72927 h 3039019"/>
                    <a:gd name="connsiteX0" fmla="*/ 0 w 209885"/>
                    <a:gd name="connsiteY0" fmla="*/ 72927 h 3039019"/>
                    <a:gd name="connsiteX1" fmla="*/ 193055 w 209885"/>
                    <a:gd name="connsiteY1" fmla="*/ 0 h 3039019"/>
                    <a:gd name="connsiteX2" fmla="*/ 209885 w 209885"/>
                    <a:gd name="connsiteY2" fmla="*/ 3004059 h 3039019"/>
                    <a:gd name="connsiteX3" fmla="*/ 16829 w 209885"/>
                    <a:gd name="connsiteY3" fmla="*/ 2908693 h 3039019"/>
                    <a:gd name="connsiteX4" fmla="*/ 0 w 209885"/>
                    <a:gd name="connsiteY4" fmla="*/ 72927 h 3039019"/>
                    <a:gd name="connsiteX0" fmla="*/ 0 w 209885"/>
                    <a:gd name="connsiteY0" fmla="*/ 72927 h 3036464"/>
                    <a:gd name="connsiteX1" fmla="*/ 193055 w 209885"/>
                    <a:gd name="connsiteY1" fmla="*/ 0 h 3036464"/>
                    <a:gd name="connsiteX2" fmla="*/ 209885 w 209885"/>
                    <a:gd name="connsiteY2" fmla="*/ 3004059 h 3036464"/>
                    <a:gd name="connsiteX3" fmla="*/ 14024 w 209885"/>
                    <a:gd name="connsiteY3" fmla="*/ 2897474 h 3036464"/>
                    <a:gd name="connsiteX4" fmla="*/ 0 w 209885"/>
                    <a:gd name="connsiteY4" fmla="*/ 72927 h 303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85" h="3036464">
                      <a:moveTo>
                        <a:pt x="0" y="72927"/>
                      </a:moveTo>
                      <a:cubicBezTo>
                        <a:pt x="58743" y="38333"/>
                        <a:pt x="120288" y="9349"/>
                        <a:pt x="193055" y="0"/>
                      </a:cubicBezTo>
                      <a:lnTo>
                        <a:pt x="209885" y="3004059"/>
                      </a:lnTo>
                      <a:cubicBezTo>
                        <a:pt x="103459" y="3078856"/>
                        <a:pt x="19472" y="3016215"/>
                        <a:pt x="14024" y="2897474"/>
                      </a:cubicBezTo>
                      <a:cubicBezTo>
                        <a:pt x="8414" y="1952219"/>
                        <a:pt x="5610" y="1018182"/>
                        <a:pt x="0" y="72927"/>
                      </a:cubicBezTo>
                      <a:close/>
                    </a:path>
                  </a:pathLst>
                </a:custGeom>
                <a:solidFill>
                  <a:srgbClr val="DE84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10"/>
                <p:cNvSpPr/>
                <p:nvPr/>
              </p:nvSpPr>
              <p:spPr>
                <a:xfrm>
                  <a:off x="3925061" y="4764880"/>
                  <a:ext cx="812234" cy="1217867"/>
                </a:xfrm>
                <a:custGeom>
                  <a:avLst/>
                  <a:gdLst>
                    <a:gd name="connsiteX0" fmla="*/ 0 w 824141"/>
                    <a:gd name="connsiteY0" fmla="*/ 0 h 1219200"/>
                    <a:gd name="connsiteX1" fmla="*/ 824141 w 824141"/>
                    <a:gd name="connsiteY1" fmla="*/ 0 h 1219200"/>
                    <a:gd name="connsiteX2" fmla="*/ 824141 w 824141"/>
                    <a:gd name="connsiteY2" fmla="*/ 1219200 h 1219200"/>
                    <a:gd name="connsiteX3" fmla="*/ 0 w 824141"/>
                    <a:gd name="connsiteY3" fmla="*/ 1219200 h 1219200"/>
                    <a:gd name="connsiteX4" fmla="*/ 0 w 824141"/>
                    <a:gd name="connsiteY4" fmla="*/ 0 h 1219200"/>
                    <a:gd name="connsiteX0" fmla="*/ 0 w 824141"/>
                    <a:gd name="connsiteY0" fmla="*/ 0 h 1245394"/>
                    <a:gd name="connsiteX1" fmla="*/ 824141 w 824141"/>
                    <a:gd name="connsiteY1" fmla="*/ 26194 h 1245394"/>
                    <a:gd name="connsiteX2" fmla="*/ 824141 w 824141"/>
                    <a:gd name="connsiteY2" fmla="*/ 1245394 h 1245394"/>
                    <a:gd name="connsiteX3" fmla="*/ 0 w 824141"/>
                    <a:gd name="connsiteY3" fmla="*/ 1245394 h 1245394"/>
                    <a:gd name="connsiteX4" fmla="*/ 0 w 824141"/>
                    <a:gd name="connsiteY4" fmla="*/ 0 h 1245394"/>
                    <a:gd name="connsiteX0" fmla="*/ 0 w 824141"/>
                    <a:gd name="connsiteY0" fmla="*/ 0 h 1245394"/>
                    <a:gd name="connsiteX1" fmla="*/ 313565 w 824141"/>
                    <a:gd name="connsiteY1" fmla="*/ 7144 h 1245394"/>
                    <a:gd name="connsiteX2" fmla="*/ 824141 w 824141"/>
                    <a:gd name="connsiteY2" fmla="*/ 26194 h 1245394"/>
                    <a:gd name="connsiteX3" fmla="*/ 824141 w 824141"/>
                    <a:gd name="connsiteY3" fmla="*/ 1245394 h 1245394"/>
                    <a:gd name="connsiteX4" fmla="*/ 0 w 824141"/>
                    <a:gd name="connsiteY4" fmla="*/ 1245394 h 1245394"/>
                    <a:gd name="connsiteX5" fmla="*/ 0 w 824141"/>
                    <a:gd name="connsiteY5" fmla="*/ 0 h 1245394"/>
                    <a:gd name="connsiteX0" fmla="*/ 0 w 824141"/>
                    <a:gd name="connsiteY0" fmla="*/ 0 h 1245394"/>
                    <a:gd name="connsiteX1" fmla="*/ 313565 w 824141"/>
                    <a:gd name="connsiteY1" fmla="*/ 7144 h 1245394"/>
                    <a:gd name="connsiteX2" fmla="*/ 577884 w 824141"/>
                    <a:gd name="connsiteY2" fmla="*/ 14288 h 1245394"/>
                    <a:gd name="connsiteX3" fmla="*/ 824141 w 824141"/>
                    <a:gd name="connsiteY3" fmla="*/ 26194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313565 w 824141"/>
                    <a:gd name="connsiteY1" fmla="*/ 7144 h 1245394"/>
                    <a:gd name="connsiteX2" fmla="*/ 623127 w 824141"/>
                    <a:gd name="connsiteY2" fmla="*/ 73819 h 1245394"/>
                    <a:gd name="connsiteX3" fmla="*/ 824141 w 824141"/>
                    <a:gd name="connsiteY3" fmla="*/ 26194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313565 w 824141"/>
                    <a:gd name="connsiteY1" fmla="*/ 7144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9378 w 824141"/>
                    <a:gd name="connsiteY3" fmla="*/ 14287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0 w 824141"/>
                    <a:gd name="connsiteY5" fmla="*/ 1245394 h 1245394"/>
                    <a:gd name="connsiteX6" fmla="*/ 0 w 824141"/>
                    <a:gd name="connsiteY6" fmla="*/ 0 h 1245394"/>
                    <a:gd name="connsiteX0" fmla="*/ 0 w 824141"/>
                    <a:gd name="connsiteY0" fmla="*/ 0 h 1245394"/>
                    <a:gd name="connsiteX1" fmla="*/ 189740 w 824141"/>
                    <a:gd name="connsiteY1" fmla="*/ 73819 h 1245394"/>
                    <a:gd name="connsiteX2" fmla="*/ 623127 w 824141"/>
                    <a:gd name="connsiteY2" fmla="*/ 73819 h 1245394"/>
                    <a:gd name="connsiteX3" fmla="*/ 816997 w 824141"/>
                    <a:gd name="connsiteY3" fmla="*/ 4762 h 1245394"/>
                    <a:gd name="connsiteX4" fmla="*/ 824141 w 824141"/>
                    <a:gd name="connsiteY4" fmla="*/ 1245394 h 1245394"/>
                    <a:gd name="connsiteX5" fmla="*/ 323850 w 824141"/>
                    <a:gd name="connsiteY5" fmla="*/ 1200150 h 1245394"/>
                    <a:gd name="connsiteX6" fmla="*/ 0 w 824141"/>
                    <a:gd name="connsiteY6" fmla="*/ 0 h 1245394"/>
                    <a:gd name="connsiteX0" fmla="*/ 0 w 817002"/>
                    <a:gd name="connsiteY0" fmla="*/ 0 h 1200150"/>
                    <a:gd name="connsiteX1" fmla="*/ 189740 w 817002"/>
                    <a:gd name="connsiteY1" fmla="*/ 73819 h 1200150"/>
                    <a:gd name="connsiteX2" fmla="*/ 623127 w 817002"/>
                    <a:gd name="connsiteY2" fmla="*/ 73819 h 1200150"/>
                    <a:gd name="connsiteX3" fmla="*/ 816997 w 817002"/>
                    <a:gd name="connsiteY3" fmla="*/ 4762 h 1200150"/>
                    <a:gd name="connsiteX4" fmla="*/ 497910 w 817002"/>
                    <a:gd name="connsiteY4" fmla="*/ 1193006 h 1200150"/>
                    <a:gd name="connsiteX5" fmla="*/ 323850 w 817002"/>
                    <a:gd name="connsiteY5" fmla="*/ 1200150 h 1200150"/>
                    <a:gd name="connsiteX6" fmla="*/ 0 w 817002"/>
                    <a:gd name="connsiteY6" fmla="*/ 0 h 1200150"/>
                    <a:gd name="connsiteX0" fmla="*/ 0 w 817003"/>
                    <a:gd name="connsiteY0" fmla="*/ 0 h 1200150"/>
                    <a:gd name="connsiteX1" fmla="*/ 189740 w 817003"/>
                    <a:gd name="connsiteY1" fmla="*/ 73819 h 1200150"/>
                    <a:gd name="connsiteX2" fmla="*/ 623127 w 817003"/>
                    <a:gd name="connsiteY2" fmla="*/ 73819 h 1200150"/>
                    <a:gd name="connsiteX3" fmla="*/ 816997 w 817003"/>
                    <a:gd name="connsiteY3" fmla="*/ 4762 h 1200150"/>
                    <a:gd name="connsiteX4" fmla="*/ 497910 w 817003"/>
                    <a:gd name="connsiteY4" fmla="*/ 1193006 h 1200150"/>
                    <a:gd name="connsiteX5" fmla="*/ 323850 w 817003"/>
                    <a:gd name="connsiteY5" fmla="*/ 1200150 h 1200150"/>
                    <a:gd name="connsiteX6" fmla="*/ 0 w 817003"/>
                    <a:gd name="connsiteY6" fmla="*/ 0 h 1200150"/>
                    <a:gd name="connsiteX0" fmla="*/ 0 w 816997"/>
                    <a:gd name="connsiteY0" fmla="*/ 0 h 1200150"/>
                    <a:gd name="connsiteX1" fmla="*/ 189740 w 816997"/>
                    <a:gd name="connsiteY1" fmla="*/ 73819 h 1200150"/>
                    <a:gd name="connsiteX2" fmla="*/ 623127 w 816997"/>
                    <a:gd name="connsiteY2" fmla="*/ 73819 h 1200150"/>
                    <a:gd name="connsiteX3" fmla="*/ 816997 w 816997"/>
                    <a:gd name="connsiteY3" fmla="*/ 4762 h 1200150"/>
                    <a:gd name="connsiteX4" fmla="*/ 497910 w 816997"/>
                    <a:gd name="connsiteY4" fmla="*/ 1193006 h 1200150"/>
                    <a:gd name="connsiteX5" fmla="*/ 323850 w 816997"/>
                    <a:gd name="connsiteY5" fmla="*/ 1200150 h 1200150"/>
                    <a:gd name="connsiteX6" fmla="*/ 0 w 816997"/>
                    <a:gd name="connsiteY6" fmla="*/ 0 h 1200150"/>
                    <a:gd name="connsiteX0" fmla="*/ 0 w 816997"/>
                    <a:gd name="connsiteY0" fmla="*/ 0 h 1203072"/>
                    <a:gd name="connsiteX1" fmla="*/ 189740 w 816997"/>
                    <a:gd name="connsiteY1" fmla="*/ 73819 h 1203072"/>
                    <a:gd name="connsiteX2" fmla="*/ 623127 w 816997"/>
                    <a:gd name="connsiteY2" fmla="*/ 73819 h 1203072"/>
                    <a:gd name="connsiteX3" fmla="*/ 816997 w 816997"/>
                    <a:gd name="connsiteY3" fmla="*/ 4762 h 1203072"/>
                    <a:gd name="connsiteX4" fmla="*/ 497910 w 816997"/>
                    <a:gd name="connsiteY4" fmla="*/ 1193006 h 1203072"/>
                    <a:gd name="connsiteX5" fmla="*/ 323850 w 816997"/>
                    <a:gd name="connsiteY5" fmla="*/ 1200150 h 1203072"/>
                    <a:gd name="connsiteX6" fmla="*/ 0 w 816997"/>
                    <a:gd name="connsiteY6" fmla="*/ 0 h 1203072"/>
                    <a:gd name="connsiteX0" fmla="*/ 0 w 816997"/>
                    <a:gd name="connsiteY0" fmla="*/ 0 h 1208342"/>
                    <a:gd name="connsiteX1" fmla="*/ 189740 w 816997"/>
                    <a:gd name="connsiteY1" fmla="*/ 73819 h 1208342"/>
                    <a:gd name="connsiteX2" fmla="*/ 623127 w 816997"/>
                    <a:gd name="connsiteY2" fmla="*/ 73819 h 1208342"/>
                    <a:gd name="connsiteX3" fmla="*/ 816997 w 816997"/>
                    <a:gd name="connsiteY3" fmla="*/ 4762 h 1208342"/>
                    <a:gd name="connsiteX4" fmla="*/ 497910 w 816997"/>
                    <a:gd name="connsiteY4" fmla="*/ 1193006 h 1208342"/>
                    <a:gd name="connsiteX5" fmla="*/ 323850 w 816997"/>
                    <a:gd name="connsiteY5" fmla="*/ 1200150 h 1208342"/>
                    <a:gd name="connsiteX6" fmla="*/ 0 w 816997"/>
                    <a:gd name="connsiteY6" fmla="*/ 0 h 1208342"/>
                    <a:gd name="connsiteX0" fmla="*/ 0 w 816997"/>
                    <a:gd name="connsiteY0" fmla="*/ 0 h 1208342"/>
                    <a:gd name="connsiteX1" fmla="*/ 189740 w 816997"/>
                    <a:gd name="connsiteY1" fmla="*/ 73819 h 1208342"/>
                    <a:gd name="connsiteX2" fmla="*/ 623127 w 816997"/>
                    <a:gd name="connsiteY2" fmla="*/ 73819 h 1208342"/>
                    <a:gd name="connsiteX3" fmla="*/ 816997 w 816997"/>
                    <a:gd name="connsiteY3" fmla="*/ 4762 h 1208342"/>
                    <a:gd name="connsiteX4" fmla="*/ 497910 w 816997"/>
                    <a:gd name="connsiteY4" fmla="*/ 1193006 h 1208342"/>
                    <a:gd name="connsiteX5" fmla="*/ 323850 w 816997"/>
                    <a:gd name="connsiteY5" fmla="*/ 1200150 h 1208342"/>
                    <a:gd name="connsiteX6" fmla="*/ 0 w 816997"/>
                    <a:gd name="connsiteY6" fmla="*/ 0 h 1208342"/>
                    <a:gd name="connsiteX0" fmla="*/ 0 w 816997"/>
                    <a:gd name="connsiteY0" fmla="*/ 0 h 1208342"/>
                    <a:gd name="connsiteX1" fmla="*/ 189740 w 816997"/>
                    <a:gd name="connsiteY1" fmla="*/ 73819 h 1208342"/>
                    <a:gd name="connsiteX2" fmla="*/ 623127 w 816997"/>
                    <a:gd name="connsiteY2" fmla="*/ 73819 h 1208342"/>
                    <a:gd name="connsiteX3" fmla="*/ 816997 w 816997"/>
                    <a:gd name="connsiteY3" fmla="*/ 4762 h 1208342"/>
                    <a:gd name="connsiteX4" fmla="*/ 497910 w 816997"/>
                    <a:gd name="connsiteY4" fmla="*/ 1193006 h 1208342"/>
                    <a:gd name="connsiteX5" fmla="*/ 323850 w 816997"/>
                    <a:gd name="connsiteY5" fmla="*/ 1200150 h 1208342"/>
                    <a:gd name="connsiteX6" fmla="*/ 0 w 816997"/>
                    <a:gd name="connsiteY6" fmla="*/ 0 h 1208342"/>
                    <a:gd name="connsiteX0" fmla="*/ 0 w 816997"/>
                    <a:gd name="connsiteY0" fmla="*/ 0 h 1208342"/>
                    <a:gd name="connsiteX1" fmla="*/ 189740 w 816997"/>
                    <a:gd name="connsiteY1" fmla="*/ 73819 h 1208342"/>
                    <a:gd name="connsiteX2" fmla="*/ 620746 w 816997"/>
                    <a:gd name="connsiteY2" fmla="*/ 73819 h 1208342"/>
                    <a:gd name="connsiteX3" fmla="*/ 816997 w 816997"/>
                    <a:gd name="connsiteY3" fmla="*/ 4762 h 1208342"/>
                    <a:gd name="connsiteX4" fmla="*/ 497910 w 816997"/>
                    <a:gd name="connsiteY4" fmla="*/ 1193006 h 1208342"/>
                    <a:gd name="connsiteX5" fmla="*/ 323850 w 816997"/>
                    <a:gd name="connsiteY5" fmla="*/ 1200150 h 1208342"/>
                    <a:gd name="connsiteX6" fmla="*/ 0 w 816997"/>
                    <a:gd name="connsiteY6" fmla="*/ 0 h 1208342"/>
                    <a:gd name="connsiteX0" fmla="*/ 0 w 814616"/>
                    <a:gd name="connsiteY0" fmla="*/ 0 h 1217867"/>
                    <a:gd name="connsiteX1" fmla="*/ 187359 w 814616"/>
                    <a:gd name="connsiteY1" fmla="*/ 83344 h 1217867"/>
                    <a:gd name="connsiteX2" fmla="*/ 618365 w 814616"/>
                    <a:gd name="connsiteY2" fmla="*/ 83344 h 1217867"/>
                    <a:gd name="connsiteX3" fmla="*/ 814616 w 814616"/>
                    <a:gd name="connsiteY3" fmla="*/ 14287 h 1217867"/>
                    <a:gd name="connsiteX4" fmla="*/ 495529 w 814616"/>
                    <a:gd name="connsiteY4" fmla="*/ 1202531 h 1217867"/>
                    <a:gd name="connsiteX5" fmla="*/ 321469 w 814616"/>
                    <a:gd name="connsiteY5" fmla="*/ 1209675 h 1217867"/>
                    <a:gd name="connsiteX6" fmla="*/ 0 w 814616"/>
                    <a:gd name="connsiteY6" fmla="*/ 0 h 1217867"/>
                    <a:gd name="connsiteX0" fmla="*/ 0 w 812234"/>
                    <a:gd name="connsiteY0" fmla="*/ 0 h 1217867"/>
                    <a:gd name="connsiteX1" fmla="*/ 187359 w 812234"/>
                    <a:gd name="connsiteY1" fmla="*/ 83344 h 1217867"/>
                    <a:gd name="connsiteX2" fmla="*/ 618365 w 812234"/>
                    <a:gd name="connsiteY2" fmla="*/ 83344 h 1217867"/>
                    <a:gd name="connsiteX3" fmla="*/ 812234 w 812234"/>
                    <a:gd name="connsiteY3" fmla="*/ 2381 h 1217867"/>
                    <a:gd name="connsiteX4" fmla="*/ 495529 w 812234"/>
                    <a:gd name="connsiteY4" fmla="*/ 1202531 h 1217867"/>
                    <a:gd name="connsiteX5" fmla="*/ 321469 w 812234"/>
                    <a:gd name="connsiteY5" fmla="*/ 1209675 h 1217867"/>
                    <a:gd name="connsiteX6" fmla="*/ 0 w 812234"/>
                    <a:gd name="connsiteY6" fmla="*/ 0 h 1217867"/>
                    <a:gd name="connsiteX0" fmla="*/ 0 w 812234"/>
                    <a:gd name="connsiteY0" fmla="*/ 0 h 1217867"/>
                    <a:gd name="connsiteX1" fmla="*/ 187359 w 812234"/>
                    <a:gd name="connsiteY1" fmla="*/ 83344 h 1217867"/>
                    <a:gd name="connsiteX2" fmla="*/ 618365 w 812234"/>
                    <a:gd name="connsiteY2" fmla="*/ 83344 h 1217867"/>
                    <a:gd name="connsiteX3" fmla="*/ 812234 w 812234"/>
                    <a:gd name="connsiteY3" fmla="*/ 2381 h 1217867"/>
                    <a:gd name="connsiteX4" fmla="*/ 495529 w 812234"/>
                    <a:gd name="connsiteY4" fmla="*/ 1202531 h 1217867"/>
                    <a:gd name="connsiteX5" fmla="*/ 321469 w 812234"/>
                    <a:gd name="connsiteY5" fmla="*/ 1209675 h 1217867"/>
                    <a:gd name="connsiteX6" fmla="*/ 0 w 812234"/>
                    <a:gd name="connsiteY6" fmla="*/ 0 h 1217867"/>
                    <a:gd name="connsiteX0" fmla="*/ 0 w 812234"/>
                    <a:gd name="connsiteY0" fmla="*/ 0 h 1217867"/>
                    <a:gd name="connsiteX1" fmla="*/ 187359 w 812234"/>
                    <a:gd name="connsiteY1" fmla="*/ 83344 h 1217867"/>
                    <a:gd name="connsiteX2" fmla="*/ 618365 w 812234"/>
                    <a:gd name="connsiteY2" fmla="*/ 80963 h 1217867"/>
                    <a:gd name="connsiteX3" fmla="*/ 812234 w 812234"/>
                    <a:gd name="connsiteY3" fmla="*/ 2381 h 1217867"/>
                    <a:gd name="connsiteX4" fmla="*/ 495529 w 812234"/>
                    <a:gd name="connsiteY4" fmla="*/ 1202531 h 1217867"/>
                    <a:gd name="connsiteX5" fmla="*/ 321469 w 812234"/>
                    <a:gd name="connsiteY5" fmla="*/ 1209675 h 1217867"/>
                    <a:gd name="connsiteX6" fmla="*/ 0 w 812234"/>
                    <a:gd name="connsiteY6" fmla="*/ 0 h 1217867"/>
                    <a:gd name="connsiteX0" fmla="*/ 0 w 812234"/>
                    <a:gd name="connsiteY0" fmla="*/ 0 h 1217867"/>
                    <a:gd name="connsiteX1" fmla="*/ 192122 w 812234"/>
                    <a:gd name="connsiteY1" fmla="*/ 80963 h 1217867"/>
                    <a:gd name="connsiteX2" fmla="*/ 618365 w 812234"/>
                    <a:gd name="connsiteY2" fmla="*/ 80963 h 1217867"/>
                    <a:gd name="connsiteX3" fmla="*/ 812234 w 812234"/>
                    <a:gd name="connsiteY3" fmla="*/ 2381 h 1217867"/>
                    <a:gd name="connsiteX4" fmla="*/ 495529 w 812234"/>
                    <a:gd name="connsiteY4" fmla="*/ 1202531 h 1217867"/>
                    <a:gd name="connsiteX5" fmla="*/ 321469 w 812234"/>
                    <a:gd name="connsiteY5" fmla="*/ 1209675 h 1217867"/>
                    <a:gd name="connsiteX6" fmla="*/ 0 w 812234"/>
                    <a:gd name="connsiteY6" fmla="*/ 0 h 1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234" h="1217867">
                      <a:moveTo>
                        <a:pt x="0" y="0"/>
                      </a:moveTo>
                      <a:cubicBezTo>
                        <a:pt x="56103" y="138906"/>
                        <a:pt x="116968" y="108745"/>
                        <a:pt x="192122" y="80963"/>
                      </a:cubicBezTo>
                      <a:cubicBezTo>
                        <a:pt x="343727" y="200026"/>
                        <a:pt x="485809" y="166688"/>
                        <a:pt x="618365" y="80963"/>
                      </a:cubicBezTo>
                      <a:cubicBezTo>
                        <a:pt x="695688" y="134938"/>
                        <a:pt x="777772" y="84137"/>
                        <a:pt x="812234" y="2381"/>
                      </a:cubicBezTo>
                      <a:cubicBezTo>
                        <a:pt x="756672" y="184150"/>
                        <a:pt x="503466" y="1177925"/>
                        <a:pt x="495529" y="1202531"/>
                      </a:cubicBezTo>
                      <a:cubicBezTo>
                        <a:pt x="430365" y="1221580"/>
                        <a:pt x="369964" y="1221581"/>
                        <a:pt x="321469" y="1209675"/>
                      </a:cubicBezTo>
                      <a:lnTo>
                        <a:pt x="0" y="0"/>
                      </a:lnTo>
                      <a:close/>
                    </a:path>
                  </a:pathLst>
                </a:custGeom>
                <a:gradFill>
                  <a:gsLst>
                    <a:gs pos="100000">
                      <a:srgbClr val="FABA86"/>
                    </a:gs>
                    <a:gs pos="0">
                      <a:schemeClr val="accent6">
                        <a:lumMod val="40000"/>
                        <a:lumOff val="60000"/>
                      </a:schemeClr>
                    </a:gs>
                    <a:gs pos="30000">
                      <a:srgbClr val="FDEDDF"/>
                    </a:gs>
                    <a:gs pos="59000">
                      <a:schemeClr val="accent6">
                        <a:lumMod val="40000"/>
                        <a:lumOff val="60000"/>
                      </a:schemeClr>
                    </a:gs>
                    <a:gs pos="77000">
                      <a:schemeClr val="accent6">
                        <a:lumMod val="60000"/>
                        <a:lumOff val="40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13"/>
                <p:cNvSpPr/>
                <p:nvPr/>
              </p:nvSpPr>
              <p:spPr>
                <a:xfrm rot="243469">
                  <a:off x="4164025" y="5715055"/>
                  <a:ext cx="318320" cy="516146"/>
                </a:xfrm>
                <a:custGeom>
                  <a:avLst/>
                  <a:gdLst>
                    <a:gd name="connsiteX0" fmla="*/ 0 w 152400"/>
                    <a:gd name="connsiteY0" fmla="*/ 0 h 265652"/>
                    <a:gd name="connsiteX1" fmla="*/ 152400 w 152400"/>
                    <a:gd name="connsiteY1" fmla="*/ 0 h 265652"/>
                    <a:gd name="connsiteX2" fmla="*/ 152400 w 152400"/>
                    <a:gd name="connsiteY2" fmla="*/ 265652 h 265652"/>
                    <a:gd name="connsiteX3" fmla="*/ 0 w 152400"/>
                    <a:gd name="connsiteY3" fmla="*/ 265652 h 265652"/>
                    <a:gd name="connsiteX4" fmla="*/ 0 w 152400"/>
                    <a:gd name="connsiteY4" fmla="*/ 0 h 265652"/>
                    <a:gd name="connsiteX0" fmla="*/ 0 w 166687"/>
                    <a:gd name="connsiteY0" fmla="*/ 0 h 275177"/>
                    <a:gd name="connsiteX1" fmla="*/ 166687 w 166687"/>
                    <a:gd name="connsiteY1" fmla="*/ 9525 h 275177"/>
                    <a:gd name="connsiteX2" fmla="*/ 166687 w 166687"/>
                    <a:gd name="connsiteY2" fmla="*/ 275177 h 275177"/>
                    <a:gd name="connsiteX3" fmla="*/ 14287 w 166687"/>
                    <a:gd name="connsiteY3" fmla="*/ 275177 h 275177"/>
                    <a:gd name="connsiteX4" fmla="*/ 0 w 166687"/>
                    <a:gd name="connsiteY4" fmla="*/ 0 h 275177"/>
                    <a:gd name="connsiteX0" fmla="*/ 0 w 171449"/>
                    <a:gd name="connsiteY0" fmla="*/ 7144 h 282321"/>
                    <a:gd name="connsiteX1" fmla="*/ 171449 w 171449"/>
                    <a:gd name="connsiteY1" fmla="*/ 0 h 282321"/>
                    <a:gd name="connsiteX2" fmla="*/ 166687 w 171449"/>
                    <a:gd name="connsiteY2" fmla="*/ 282321 h 282321"/>
                    <a:gd name="connsiteX3" fmla="*/ 14287 w 171449"/>
                    <a:gd name="connsiteY3" fmla="*/ 282321 h 282321"/>
                    <a:gd name="connsiteX4" fmla="*/ 0 w 171449"/>
                    <a:gd name="connsiteY4" fmla="*/ 7144 h 282321"/>
                    <a:gd name="connsiteX0" fmla="*/ 0 w 171449"/>
                    <a:gd name="connsiteY0" fmla="*/ 7144 h 282321"/>
                    <a:gd name="connsiteX1" fmla="*/ 171449 w 171449"/>
                    <a:gd name="connsiteY1" fmla="*/ 0 h 282321"/>
                    <a:gd name="connsiteX2" fmla="*/ 166687 w 171449"/>
                    <a:gd name="connsiteY2" fmla="*/ 282321 h 282321"/>
                    <a:gd name="connsiteX3" fmla="*/ 14287 w 171449"/>
                    <a:gd name="connsiteY3" fmla="*/ 282321 h 282321"/>
                    <a:gd name="connsiteX4" fmla="*/ 0 w 171449"/>
                    <a:gd name="connsiteY4" fmla="*/ 7144 h 282321"/>
                    <a:gd name="connsiteX0" fmla="*/ 0 w 171449"/>
                    <a:gd name="connsiteY0" fmla="*/ 7144 h 282321"/>
                    <a:gd name="connsiteX1" fmla="*/ 171449 w 171449"/>
                    <a:gd name="connsiteY1" fmla="*/ 0 h 282321"/>
                    <a:gd name="connsiteX2" fmla="*/ 166687 w 171449"/>
                    <a:gd name="connsiteY2" fmla="*/ 282321 h 282321"/>
                    <a:gd name="connsiteX3" fmla="*/ 14287 w 171449"/>
                    <a:gd name="connsiteY3" fmla="*/ 282321 h 282321"/>
                    <a:gd name="connsiteX4" fmla="*/ 0 w 171449"/>
                    <a:gd name="connsiteY4" fmla="*/ 7144 h 282321"/>
                    <a:gd name="connsiteX0" fmla="*/ 0 w 171449"/>
                    <a:gd name="connsiteY0" fmla="*/ 7144 h 282321"/>
                    <a:gd name="connsiteX1" fmla="*/ 171449 w 171449"/>
                    <a:gd name="connsiteY1" fmla="*/ 0 h 282321"/>
                    <a:gd name="connsiteX2" fmla="*/ 166687 w 171449"/>
                    <a:gd name="connsiteY2" fmla="*/ 282321 h 282321"/>
                    <a:gd name="connsiteX3" fmla="*/ 57149 w 171449"/>
                    <a:gd name="connsiteY3" fmla="*/ 241839 h 282321"/>
                    <a:gd name="connsiteX4" fmla="*/ 0 w 171449"/>
                    <a:gd name="connsiteY4" fmla="*/ 7144 h 282321"/>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19062 w 171449"/>
                    <a:gd name="connsiteY2" fmla="*/ 234696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07156 w 171449"/>
                    <a:gd name="connsiteY2" fmla="*/ 237077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07156 w 171449"/>
                    <a:gd name="connsiteY2" fmla="*/ 237077 h 241839"/>
                    <a:gd name="connsiteX3" fmla="*/ 57149 w 171449"/>
                    <a:gd name="connsiteY3" fmla="*/ 241839 h 241839"/>
                    <a:gd name="connsiteX4" fmla="*/ 0 w 171449"/>
                    <a:gd name="connsiteY4" fmla="*/ 7144 h 241839"/>
                    <a:gd name="connsiteX0" fmla="*/ 0 w 171449"/>
                    <a:gd name="connsiteY0" fmla="*/ 7144 h 241839"/>
                    <a:gd name="connsiteX1" fmla="*/ 171449 w 171449"/>
                    <a:gd name="connsiteY1" fmla="*/ 0 h 241839"/>
                    <a:gd name="connsiteX2" fmla="*/ 107156 w 171449"/>
                    <a:gd name="connsiteY2" fmla="*/ 237077 h 241839"/>
                    <a:gd name="connsiteX3" fmla="*/ 57149 w 171449"/>
                    <a:gd name="connsiteY3" fmla="*/ 241839 h 241839"/>
                    <a:gd name="connsiteX4" fmla="*/ 0 w 171449"/>
                    <a:gd name="connsiteY4" fmla="*/ 7144 h 241839"/>
                    <a:gd name="connsiteX0" fmla="*/ 0 w 176211"/>
                    <a:gd name="connsiteY0" fmla="*/ 4763 h 241839"/>
                    <a:gd name="connsiteX1" fmla="*/ 176211 w 176211"/>
                    <a:gd name="connsiteY1" fmla="*/ 0 h 241839"/>
                    <a:gd name="connsiteX2" fmla="*/ 111918 w 176211"/>
                    <a:gd name="connsiteY2" fmla="*/ 237077 h 241839"/>
                    <a:gd name="connsiteX3" fmla="*/ 61911 w 176211"/>
                    <a:gd name="connsiteY3" fmla="*/ 241839 h 241839"/>
                    <a:gd name="connsiteX4" fmla="*/ 0 w 176211"/>
                    <a:gd name="connsiteY4" fmla="*/ 4763 h 241839"/>
                    <a:gd name="connsiteX0" fmla="*/ 0 w 176211"/>
                    <a:gd name="connsiteY0" fmla="*/ 4763 h 237077"/>
                    <a:gd name="connsiteX1" fmla="*/ 176211 w 176211"/>
                    <a:gd name="connsiteY1" fmla="*/ 0 h 237077"/>
                    <a:gd name="connsiteX2" fmla="*/ 111918 w 176211"/>
                    <a:gd name="connsiteY2" fmla="*/ 237077 h 237077"/>
                    <a:gd name="connsiteX3" fmla="*/ 76983 w 176211"/>
                    <a:gd name="connsiteY3" fmla="*/ 236815 h 237077"/>
                    <a:gd name="connsiteX4" fmla="*/ 0 w 176211"/>
                    <a:gd name="connsiteY4" fmla="*/ 4763 h 237077"/>
                    <a:gd name="connsiteX0" fmla="*/ 0 w 176211"/>
                    <a:gd name="connsiteY0" fmla="*/ 4763 h 241136"/>
                    <a:gd name="connsiteX1" fmla="*/ 176211 w 176211"/>
                    <a:gd name="connsiteY1" fmla="*/ 0 h 241136"/>
                    <a:gd name="connsiteX2" fmla="*/ 111918 w 176211"/>
                    <a:gd name="connsiteY2" fmla="*/ 237077 h 241136"/>
                    <a:gd name="connsiteX3" fmla="*/ 76983 w 176211"/>
                    <a:gd name="connsiteY3" fmla="*/ 236815 h 241136"/>
                    <a:gd name="connsiteX4" fmla="*/ 0 w 176211"/>
                    <a:gd name="connsiteY4" fmla="*/ 4763 h 241136"/>
                    <a:gd name="connsiteX0" fmla="*/ 0 w 176211"/>
                    <a:gd name="connsiteY0" fmla="*/ 4763 h 244090"/>
                    <a:gd name="connsiteX1" fmla="*/ 176211 w 176211"/>
                    <a:gd name="connsiteY1" fmla="*/ 0 h 244090"/>
                    <a:gd name="connsiteX2" fmla="*/ 111918 w 176211"/>
                    <a:gd name="connsiteY2" fmla="*/ 237077 h 244090"/>
                    <a:gd name="connsiteX3" fmla="*/ 76983 w 176211"/>
                    <a:gd name="connsiteY3" fmla="*/ 236815 h 244090"/>
                    <a:gd name="connsiteX4" fmla="*/ 0 w 176211"/>
                    <a:gd name="connsiteY4" fmla="*/ 4763 h 244090"/>
                    <a:gd name="connsiteX0" fmla="*/ 0 w 176211"/>
                    <a:gd name="connsiteY0" fmla="*/ 4763 h 246928"/>
                    <a:gd name="connsiteX1" fmla="*/ 176211 w 176211"/>
                    <a:gd name="connsiteY1" fmla="*/ 0 h 246928"/>
                    <a:gd name="connsiteX2" fmla="*/ 111918 w 176211"/>
                    <a:gd name="connsiteY2" fmla="*/ 237077 h 246928"/>
                    <a:gd name="connsiteX3" fmla="*/ 76983 w 176211"/>
                    <a:gd name="connsiteY3" fmla="*/ 236815 h 246928"/>
                    <a:gd name="connsiteX4" fmla="*/ 0 w 176211"/>
                    <a:gd name="connsiteY4" fmla="*/ 4763 h 246928"/>
                    <a:gd name="connsiteX0" fmla="*/ 0 w 176211"/>
                    <a:gd name="connsiteY0" fmla="*/ 4763 h 246928"/>
                    <a:gd name="connsiteX1" fmla="*/ 176211 w 176211"/>
                    <a:gd name="connsiteY1" fmla="*/ 0 h 246928"/>
                    <a:gd name="connsiteX2" fmla="*/ 111918 w 176211"/>
                    <a:gd name="connsiteY2" fmla="*/ 237077 h 246928"/>
                    <a:gd name="connsiteX3" fmla="*/ 76983 w 176211"/>
                    <a:gd name="connsiteY3" fmla="*/ 236815 h 246928"/>
                    <a:gd name="connsiteX4" fmla="*/ 0 w 176211"/>
                    <a:gd name="connsiteY4" fmla="*/ 4763 h 246928"/>
                    <a:gd name="connsiteX0" fmla="*/ 0 w 176211"/>
                    <a:gd name="connsiteY0" fmla="*/ 4763 h 247724"/>
                    <a:gd name="connsiteX1" fmla="*/ 176211 w 176211"/>
                    <a:gd name="connsiteY1" fmla="*/ 0 h 247724"/>
                    <a:gd name="connsiteX2" fmla="*/ 111918 w 176211"/>
                    <a:gd name="connsiteY2" fmla="*/ 237077 h 247724"/>
                    <a:gd name="connsiteX3" fmla="*/ 76983 w 176211"/>
                    <a:gd name="connsiteY3" fmla="*/ 236815 h 247724"/>
                    <a:gd name="connsiteX4" fmla="*/ 0 w 176211"/>
                    <a:gd name="connsiteY4" fmla="*/ 4763 h 247724"/>
                    <a:gd name="connsiteX0" fmla="*/ 0 w 178592"/>
                    <a:gd name="connsiteY0" fmla="*/ 4763 h 247724"/>
                    <a:gd name="connsiteX1" fmla="*/ 178592 w 178592"/>
                    <a:gd name="connsiteY1" fmla="*/ 0 h 247724"/>
                    <a:gd name="connsiteX2" fmla="*/ 114299 w 178592"/>
                    <a:gd name="connsiteY2" fmla="*/ 237077 h 247724"/>
                    <a:gd name="connsiteX3" fmla="*/ 79364 w 178592"/>
                    <a:gd name="connsiteY3" fmla="*/ 236815 h 247724"/>
                    <a:gd name="connsiteX4" fmla="*/ 0 w 178592"/>
                    <a:gd name="connsiteY4" fmla="*/ 4763 h 247724"/>
                    <a:gd name="connsiteX0" fmla="*/ 0 w 173830"/>
                    <a:gd name="connsiteY0" fmla="*/ 4763 h 247724"/>
                    <a:gd name="connsiteX1" fmla="*/ 173830 w 173830"/>
                    <a:gd name="connsiteY1" fmla="*/ 0 h 247724"/>
                    <a:gd name="connsiteX2" fmla="*/ 114299 w 173830"/>
                    <a:gd name="connsiteY2" fmla="*/ 237077 h 247724"/>
                    <a:gd name="connsiteX3" fmla="*/ 79364 w 173830"/>
                    <a:gd name="connsiteY3" fmla="*/ 236815 h 247724"/>
                    <a:gd name="connsiteX4" fmla="*/ 0 w 173830"/>
                    <a:gd name="connsiteY4" fmla="*/ 4763 h 247724"/>
                    <a:gd name="connsiteX0" fmla="*/ 0 w 173830"/>
                    <a:gd name="connsiteY0" fmla="*/ 4763 h 247724"/>
                    <a:gd name="connsiteX1" fmla="*/ 173830 w 173830"/>
                    <a:gd name="connsiteY1" fmla="*/ 0 h 247724"/>
                    <a:gd name="connsiteX2" fmla="*/ 114299 w 173830"/>
                    <a:gd name="connsiteY2" fmla="*/ 237077 h 247724"/>
                    <a:gd name="connsiteX3" fmla="*/ 79364 w 173830"/>
                    <a:gd name="connsiteY3" fmla="*/ 236815 h 247724"/>
                    <a:gd name="connsiteX4" fmla="*/ 0 w 173830"/>
                    <a:gd name="connsiteY4" fmla="*/ 4763 h 247724"/>
                    <a:gd name="connsiteX0" fmla="*/ 0 w 173830"/>
                    <a:gd name="connsiteY0" fmla="*/ 4763 h 246471"/>
                    <a:gd name="connsiteX1" fmla="*/ 173830 w 173830"/>
                    <a:gd name="connsiteY1" fmla="*/ 0 h 246471"/>
                    <a:gd name="connsiteX2" fmla="*/ 114299 w 173830"/>
                    <a:gd name="connsiteY2" fmla="*/ 237077 h 246471"/>
                    <a:gd name="connsiteX3" fmla="*/ 72220 w 173830"/>
                    <a:gd name="connsiteY3" fmla="*/ 234434 h 246471"/>
                    <a:gd name="connsiteX4" fmla="*/ 0 w 173830"/>
                    <a:gd name="connsiteY4" fmla="*/ 4763 h 246471"/>
                    <a:gd name="connsiteX0" fmla="*/ 0 w 173830"/>
                    <a:gd name="connsiteY0" fmla="*/ 4763 h 245342"/>
                    <a:gd name="connsiteX1" fmla="*/ 173830 w 173830"/>
                    <a:gd name="connsiteY1" fmla="*/ 0 h 245342"/>
                    <a:gd name="connsiteX2" fmla="*/ 111917 w 173830"/>
                    <a:gd name="connsiteY2" fmla="*/ 234695 h 245342"/>
                    <a:gd name="connsiteX3" fmla="*/ 72220 w 173830"/>
                    <a:gd name="connsiteY3" fmla="*/ 234434 h 245342"/>
                    <a:gd name="connsiteX4" fmla="*/ 0 w 173830"/>
                    <a:gd name="connsiteY4" fmla="*/ 4763 h 24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30" h="245342">
                      <a:moveTo>
                        <a:pt x="0" y="4763"/>
                      </a:moveTo>
                      <a:cubicBezTo>
                        <a:pt x="52388" y="14289"/>
                        <a:pt x="104773" y="21431"/>
                        <a:pt x="173830" y="0"/>
                      </a:cubicBezTo>
                      <a:cubicBezTo>
                        <a:pt x="141287" y="96487"/>
                        <a:pt x="127792" y="192976"/>
                        <a:pt x="111917" y="234695"/>
                      </a:cubicBezTo>
                      <a:cubicBezTo>
                        <a:pt x="100273" y="246514"/>
                        <a:pt x="88628" y="251189"/>
                        <a:pt x="72220" y="234434"/>
                      </a:cubicBezTo>
                      <a:lnTo>
                        <a:pt x="0" y="4763"/>
                      </a:lnTo>
                      <a:close/>
                    </a:path>
                  </a:pathLst>
                </a:custGeom>
                <a:gradFill>
                  <a:gsLst>
                    <a:gs pos="100000">
                      <a:schemeClr val="tx1">
                        <a:lumMod val="85000"/>
                        <a:lumOff val="15000"/>
                      </a:schemeClr>
                    </a:gs>
                    <a:gs pos="0">
                      <a:schemeClr val="tx1">
                        <a:lumMod val="75000"/>
                        <a:lumOff val="25000"/>
                      </a:schemeClr>
                    </a:gs>
                    <a:gs pos="41000">
                      <a:schemeClr val="bg1">
                        <a:lumMod val="6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 xmlns:p14="http://schemas.microsoft.com/office/powerpoint/2010/main" val="572380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14" name="Title 1"/>
          <p:cNvSpPr txBox="1">
            <a:spLocks/>
          </p:cNvSpPr>
          <p:nvPr/>
        </p:nvSpPr>
        <p:spPr>
          <a:xfrm>
            <a:off x="2894012" y="152400"/>
            <a:ext cx="80010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i="1" u="sng" dirty="0" smtClean="0">
                <a:solidFill>
                  <a:srgbClr val="00B050"/>
                </a:solidFill>
                <a:latin typeface="Times New Roman" pitchFamily="18" charset="0"/>
                <a:cs typeface="Times New Roman" pitchFamily="18" charset="0"/>
              </a:rPr>
              <a:t>Reversibility and Parity Preservation of KMD Gates</a:t>
            </a:r>
          </a:p>
        </p:txBody>
      </p:sp>
      <p:sp>
        <p:nvSpPr>
          <p:cNvPr id="15" name="Rounded Rectangle 14"/>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pic>
        <p:nvPicPr>
          <p:cNvPr id="512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623061" y="3124200"/>
            <a:ext cx="3565764" cy="3733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75212" y="4114800"/>
            <a:ext cx="3325813"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446212" y="3200400"/>
            <a:ext cx="3314700"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Date Placeholder 8"/>
          <p:cNvSpPr>
            <a:spLocks noGrp="1"/>
          </p:cNvSpPr>
          <p:nvPr>
            <p:ph type="dt" sz="half" idx="10"/>
          </p:nvPr>
        </p:nvSpPr>
        <p:spPr/>
        <p:txBody>
          <a:bodyPr/>
          <a:lstStyle/>
          <a:p>
            <a:fld id="{6D0EB2DE-8BE0-42DE-B1F1-F57B80C90DCA}"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20</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grpSp>
        <p:nvGrpSpPr>
          <p:cNvPr id="12" name="Group 11"/>
          <p:cNvGrpSpPr/>
          <p:nvPr/>
        </p:nvGrpSpPr>
        <p:grpSpPr>
          <a:xfrm>
            <a:off x="1370012" y="1752600"/>
            <a:ext cx="3811180" cy="1160831"/>
            <a:chOff x="1845245" y="1585560"/>
            <a:chExt cx="4861270" cy="1828800"/>
          </a:xfrm>
        </p:grpSpPr>
        <p:sp>
          <p:nvSpPr>
            <p:cNvPr id="16" name="Rectangle 15"/>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Gate1</a:t>
              </a:r>
              <a:endParaRPr lang="en-US" b="1" dirty="0">
                <a:latin typeface="Times New Roman" pitchFamily="18" charset="0"/>
                <a:cs typeface="Times New Roman" pitchFamily="18" charset="0"/>
              </a:endParaRPr>
            </a:p>
          </p:txBody>
        </p:sp>
        <p:cxnSp>
          <p:nvCxnSpPr>
            <p:cNvPr id="17" name="Straight Connector 16"/>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845245" y="1854395"/>
              <a:ext cx="377688" cy="396209"/>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24" name="TextBox 23"/>
            <p:cNvSpPr txBox="1"/>
            <p:nvPr/>
          </p:nvSpPr>
          <p:spPr>
            <a:xfrm>
              <a:off x="1845245" y="2315255"/>
              <a:ext cx="363904" cy="396209"/>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25" name="TextBox 24"/>
            <p:cNvSpPr txBox="1"/>
            <p:nvPr/>
          </p:nvSpPr>
          <p:spPr>
            <a:xfrm>
              <a:off x="1845245" y="2852895"/>
              <a:ext cx="377688" cy="396209"/>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26" name="TextBox 25"/>
            <p:cNvSpPr txBox="1"/>
            <p:nvPr/>
          </p:nvSpPr>
          <p:spPr>
            <a:xfrm>
              <a:off x="5073662" y="1852640"/>
              <a:ext cx="670603" cy="396209"/>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27" name="TextBox 26"/>
            <p:cNvSpPr txBox="1"/>
            <p:nvPr/>
          </p:nvSpPr>
          <p:spPr>
            <a:xfrm>
              <a:off x="5080803" y="2291598"/>
              <a:ext cx="1625712" cy="396209"/>
            </a:xfrm>
            <a:prstGeom prst="rect">
              <a:avLst/>
            </a:prstGeom>
            <a:noFill/>
          </p:spPr>
          <p:txBody>
            <a:bodyPr wrap="none" rtlCol="0">
              <a:spAutoFit/>
            </a:bodyPr>
            <a:lstStyle/>
            <a:p>
              <a:r>
                <a:rPr lang="en-US" b="1" dirty="0" smtClean="0">
                  <a:latin typeface="Times New Roman" pitchFamily="18" charset="0"/>
                  <a:cs typeface="Times New Roman" pitchFamily="18" charset="0"/>
                </a:rPr>
                <a:t>Q=A’C⊕AB’</a:t>
              </a:r>
              <a:endParaRPr lang="en-US" b="1" dirty="0">
                <a:latin typeface="Times New Roman" pitchFamily="18" charset="0"/>
                <a:cs typeface="Times New Roman" pitchFamily="18" charset="0"/>
              </a:endParaRPr>
            </a:p>
          </p:txBody>
        </p:sp>
        <p:sp>
          <p:nvSpPr>
            <p:cNvPr id="28" name="TextBox 27"/>
            <p:cNvSpPr txBox="1"/>
            <p:nvPr/>
          </p:nvSpPr>
          <p:spPr>
            <a:xfrm>
              <a:off x="5064773" y="2852925"/>
              <a:ext cx="1611928" cy="396209"/>
            </a:xfrm>
            <a:prstGeom prst="rect">
              <a:avLst/>
            </a:prstGeom>
            <a:noFill/>
          </p:spPr>
          <p:txBody>
            <a:bodyPr wrap="none" rtlCol="0">
              <a:spAutoFit/>
            </a:bodyPr>
            <a:lstStyle/>
            <a:p>
              <a:r>
                <a:rPr lang="en-US" b="1" dirty="0" smtClean="0">
                  <a:latin typeface="Times New Roman" pitchFamily="18" charset="0"/>
                  <a:cs typeface="Times New Roman" pitchFamily="18" charset="0"/>
                </a:rPr>
                <a:t>R=A’B⊕AC’</a:t>
              </a:r>
              <a:endParaRPr lang="en-US" b="1" dirty="0">
                <a:latin typeface="Times New Roman" pitchFamily="18" charset="0"/>
                <a:cs typeface="Times New Roman" pitchFamily="18" charset="0"/>
              </a:endParaRPr>
            </a:p>
          </p:txBody>
        </p:sp>
      </p:grpSp>
      <p:grpSp>
        <p:nvGrpSpPr>
          <p:cNvPr id="29" name="Group 28"/>
          <p:cNvGrpSpPr/>
          <p:nvPr/>
        </p:nvGrpSpPr>
        <p:grpSpPr>
          <a:xfrm>
            <a:off x="4722812" y="2895600"/>
            <a:ext cx="3581400" cy="1092787"/>
            <a:chOff x="1845245" y="1585560"/>
            <a:chExt cx="4818323" cy="1828800"/>
          </a:xfrm>
        </p:grpSpPr>
        <p:sp>
          <p:nvSpPr>
            <p:cNvPr id="30" name="Rectangle 29"/>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Gate2</a:t>
              </a:r>
              <a:endParaRPr lang="en-US" b="1" dirty="0">
                <a:latin typeface="Times New Roman" pitchFamily="18" charset="0"/>
                <a:cs typeface="Times New Roman" pitchFamily="18" charset="0"/>
              </a:endParaRPr>
            </a:p>
          </p:txBody>
        </p:sp>
        <p:cxnSp>
          <p:nvCxnSpPr>
            <p:cNvPr id="31" name="Straight Connector 30"/>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1845245" y="1854395"/>
              <a:ext cx="367710" cy="412681"/>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38" name="TextBox 37"/>
            <p:cNvSpPr txBox="1"/>
            <p:nvPr/>
          </p:nvSpPr>
          <p:spPr>
            <a:xfrm>
              <a:off x="1845245" y="2315256"/>
              <a:ext cx="354290" cy="412681"/>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39" name="TextBox 38"/>
            <p:cNvSpPr txBox="1"/>
            <p:nvPr/>
          </p:nvSpPr>
          <p:spPr>
            <a:xfrm>
              <a:off x="1845245" y="2852895"/>
              <a:ext cx="367710" cy="412681"/>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40" name="TextBox 39"/>
            <p:cNvSpPr txBox="1"/>
            <p:nvPr/>
          </p:nvSpPr>
          <p:spPr>
            <a:xfrm>
              <a:off x="5073663" y="1852640"/>
              <a:ext cx="652888" cy="412681"/>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41" name="TextBox 40"/>
            <p:cNvSpPr txBox="1"/>
            <p:nvPr/>
          </p:nvSpPr>
          <p:spPr>
            <a:xfrm>
              <a:off x="5080803" y="2291599"/>
              <a:ext cx="1582765" cy="412681"/>
            </a:xfrm>
            <a:prstGeom prst="rect">
              <a:avLst/>
            </a:prstGeom>
            <a:noFill/>
          </p:spPr>
          <p:txBody>
            <a:bodyPr wrap="none" rtlCol="0">
              <a:spAutoFit/>
            </a:bodyPr>
            <a:lstStyle/>
            <a:p>
              <a:r>
                <a:rPr lang="en-US" b="1" dirty="0" smtClean="0">
                  <a:latin typeface="Times New Roman" pitchFamily="18" charset="0"/>
                  <a:cs typeface="Times New Roman" pitchFamily="18" charset="0"/>
                </a:rPr>
                <a:t>Q=A’B’⊕AC</a:t>
              </a:r>
              <a:endParaRPr lang="en-US" b="1" dirty="0">
                <a:latin typeface="Times New Roman" pitchFamily="18" charset="0"/>
                <a:cs typeface="Times New Roman" pitchFamily="18" charset="0"/>
              </a:endParaRPr>
            </a:p>
          </p:txBody>
        </p:sp>
        <p:sp>
          <p:nvSpPr>
            <p:cNvPr id="42" name="TextBox 41"/>
            <p:cNvSpPr txBox="1"/>
            <p:nvPr/>
          </p:nvSpPr>
          <p:spPr>
            <a:xfrm>
              <a:off x="5064773" y="2852925"/>
              <a:ext cx="1569345" cy="412681"/>
            </a:xfrm>
            <a:prstGeom prst="rect">
              <a:avLst/>
            </a:prstGeom>
            <a:noFill/>
          </p:spPr>
          <p:txBody>
            <a:bodyPr wrap="none" rtlCol="0">
              <a:spAutoFit/>
            </a:bodyPr>
            <a:lstStyle/>
            <a:p>
              <a:r>
                <a:rPr lang="en-US" b="1" dirty="0" smtClean="0">
                  <a:latin typeface="Times New Roman" pitchFamily="18" charset="0"/>
                  <a:cs typeface="Times New Roman" pitchFamily="18" charset="0"/>
                </a:rPr>
                <a:t>R=A’C’⊕AB</a:t>
              </a:r>
              <a:endParaRPr lang="en-US" b="1" dirty="0">
                <a:latin typeface="Times New Roman" pitchFamily="18" charset="0"/>
                <a:cs typeface="Times New Roman" pitchFamily="18" charset="0"/>
              </a:endParaRPr>
            </a:p>
          </p:txBody>
        </p:sp>
      </p:grpSp>
      <p:grpSp>
        <p:nvGrpSpPr>
          <p:cNvPr id="43" name="Group 42"/>
          <p:cNvGrpSpPr/>
          <p:nvPr/>
        </p:nvGrpSpPr>
        <p:grpSpPr>
          <a:xfrm>
            <a:off x="8228012" y="1828800"/>
            <a:ext cx="3579813" cy="1143000"/>
            <a:chOff x="134959" y="3429000"/>
            <a:chExt cx="5271683" cy="1834345"/>
          </a:xfrm>
        </p:grpSpPr>
        <p:grpSp>
          <p:nvGrpSpPr>
            <p:cNvPr id="44" name="Group 113"/>
            <p:cNvGrpSpPr/>
            <p:nvPr/>
          </p:nvGrpSpPr>
          <p:grpSpPr>
            <a:xfrm>
              <a:off x="134959" y="3429000"/>
              <a:ext cx="4871032" cy="1828800"/>
              <a:chOff x="1845245" y="1585560"/>
              <a:chExt cx="4871032" cy="1828800"/>
            </a:xfrm>
          </p:grpSpPr>
          <p:sp>
            <p:nvSpPr>
              <p:cNvPr id="49" name="Rectangle 48"/>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Gate3</a:t>
                </a:r>
                <a:endParaRPr lang="en-US" b="1" dirty="0">
                  <a:latin typeface="Times New Roman" pitchFamily="18" charset="0"/>
                  <a:cs typeface="Times New Roman" pitchFamily="18" charset="0"/>
                </a:endParaRPr>
              </a:p>
            </p:txBody>
          </p:sp>
          <p:cxnSp>
            <p:nvCxnSpPr>
              <p:cNvPr id="50" name="Straight Connector 49"/>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557360" y="27761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1845245" y="1623965"/>
                <a:ext cx="400464"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57" name="TextBox 56"/>
              <p:cNvSpPr txBox="1"/>
              <p:nvPr/>
            </p:nvSpPr>
            <p:spPr>
              <a:xfrm>
                <a:off x="1845245" y="2046420"/>
                <a:ext cx="385849" cy="437047"/>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58" name="TextBox 57"/>
              <p:cNvSpPr txBox="1"/>
              <p:nvPr/>
            </p:nvSpPr>
            <p:spPr>
              <a:xfrm>
                <a:off x="1845245" y="2507280"/>
                <a:ext cx="400464" cy="437047"/>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59" name="TextBox 58"/>
              <p:cNvSpPr txBox="1"/>
              <p:nvPr/>
            </p:nvSpPr>
            <p:spPr>
              <a:xfrm>
                <a:off x="5073660" y="1623965"/>
                <a:ext cx="1158645"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P=A⊕D</a:t>
                </a:r>
                <a:endParaRPr lang="en-US" b="1" dirty="0">
                  <a:latin typeface="Times New Roman" pitchFamily="18" charset="0"/>
                  <a:cs typeface="Times New Roman" pitchFamily="18" charset="0"/>
                </a:endParaRPr>
              </a:p>
            </p:txBody>
          </p:sp>
          <p:sp>
            <p:nvSpPr>
              <p:cNvPr id="60" name="TextBox 59"/>
              <p:cNvSpPr txBox="1"/>
              <p:nvPr/>
            </p:nvSpPr>
            <p:spPr>
              <a:xfrm>
                <a:off x="5080803" y="2046420"/>
                <a:ext cx="1635474"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Q=B⊕C⊕D</a:t>
                </a:r>
                <a:endParaRPr lang="en-US" b="1" dirty="0">
                  <a:latin typeface="Times New Roman" pitchFamily="18" charset="0"/>
                  <a:cs typeface="Times New Roman" pitchFamily="18" charset="0"/>
                </a:endParaRPr>
              </a:p>
            </p:txBody>
          </p:sp>
          <p:sp>
            <p:nvSpPr>
              <p:cNvPr id="61" name="TextBox 60"/>
              <p:cNvSpPr txBox="1"/>
              <p:nvPr/>
            </p:nvSpPr>
            <p:spPr>
              <a:xfrm>
                <a:off x="5064773" y="2584090"/>
                <a:ext cx="1621444"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R=A’C⊕AB</a:t>
                </a:r>
                <a:endParaRPr lang="en-US" b="1" dirty="0">
                  <a:latin typeface="Times New Roman" pitchFamily="18" charset="0"/>
                  <a:cs typeface="Times New Roman" pitchFamily="18" charset="0"/>
                </a:endParaRPr>
              </a:p>
            </p:txBody>
          </p:sp>
        </p:grpSp>
        <p:cxnSp>
          <p:nvCxnSpPr>
            <p:cNvPr id="45" name="Straight Connector 44"/>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149692" y="4811580"/>
              <a:ext cx="400464" cy="437047"/>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48" name="TextBox 47"/>
            <p:cNvSpPr txBox="1"/>
            <p:nvPr/>
          </p:nvSpPr>
          <p:spPr>
            <a:xfrm>
              <a:off x="3381445" y="4826298"/>
              <a:ext cx="2025197" cy="437047"/>
            </a:xfrm>
            <a:prstGeom prst="rect">
              <a:avLst/>
            </a:prstGeom>
            <a:noFill/>
          </p:spPr>
          <p:txBody>
            <a:bodyPr wrap="none" rtlCol="0">
              <a:spAutoFit/>
            </a:bodyPr>
            <a:lstStyle/>
            <a:p>
              <a:r>
                <a:rPr lang="en-US" b="1" dirty="0" smtClean="0">
                  <a:latin typeface="Times New Roman" pitchFamily="18" charset="0"/>
                  <a:cs typeface="Times New Roman" pitchFamily="18" charset="0"/>
                </a:rPr>
                <a:t>S=A’C⊕AB⊕D</a:t>
              </a:r>
              <a:endParaRPr lang="en-US" b="1" dirty="0">
                <a:latin typeface="Times New Roman" pitchFamily="18" charset="0"/>
                <a:cs typeface="Times New Roman" pitchFamily="18" charset="0"/>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2894012" y="152400"/>
            <a:ext cx="80010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i="1" u="sng" dirty="0" smtClean="0">
                <a:solidFill>
                  <a:srgbClr val="00B050"/>
                </a:solidFill>
                <a:latin typeface="Times New Roman" pitchFamily="18" charset="0"/>
                <a:cs typeface="Times New Roman" pitchFamily="18" charset="0"/>
              </a:rPr>
              <a:t>Reversibility and Parity Preservation of KMD Gates</a:t>
            </a:r>
            <a:endParaRPr lang="en-IN" sz="28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pic>
        <p:nvPicPr>
          <p:cNvPr id="10" name="Picture 9"/>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9791" r="9546" b="998"/>
          <a:stretch/>
        </p:blipFill>
        <p:spPr bwMode="auto">
          <a:xfrm>
            <a:off x="7618412" y="1247773"/>
            <a:ext cx="4495800" cy="5629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1983386" y="2841727"/>
            <a:ext cx="5400930" cy="1619247"/>
            <a:chOff x="4759318" y="3313785"/>
            <a:chExt cx="5594205" cy="2108698"/>
          </a:xfrm>
        </p:grpSpPr>
        <p:grpSp>
          <p:nvGrpSpPr>
            <p:cNvPr id="12" name="Group 55"/>
            <p:cNvGrpSpPr/>
            <p:nvPr/>
          </p:nvGrpSpPr>
          <p:grpSpPr>
            <a:xfrm>
              <a:off x="4759318" y="3313785"/>
              <a:ext cx="5594205" cy="1927570"/>
              <a:chOff x="134959" y="3330230"/>
              <a:chExt cx="5594205" cy="1927570"/>
            </a:xfrm>
          </p:grpSpPr>
          <p:grpSp>
            <p:nvGrpSpPr>
              <p:cNvPr id="17" name="Group 137"/>
              <p:cNvGrpSpPr/>
              <p:nvPr/>
            </p:nvGrpSpPr>
            <p:grpSpPr>
              <a:xfrm>
                <a:off x="134959" y="3330230"/>
                <a:ext cx="4802147" cy="1927570"/>
                <a:chOff x="1845245" y="1486790"/>
                <a:chExt cx="4802147" cy="1927570"/>
              </a:xfrm>
            </p:grpSpPr>
            <p:sp>
              <p:nvSpPr>
                <p:cNvPr id="22" name="Rectangle 21"/>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Gate4</a:t>
                  </a:r>
                  <a:endParaRPr lang="en-US" b="1" dirty="0">
                    <a:latin typeface="Times New Roman" pitchFamily="18" charset="0"/>
                    <a:cs typeface="Times New Roman" pitchFamily="18" charset="0"/>
                  </a:endParaRPr>
                </a:p>
              </p:txBody>
            </p:sp>
            <p:cxnSp>
              <p:nvCxnSpPr>
                <p:cNvPr id="23" name="Straight Connector 22"/>
                <p:cNvCxnSpPr/>
                <p:nvPr/>
              </p:nvCxnSpPr>
              <p:spPr>
                <a:xfrm>
                  <a:off x="2229295" y="16788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2229295" y="206286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2229295" y="250921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4557360" y="206286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4557360" y="250921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4557360" y="2922289"/>
                  <a:ext cx="499265"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1845245" y="1501508"/>
                  <a:ext cx="363952"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30" name="TextBox 29"/>
                <p:cNvSpPr txBox="1"/>
                <p:nvPr/>
              </p:nvSpPr>
              <p:spPr>
                <a:xfrm>
                  <a:off x="1845245" y="1885560"/>
                  <a:ext cx="350669" cy="480970"/>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31" name="TextBox 30"/>
                <p:cNvSpPr txBox="1"/>
                <p:nvPr/>
              </p:nvSpPr>
              <p:spPr>
                <a:xfrm>
                  <a:off x="1845245" y="2308013"/>
                  <a:ext cx="363952" cy="480970"/>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32" name="TextBox 31"/>
                <p:cNvSpPr txBox="1"/>
                <p:nvPr/>
              </p:nvSpPr>
              <p:spPr>
                <a:xfrm>
                  <a:off x="5073662" y="1486790"/>
                  <a:ext cx="646215"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33" name="TextBox 32"/>
                <p:cNvSpPr txBox="1"/>
                <p:nvPr/>
              </p:nvSpPr>
              <p:spPr>
                <a:xfrm>
                  <a:off x="5080803" y="1870840"/>
                  <a:ext cx="1566589"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Q=A’B⊕AC’</a:t>
                  </a:r>
                  <a:endParaRPr lang="en-US" b="1" dirty="0">
                    <a:latin typeface="Times New Roman" pitchFamily="18" charset="0"/>
                    <a:cs typeface="Times New Roman" pitchFamily="18" charset="0"/>
                  </a:endParaRPr>
                </a:p>
              </p:txBody>
            </p:sp>
            <p:sp>
              <p:nvSpPr>
                <p:cNvPr id="34" name="TextBox 33"/>
                <p:cNvSpPr txBox="1"/>
                <p:nvPr/>
              </p:nvSpPr>
              <p:spPr>
                <a:xfrm>
                  <a:off x="5064773" y="2331700"/>
                  <a:ext cx="1473077"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R=A⊕B⊕C</a:t>
                  </a:r>
                  <a:endParaRPr lang="en-US" b="1" dirty="0">
                    <a:latin typeface="Times New Roman" pitchFamily="18" charset="0"/>
                    <a:cs typeface="Times New Roman" pitchFamily="18" charset="0"/>
                  </a:endParaRPr>
                </a:p>
              </p:txBody>
            </p:sp>
          </p:grpSp>
          <p:cxnSp>
            <p:nvCxnSpPr>
              <p:cNvPr id="18" name="Straight Connector 17"/>
              <p:cNvCxnSpPr/>
              <p:nvPr/>
            </p:nvCxnSpPr>
            <p:spPr>
              <a:xfrm>
                <a:off x="515584" y="47512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2843775" y="3522255"/>
                <a:ext cx="499265" cy="0"/>
              </a:xfrm>
              <a:prstGeom prst="line">
                <a:avLst/>
              </a:prstGeom>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149692" y="4559394"/>
                <a:ext cx="363952" cy="480970"/>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21" name="TextBox 20"/>
              <p:cNvSpPr txBox="1"/>
              <p:nvPr/>
            </p:nvSpPr>
            <p:spPr>
              <a:xfrm>
                <a:off x="3337903" y="4583081"/>
                <a:ext cx="2391261"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S=A(B⊕ C)⊕BC⊕D</a:t>
                </a:r>
                <a:endParaRPr lang="en-US" b="1" dirty="0">
                  <a:latin typeface="Times New Roman" pitchFamily="18" charset="0"/>
                  <a:cs typeface="Times New Roman" pitchFamily="18" charset="0"/>
                </a:endParaRPr>
              </a:p>
            </p:txBody>
          </p:sp>
        </p:grpSp>
        <p:cxnSp>
          <p:nvCxnSpPr>
            <p:cNvPr id="13" name="Straight Connector 12"/>
            <p:cNvCxnSpPr/>
            <p:nvPr/>
          </p:nvCxnSpPr>
          <p:spPr>
            <a:xfrm>
              <a:off x="5138698" y="51188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7481403" y="5128197"/>
              <a:ext cx="499265" cy="0"/>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4772806" y="4926794"/>
              <a:ext cx="350669" cy="480970"/>
            </a:xfrm>
            <a:prstGeom prst="rect">
              <a:avLst/>
            </a:prstGeom>
            <a:noFill/>
          </p:spPr>
          <p:txBody>
            <a:bodyPr wrap="none" rtlCol="0">
              <a:spAutoFit/>
            </a:bodyPr>
            <a:lstStyle/>
            <a:p>
              <a:r>
                <a:rPr lang="en-US" b="1" dirty="0">
                  <a:latin typeface="Times New Roman" pitchFamily="18" charset="0"/>
                  <a:cs typeface="Times New Roman" pitchFamily="18" charset="0"/>
                </a:rPr>
                <a:t>E</a:t>
              </a:r>
            </a:p>
          </p:txBody>
        </p:sp>
        <p:sp>
          <p:nvSpPr>
            <p:cNvPr id="16" name="TextBox 15"/>
            <p:cNvSpPr txBox="1"/>
            <p:nvPr/>
          </p:nvSpPr>
          <p:spPr>
            <a:xfrm>
              <a:off x="7990044" y="4941513"/>
              <a:ext cx="1292098" cy="480970"/>
            </a:xfrm>
            <a:prstGeom prst="rect">
              <a:avLst/>
            </a:prstGeom>
            <a:noFill/>
          </p:spPr>
          <p:txBody>
            <a:bodyPr wrap="none" rtlCol="0">
              <a:spAutoFit/>
            </a:bodyPr>
            <a:lstStyle/>
            <a:p>
              <a:r>
                <a:rPr lang="en-US" b="1" dirty="0" smtClean="0">
                  <a:latin typeface="Times New Roman" pitchFamily="18" charset="0"/>
                  <a:cs typeface="Times New Roman" pitchFamily="18" charset="0"/>
                </a:rPr>
                <a:t>T=BC’⊕E</a:t>
              </a:r>
              <a:endParaRPr lang="en-US" b="1" dirty="0">
                <a:latin typeface="Times New Roman" pitchFamily="18" charset="0"/>
                <a:cs typeface="Times New Roman" pitchFamily="18" charset="0"/>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 xmlns:p14="http://schemas.microsoft.com/office/powerpoint/2010/main" val="3159701405"/>
              </p:ext>
            </p:extLst>
          </p:nvPr>
        </p:nvGraphicFramePr>
        <p:xfrm>
          <a:off x="2271834" y="1447800"/>
          <a:ext cx="9232777" cy="4407767"/>
        </p:xfrm>
        <a:graphic>
          <a:graphicData uri="http://schemas.openxmlformats.org/drawingml/2006/table">
            <a:tbl>
              <a:tblPr firstRow="1" firstCol="1" bandRow="1">
                <a:tableStyleId>{5C22544A-7EE6-4342-B048-85BDC9FD1C3A}</a:tableStyleId>
              </a:tblPr>
              <a:tblGrid>
                <a:gridCol w="784657">
                  <a:extLst>
                    <a:ext uri="{9D8B030D-6E8A-4147-A177-3AD203B41FA5}">
                      <a16:colId xmlns="" xmlns:a16="http://schemas.microsoft.com/office/drawing/2014/main" val="20000"/>
                    </a:ext>
                  </a:extLst>
                </a:gridCol>
                <a:gridCol w="1704249">
                  <a:extLst>
                    <a:ext uri="{9D8B030D-6E8A-4147-A177-3AD203B41FA5}">
                      <a16:colId xmlns="" xmlns:a16="http://schemas.microsoft.com/office/drawing/2014/main" val="20001"/>
                    </a:ext>
                  </a:extLst>
                </a:gridCol>
                <a:gridCol w="2247957">
                  <a:extLst>
                    <a:ext uri="{9D8B030D-6E8A-4147-A177-3AD203B41FA5}">
                      <a16:colId xmlns="" xmlns:a16="http://schemas.microsoft.com/office/drawing/2014/main" val="20002"/>
                    </a:ext>
                  </a:extLst>
                </a:gridCol>
                <a:gridCol w="2247957">
                  <a:extLst>
                    <a:ext uri="{9D8B030D-6E8A-4147-A177-3AD203B41FA5}">
                      <a16:colId xmlns="" xmlns:a16="http://schemas.microsoft.com/office/drawing/2014/main" val="20003"/>
                    </a:ext>
                  </a:extLst>
                </a:gridCol>
                <a:gridCol w="2247957">
                  <a:extLst>
                    <a:ext uri="{9D8B030D-6E8A-4147-A177-3AD203B41FA5}">
                      <a16:colId xmlns="" xmlns:a16="http://schemas.microsoft.com/office/drawing/2014/main" val="20004"/>
                    </a:ext>
                  </a:extLst>
                </a:gridCol>
              </a:tblGrid>
              <a:tr h="315133">
                <a:tc>
                  <a:txBody>
                    <a:bodyPr/>
                    <a:lstStyle/>
                    <a:p>
                      <a:pPr algn="ctr">
                        <a:lnSpc>
                          <a:spcPct val="115000"/>
                        </a:lnSpc>
                        <a:spcAft>
                          <a:spcPts val="0"/>
                        </a:spcAft>
                      </a:pPr>
                      <a:r>
                        <a:rPr lang="en-US" sz="1600" dirty="0">
                          <a:effectLst/>
                          <a:latin typeface="Times New Roman" pitchFamily="18" charset="0"/>
                          <a:cs typeface="Times New Roman" pitchFamily="18" charset="0"/>
                        </a:rPr>
                        <a:t>S. No.</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Reversible Gate</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Constant Input</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Logic Function</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Expression</a:t>
                      </a:r>
                      <a:endParaRPr lang="en-IN" sz="16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0"/>
                  </a:ext>
                </a:extLst>
              </a:tr>
              <a:tr h="315133">
                <a:tc rowSpan="3">
                  <a:txBody>
                    <a:bodyPr/>
                    <a:lstStyle/>
                    <a:p>
                      <a:pPr marL="342900" lvl="0" indent="-342900" algn="ctr">
                        <a:lnSpc>
                          <a:spcPct val="115000"/>
                        </a:lnSpc>
                        <a:spcAft>
                          <a:spcPts val="0"/>
                        </a:spcAft>
                        <a:buFont typeface="+mj-lt"/>
                        <a:buNone/>
                      </a:pPr>
                      <a:r>
                        <a:rPr lang="en-IN" sz="1300" b="1" dirty="0" smtClean="0">
                          <a:effectLst/>
                          <a:latin typeface="Times New Roman" pitchFamily="18" charset="0"/>
                          <a:ea typeface="Times New Roman"/>
                          <a:cs typeface="Times New Roman" pitchFamily="18" charset="0"/>
                        </a:rPr>
                        <a:t>1.</a:t>
                      </a:r>
                      <a:endParaRPr lang="en-IN" sz="1300" b="1" dirty="0">
                        <a:effectLst/>
                        <a:latin typeface="Times New Roman" pitchFamily="18" charset="0"/>
                        <a:ea typeface="Times New Roman"/>
                        <a:cs typeface="Times New Roman" pitchFamily="18" charset="0"/>
                      </a:endParaRPr>
                    </a:p>
                  </a:txBody>
                  <a:tcPr marL="68579" marR="68579" marT="0" marB="0" anchor="ctr"/>
                </a:tc>
                <a:tc rowSpan="3">
                  <a:txBody>
                    <a:bodyPr/>
                    <a:lstStyle/>
                    <a:p>
                      <a:pPr algn="ctr">
                        <a:lnSpc>
                          <a:spcPct val="115000"/>
                        </a:lnSpc>
                        <a:spcAft>
                          <a:spcPts val="0"/>
                        </a:spcAft>
                      </a:pPr>
                      <a:r>
                        <a:rPr lang="en-US" sz="1600" dirty="0">
                          <a:effectLst/>
                          <a:latin typeface="Times New Roman" pitchFamily="18" charset="0"/>
                          <a:cs typeface="Times New Roman" pitchFamily="18" charset="0"/>
                        </a:rPr>
                        <a:t>KMD </a:t>
                      </a:r>
                      <a:r>
                        <a:rPr lang="en-US" sz="1600" dirty="0" smtClean="0">
                          <a:effectLst/>
                          <a:latin typeface="Times New Roman" pitchFamily="18" charset="0"/>
                          <a:cs typeface="Times New Roman" pitchFamily="18" charset="0"/>
                        </a:rPr>
                        <a:t>Gate1</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A=1; C=0 / 1</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Q=NOT (B)</a:t>
                      </a:r>
                      <a:endParaRPr lang="en-IN" sz="1600" b="1"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Q = R’</a:t>
                      </a:r>
                      <a:endParaRPr lang="en-IN" sz="16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1"/>
                  </a:ext>
                </a:extLst>
              </a:tr>
              <a:tr h="311654">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600">
                          <a:effectLst/>
                          <a:latin typeface="Times New Roman" pitchFamily="18" charset="0"/>
                          <a:cs typeface="Times New Roman" pitchFamily="18" charset="0"/>
                        </a:rPr>
                        <a:t>C=1</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Q = NAND (A,B)</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Q = A’ + AB’</a:t>
                      </a:r>
                      <a:endParaRPr lang="en-IN" sz="16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2"/>
                  </a:ext>
                </a:extLst>
              </a:tr>
              <a:tr h="311654">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600">
                          <a:effectLst/>
                          <a:latin typeface="Times New Roman" pitchFamily="18" charset="0"/>
                          <a:cs typeface="Times New Roman" pitchFamily="18" charset="0"/>
                        </a:rPr>
                        <a:t>C=0</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R = OR (A, B)</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Q = A + A’B</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3"/>
                  </a:ext>
                </a:extLst>
              </a:tr>
              <a:tr h="315133">
                <a:tc rowSpan="3">
                  <a:txBody>
                    <a:bodyPr/>
                    <a:lstStyle/>
                    <a:p>
                      <a:pPr marL="342900" lvl="0" indent="-342900" algn="ctr">
                        <a:lnSpc>
                          <a:spcPct val="115000"/>
                        </a:lnSpc>
                        <a:spcAft>
                          <a:spcPts val="0"/>
                        </a:spcAft>
                        <a:buFont typeface="+mj-lt"/>
                        <a:buNone/>
                      </a:pPr>
                      <a:r>
                        <a:rPr lang="en-US" sz="1200" dirty="0">
                          <a:effectLst/>
                          <a:latin typeface="Times New Roman" pitchFamily="18" charset="0"/>
                          <a:cs typeface="Times New Roman" pitchFamily="18" charset="0"/>
                        </a:rPr>
                        <a:t> </a:t>
                      </a:r>
                      <a:r>
                        <a:rPr lang="en-US" sz="1200" dirty="0" smtClean="0">
                          <a:effectLst/>
                          <a:latin typeface="Times New Roman" pitchFamily="18" charset="0"/>
                          <a:cs typeface="Times New Roman" pitchFamily="18" charset="0"/>
                        </a:rPr>
                        <a:t>2.</a:t>
                      </a:r>
                      <a:endParaRPr lang="en-IN" sz="1300" b="1" dirty="0">
                        <a:effectLst/>
                        <a:latin typeface="Times New Roman" pitchFamily="18" charset="0"/>
                        <a:ea typeface="Times New Roman"/>
                        <a:cs typeface="Times New Roman" pitchFamily="18" charset="0"/>
                      </a:endParaRPr>
                    </a:p>
                  </a:txBody>
                  <a:tcPr marL="68579" marR="68579" marT="0" marB="0" anchor="ctr"/>
                </a:tc>
                <a:tc rowSpan="3">
                  <a:txBody>
                    <a:bodyPr/>
                    <a:lstStyle/>
                    <a:p>
                      <a:pPr algn="ctr">
                        <a:lnSpc>
                          <a:spcPct val="115000"/>
                        </a:lnSpc>
                        <a:spcAft>
                          <a:spcPts val="0"/>
                        </a:spcAft>
                      </a:pPr>
                      <a:r>
                        <a:rPr lang="en-US" sz="1600" dirty="0">
                          <a:effectLst/>
                          <a:latin typeface="Times New Roman" pitchFamily="18" charset="0"/>
                          <a:cs typeface="Times New Roman" pitchFamily="18" charset="0"/>
                        </a:rPr>
                        <a:t>KMD </a:t>
                      </a:r>
                      <a:r>
                        <a:rPr lang="en-US" sz="1600" dirty="0" smtClean="0">
                          <a:effectLst/>
                          <a:latin typeface="Times New Roman" pitchFamily="18" charset="0"/>
                          <a:cs typeface="Times New Roman" pitchFamily="18" charset="0"/>
                        </a:rPr>
                        <a:t>Gate2</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B=C=0</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R = NOT (A)</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R = A’</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4"/>
                  </a:ext>
                </a:extLst>
              </a:tr>
              <a:tr h="311654">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600">
                          <a:effectLst/>
                          <a:latin typeface="Times New Roman" pitchFamily="18" charset="0"/>
                          <a:cs typeface="Times New Roman" pitchFamily="18" charset="0"/>
                        </a:rPr>
                        <a:t>C=0</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Q = NOR (A,B)</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Q = A’B’ = (A+B)’</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5"/>
                  </a:ext>
                </a:extLst>
              </a:tr>
              <a:tr h="311654">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600">
                          <a:effectLst/>
                          <a:latin typeface="Times New Roman" pitchFamily="18" charset="0"/>
                          <a:cs typeface="Times New Roman" pitchFamily="18" charset="0"/>
                        </a:rPr>
                        <a:t>C=1</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R = AND (A,B)</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R = AB</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6"/>
                  </a:ext>
                </a:extLst>
              </a:tr>
              <a:tr h="315133">
                <a:tc rowSpan="3">
                  <a:txBody>
                    <a:bodyPr/>
                    <a:lstStyle/>
                    <a:p>
                      <a:pPr marL="342900" lvl="0" indent="-342900" algn="ctr">
                        <a:lnSpc>
                          <a:spcPct val="115000"/>
                        </a:lnSpc>
                        <a:spcAft>
                          <a:spcPts val="0"/>
                        </a:spcAft>
                        <a:buFont typeface="+mj-lt"/>
                        <a:buNone/>
                      </a:pPr>
                      <a:r>
                        <a:rPr lang="en-US" sz="1200" dirty="0">
                          <a:effectLst/>
                          <a:latin typeface="Times New Roman" pitchFamily="18" charset="0"/>
                          <a:cs typeface="Times New Roman" pitchFamily="18" charset="0"/>
                        </a:rPr>
                        <a:t> </a:t>
                      </a:r>
                      <a:r>
                        <a:rPr lang="en-US" sz="1200" dirty="0" smtClean="0">
                          <a:effectLst/>
                          <a:latin typeface="Times New Roman" pitchFamily="18" charset="0"/>
                          <a:cs typeface="Times New Roman" pitchFamily="18" charset="0"/>
                        </a:rPr>
                        <a:t>3.</a:t>
                      </a:r>
                      <a:endParaRPr lang="en-IN" sz="1300" b="1" dirty="0">
                        <a:effectLst/>
                        <a:latin typeface="Times New Roman" pitchFamily="18" charset="0"/>
                        <a:ea typeface="Times New Roman"/>
                        <a:cs typeface="Times New Roman" pitchFamily="18" charset="0"/>
                      </a:endParaRPr>
                    </a:p>
                  </a:txBody>
                  <a:tcPr marL="68579" marR="68579" marT="0" marB="0" anchor="ctr"/>
                </a:tc>
                <a:tc rowSpan="3">
                  <a:txBody>
                    <a:bodyPr/>
                    <a:lstStyle/>
                    <a:p>
                      <a:pPr algn="ctr">
                        <a:lnSpc>
                          <a:spcPct val="115000"/>
                        </a:lnSpc>
                        <a:spcAft>
                          <a:spcPts val="0"/>
                        </a:spcAft>
                      </a:pPr>
                      <a:r>
                        <a:rPr lang="en-US" sz="1600" dirty="0">
                          <a:effectLst/>
                          <a:latin typeface="Times New Roman" pitchFamily="18" charset="0"/>
                          <a:cs typeface="Times New Roman" pitchFamily="18" charset="0"/>
                        </a:rPr>
                        <a:t>KMD </a:t>
                      </a:r>
                      <a:r>
                        <a:rPr lang="en-US" sz="1600" dirty="0" smtClean="0">
                          <a:effectLst/>
                          <a:latin typeface="Times New Roman" pitchFamily="18" charset="0"/>
                          <a:cs typeface="Times New Roman" pitchFamily="18" charset="0"/>
                        </a:rPr>
                        <a:t>Gate3</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B=D=0; C=1</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S = NOT (A)</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S = A’</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7"/>
                  </a:ext>
                </a:extLst>
              </a:tr>
              <a:tr h="311654">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600">
                          <a:effectLst/>
                          <a:latin typeface="Times New Roman" pitchFamily="18" charset="0"/>
                          <a:cs typeface="Times New Roman" pitchFamily="18" charset="0"/>
                        </a:rPr>
                        <a:t>B=1</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R = OR (A, C)</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R = A + A’C</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8"/>
                  </a:ext>
                </a:extLst>
              </a:tr>
              <a:tr h="311654">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600">
                          <a:effectLst/>
                          <a:latin typeface="Times New Roman" pitchFamily="18" charset="0"/>
                          <a:cs typeface="Times New Roman" pitchFamily="18" charset="0"/>
                        </a:rPr>
                        <a:t>C=0</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R = AND (A, B)</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R = AB</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9"/>
                  </a:ext>
                </a:extLst>
              </a:tr>
              <a:tr h="315133">
                <a:tc rowSpan="3">
                  <a:txBody>
                    <a:bodyPr/>
                    <a:lstStyle/>
                    <a:p>
                      <a:pPr marL="342900" lvl="0" indent="-342900" algn="ctr">
                        <a:lnSpc>
                          <a:spcPct val="115000"/>
                        </a:lnSpc>
                        <a:spcAft>
                          <a:spcPts val="0"/>
                        </a:spcAft>
                        <a:buFont typeface="+mj-lt"/>
                        <a:buNone/>
                      </a:pPr>
                      <a:r>
                        <a:rPr lang="en-US" sz="1200" dirty="0">
                          <a:effectLst/>
                          <a:latin typeface="Times New Roman" pitchFamily="18" charset="0"/>
                          <a:cs typeface="Times New Roman" pitchFamily="18" charset="0"/>
                        </a:rPr>
                        <a:t> </a:t>
                      </a:r>
                      <a:r>
                        <a:rPr lang="en-US" sz="1200" dirty="0" smtClean="0">
                          <a:effectLst/>
                          <a:latin typeface="Times New Roman" pitchFamily="18" charset="0"/>
                          <a:cs typeface="Times New Roman" pitchFamily="18" charset="0"/>
                        </a:rPr>
                        <a:t>4.</a:t>
                      </a:r>
                      <a:endParaRPr lang="en-IN" sz="1300" b="1" dirty="0">
                        <a:effectLst/>
                        <a:latin typeface="Times New Roman" pitchFamily="18" charset="0"/>
                        <a:ea typeface="Times New Roman"/>
                        <a:cs typeface="Times New Roman" pitchFamily="18" charset="0"/>
                      </a:endParaRPr>
                    </a:p>
                  </a:txBody>
                  <a:tcPr marL="68579" marR="68579" marT="0" marB="0" anchor="ctr"/>
                </a:tc>
                <a:tc rowSpan="3">
                  <a:txBody>
                    <a:bodyPr/>
                    <a:lstStyle/>
                    <a:p>
                      <a:pPr algn="ctr">
                        <a:lnSpc>
                          <a:spcPct val="115000"/>
                        </a:lnSpc>
                        <a:spcAft>
                          <a:spcPts val="0"/>
                        </a:spcAft>
                      </a:pPr>
                      <a:r>
                        <a:rPr lang="en-US" sz="1600" dirty="0">
                          <a:effectLst/>
                          <a:latin typeface="Times New Roman" pitchFamily="18" charset="0"/>
                          <a:cs typeface="Times New Roman" pitchFamily="18" charset="0"/>
                        </a:rPr>
                        <a:t>KMD </a:t>
                      </a:r>
                      <a:r>
                        <a:rPr lang="en-US" sz="1600" dirty="0" smtClean="0">
                          <a:effectLst/>
                          <a:latin typeface="Times New Roman" pitchFamily="18" charset="0"/>
                          <a:cs typeface="Times New Roman" pitchFamily="18" charset="0"/>
                        </a:rPr>
                        <a:t>Gate4</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B=C=1;D=0</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Q = NOT(A)</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Q = A’</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10"/>
                  </a:ext>
                </a:extLst>
              </a:tr>
              <a:tr h="311654">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600">
                          <a:effectLst/>
                          <a:latin typeface="Times New Roman" pitchFamily="18" charset="0"/>
                          <a:cs typeface="Times New Roman" pitchFamily="18" charset="0"/>
                        </a:rPr>
                        <a:t>B=1</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Q = NAND (A,C)</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Q = A’ + AC’</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11"/>
                  </a:ext>
                </a:extLst>
              </a:tr>
              <a:tr h="650524">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600">
                          <a:effectLst/>
                          <a:latin typeface="Times New Roman" pitchFamily="18" charset="0"/>
                          <a:cs typeface="Times New Roman" pitchFamily="18" charset="0"/>
                        </a:rPr>
                        <a:t>B=1; D=0</a:t>
                      </a:r>
                      <a:endParaRPr lang="en-IN" sz="1600">
                        <a:effectLst/>
                        <a:latin typeface="Times New Roman" pitchFamily="18" charset="0"/>
                        <a:cs typeface="Times New Roman" pitchFamily="18" charset="0"/>
                      </a:endParaRPr>
                    </a:p>
                    <a:p>
                      <a:pPr algn="ctr">
                        <a:lnSpc>
                          <a:spcPct val="115000"/>
                        </a:lnSpc>
                        <a:spcAft>
                          <a:spcPts val="0"/>
                        </a:spcAft>
                      </a:pPr>
                      <a:r>
                        <a:rPr lang="en-US" sz="1600">
                          <a:effectLst/>
                          <a:latin typeface="Times New Roman" pitchFamily="18" charset="0"/>
                          <a:cs typeface="Times New Roman" pitchFamily="18" charset="0"/>
                        </a:rPr>
                        <a:t>C=0</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T = OR (A,C)</a:t>
                      </a:r>
                      <a:endParaRPr lang="en-IN" sz="1600" b="1" dirty="0">
                        <a:effectLst/>
                        <a:latin typeface="Times New Roman" pitchFamily="18" charset="0"/>
                        <a:cs typeface="Times New Roman" pitchFamily="18" charset="0"/>
                      </a:endParaRPr>
                    </a:p>
                    <a:p>
                      <a:pPr algn="ctr">
                        <a:lnSpc>
                          <a:spcPct val="115000"/>
                        </a:lnSpc>
                        <a:spcAft>
                          <a:spcPts val="0"/>
                        </a:spcAft>
                      </a:pPr>
                      <a:r>
                        <a:rPr lang="en-US" sz="1600" b="1" dirty="0">
                          <a:effectLst/>
                          <a:latin typeface="Times New Roman" pitchFamily="18" charset="0"/>
                          <a:cs typeface="Times New Roman" pitchFamily="18" charset="0"/>
                        </a:rPr>
                        <a:t>Q = OR(A,C)</a:t>
                      </a:r>
                      <a:endParaRPr lang="en-IN" sz="1600" b="1"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T = AC’ + C</a:t>
                      </a:r>
                      <a:endParaRPr lang="en-IN" sz="1600" dirty="0">
                        <a:effectLst/>
                        <a:latin typeface="Times New Roman" pitchFamily="18" charset="0"/>
                        <a:cs typeface="Times New Roman" pitchFamily="18" charset="0"/>
                      </a:endParaRPr>
                    </a:p>
                    <a:p>
                      <a:pPr algn="ctr">
                        <a:lnSpc>
                          <a:spcPct val="115000"/>
                        </a:lnSpc>
                        <a:spcAft>
                          <a:spcPts val="0"/>
                        </a:spcAft>
                      </a:pPr>
                      <a:r>
                        <a:rPr lang="en-US" sz="1600" dirty="0">
                          <a:effectLst/>
                          <a:latin typeface="Times New Roman" pitchFamily="18" charset="0"/>
                          <a:cs typeface="Times New Roman" pitchFamily="18" charset="0"/>
                        </a:rPr>
                        <a:t>Q = AC’ + C</a:t>
                      </a:r>
                      <a:endParaRPr lang="en-IN" sz="16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12"/>
                  </a:ext>
                </a:extLst>
              </a:tr>
            </a:tbl>
          </a:graphicData>
        </a:graphic>
      </p:graphicFrame>
      <p:pic>
        <p:nvPicPr>
          <p:cNvPr id="6"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3122612" y="152400"/>
            <a:ext cx="75437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i="1" u="sng" dirty="0" smtClean="0">
                <a:solidFill>
                  <a:srgbClr val="00B050"/>
                </a:solidFill>
                <a:latin typeface="Times New Roman" pitchFamily="18" charset="0"/>
                <a:cs typeface="Times New Roman" pitchFamily="18" charset="0"/>
              </a:rPr>
              <a:t>Universality Property of KMD Gates</a:t>
            </a: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2199B7C8-9AB1-4D7A-86B6-A2B671DE9E0D}"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22</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3812" y="5410200"/>
            <a:ext cx="4175248" cy="369332"/>
          </a:xfrm>
          <a:prstGeom prst="rect">
            <a:avLst/>
          </a:prstGeom>
        </p:spPr>
        <p:txBody>
          <a:bodyPr wrap="square">
            <a:spAutoFit/>
          </a:bodyPr>
          <a:lstStyle/>
          <a:p>
            <a:pPr indent="722630" algn="just">
              <a:lnSpc>
                <a:spcPct val="150000"/>
              </a:lnSpc>
              <a:spcAft>
                <a:spcPts val="0"/>
              </a:spcAft>
            </a:pPr>
            <a:r>
              <a:rPr lang="en-GB" sz="1200" dirty="0">
                <a:latin typeface="Times New Roman" panose="02020603050405020304" pitchFamily="18" charset="0"/>
                <a:ea typeface="Times New Roman" panose="02020603050405020304" pitchFamily="18" charset="0"/>
              </a:rPr>
              <a:t>Where, </a:t>
            </a:r>
            <a:r>
              <a:rPr lang="en-US" sz="1200" dirty="0">
                <a:latin typeface="Times New Roman" panose="02020603050405020304" pitchFamily="18" charset="0"/>
                <a:ea typeface="Times New Roman" panose="02020603050405020304" pitchFamily="18" charset="0"/>
              </a:rPr>
              <a:t>α – XOR; β – AND; γ – NOT gate </a:t>
            </a:r>
            <a:r>
              <a:rPr lang="en-US" sz="1200" dirty="0" smtClean="0">
                <a:latin typeface="Times New Roman" panose="02020603050405020304" pitchFamily="18" charset="0"/>
                <a:ea typeface="Times New Roman" panose="02020603050405020304" pitchFamily="18" charset="0"/>
              </a:rPr>
              <a:t>functions </a:t>
            </a:r>
            <a:endParaRPr lang="en-IN" sz="1200" dirty="0">
              <a:effectLst/>
              <a:latin typeface="Times New Roman" panose="02020603050405020304" pitchFamily="18" charset="0"/>
              <a:ea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868856904"/>
              </p:ext>
            </p:extLst>
          </p:nvPr>
        </p:nvGraphicFramePr>
        <p:xfrm>
          <a:off x="1455038" y="2080100"/>
          <a:ext cx="10586023" cy="3347824"/>
        </p:xfrm>
        <a:graphic>
          <a:graphicData uri="http://schemas.openxmlformats.org/drawingml/2006/table">
            <a:tbl>
              <a:tblPr firstRow="1" firstCol="1" bandRow="1">
                <a:tableStyleId>{5C22544A-7EE6-4342-B048-85BDC9FD1C3A}</a:tableStyleId>
              </a:tblPr>
              <a:tblGrid>
                <a:gridCol w="657926">
                  <a:extLst>
                    <a:ext uri="{9D8B030D-6E8A-4147-A177-3AD203B41FA5}">
                      <a16:colId xmlns="" xmlns:a16="http://schemas.microsoft.com/office/drawing/2014/main" val="20000"/>
                    </a:ext>
                  </a:extLst>
                </a:gridCol>
                <a:gridCol w="1245224">
                  <a:extLst>
                    <a:ext uri="{9D8B030D-6E8A-4147-A177-3AD203B41FA5}">
                      <a16:colId xmlns="" xmlns:a16="http://schemas.microsoft.com/office/drawing/2014/main" val="20001"/>
                    </a:ext>
                  </a:extLst>
                </a:gridCol>
                <a:gridCol w="1297620">
                  <a:extLst>
                    <a:ext uri="{9D8B030D-6E8A-4147-A177-3AD203B41FA5}">
                      <a16:colId xmlns="" xmlns:a16="http://schemas.microsoft.com/office/drawing/2014/main" val="20002"/>
                    </a:ext>
                  </a:extLst>
                </a:gridCol>
                <a:gridCol w="1249171">
                  <a:extLst>
                    <a:ext uri="{9D8B030D-6E8A-4147-A177-3AD203B41FA5}">
                      <a16:colId xmlns="" xmlns:a16="http://schemas.microsoft.com/office/drawing/2014/main" val="20003"/>
                    </a:ext>
                  </a:extLst>
                </a:gridCol>
                <a:gridCol w="1411682">
                  <a:extLst>
                    <a:ext uri="{9D8B030D-6E8A-4147-A177-3AD203B41FA5}">
                      <a16:colId xmlns="" xmlns:a16="http://schemas.microsoft.com/office/drawing/2014/main" val="20004"/>
                    </a:ext>
                  </a:extLst>
                </a:gridCol>
                <a:gridCol w="1150545">
                  <a:extLst>
                    <a:ext uri="{9D8B030D-6E8A-4147-A177-3AD203B41FA5}">
                      <a16:colId xmlns="" xmlns:a16="http://schemas.microsoft.com/office/drawing/2014/main" val="20005"/>
                    </a:ext>
                  </a:extLst>
                </a:gridCol>
                <a:gridCol w="1085378">
                  <a:extLst>
                    <a:ext uri="{9D8B030D-6E8A-4147-A177-3AD203B41FA5}">
                      <a16:colId xmlns="" xmlns:a16="http://schemas.microsoft.com/office/drawing/2014/main" val="20006"/>
                    </a:ext>
                  </a:extLst>
                </a:gridCol>
                <a:gridCol w="1107087">
                  <a:extLst>
                    <a:ext uri="{9D8B030D-6E8A-4147-A177-3AD203B41FA5}">
                      <a16:colId xmlns="" xmlns:a16="http://schemas.microsoft.com/office/drawing/2014/main" val="20007"/>
                    </a:ext>
                  </a:extLst>
                </a:gridCol>
                <a:gridCol w="1381390">
                  <a:extLst>
                    <a:ext uri="{9D8B030D-6E8A-4147-A177-3AD203B41FA5}">
                      <a16:colId xmlns="" xmlns:a16="http://schemas.microsoft.com/office/drawing/2014/main" val="20008"/>
                    </a:ext>
                  </a:extLst>
                </a:gridCol>
              </a:tblGrid>
              <a:tr h="1425100">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S. No.</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Name of the Reversible Gate</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Reversibility</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Universality</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Parity Preservation</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Gate Count</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Quantum Cost</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Number of Functions (</a:t>
                      </a:r>
                      <a:r>
                        <a:rPr lang="en-GB" sz="1600" dirty="0" err="1">
                          <a:effectLst/>
                          <a:latin typeface="Times New Roman" pitchFamily="18" charset="0"/>
                          <a:cs typeface="Times New Roman" pitchFamily="18" charset="0"/>
                        </a:rPr>
                        <a:t>NoF</a:t>
                      </a:r>
                      <a:r>
                        <a:rPr lang="en-GB" sz="1600" dirty="0">
                          <a:effectLst/>
                          <a:latin typeface="Times New Roman" pitchFamily="18" charset="0"/>
                          <a:cs typeface="Times New Roman" pitchFamily="18" charset="0"/>
                        </a:rPr>
                        <a:t>)</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Logical Calculations</a:t>
                      </a:r>
                      <a:endParaRPr lang="en-IN" sz="16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0"/>
                  </a:ext>
                </a:extLst>
              </a:tr>
              <a:tr h="480681">
                <a:tc>
                  <a:txBody>
                    <a:bodyPr/>
                    <a:lstStyle/>
                    <a:p>
                      <a:pPr marL="342900" lvl="0" indent="-342900" algn="ctr">
                        <a:lnSpc>
                          <a:spcPct val="150000"/>
                        </a:lnSpc>
                        <a:spcAft>
                          <a:spcPts val="0"/>
                        </a:spcAft>
                        <a:buFont typeface="+mj-lt"/>
                        <a:buNone/>
                      </a:pPr>
                      <a:r>
                        <a:rPr lang="en-IN" sz="1600" dirty="0" smtClean="0">
                          <a:effectLst/>
                          <a:latin typeface="Times New Roman" pitchFamily="18" charset="0"/>
                          <a:ea typeface="Times New Roman"/>
                          <a:cs typeface="Times New Roman" pitchFamily="18" charset="0"/>
                        </a:rPr>
                        <a:t>1. </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KMD </a:t>
                      </a:r>
                      <a:r>
                        <a:rPr lang="en-US" sz="1600" dirty="0" smtClean="0">
                          <a:effectLst/>
                          <a:latin typeface="Times New Roman" pitchFamily="18" charset="0"/>
                          <a:cs typeface="Times New Roman" pitchFamily="18" charset="0"/>
                        </a:rPr>
                        <a:t>Gate1</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Yes</a:t>
                      </a:r>
                      <a:endParaRPr lang="en-IN" sz="1600" b="1"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Yes</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Yes</a:t>
                      </a:r>
                      <a:endParaRPr lang="en-IN" sz="1600" b="1"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5</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15000"/>
                        </a:lnSpc>
                        <a:spcAft>
                          <a:spcPts val="0"/>
                        </a:spcAft>
                      </a:pPr>
                      <a:r>
                        <a:rPr lang="en-US" sz="1600" dirty="0" smtClean="0">
                          <a:effectLst/>
                          <a:latin typeface="Times New Roman" pitchFamily="18" charset="0"/>
                          <a:cs typeface="Times New Roman" pitchFamily="18" charset="0"/>
                        </a:rPr>
                        <a:t>9</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a:effectLst/>
                          <a:latin typeface="Times New Roman" pitchFamily="18" charset="0"/>
                          <a:cs typeface="Times New Roman" pitchFamily="18" charset="0"/>
                        </a:rPr>
                        <a:t>3</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a:effectLst/>
                          <a:latin typeface="Times New Roman" pitchFamily="18" charset="0"/>
                          <a:cs typeface="Times New Roman" pitchFamily="18" charset="0"/>
                        </a:rPr>
                        <a:t>2α+4β+3γ</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1"/>
                  </a:ext>
                </a:extLst>
              </a:tr>
              <a:tr h="480681">
                <a:tc>
                  <a:txBody>
                    <a:bodyPr/>
                    <a:lstStyle/>
                    <a:p>
                      <a:pPr marL="342900" lvl="0" indent="-342900" algn="ctr">
                        <a:lnSpc>
                          <a:spcPct val="150000"/>
                        </a:lnSpc>
                        <a:spcAft>
                          <a:spcPts val="0"/>
                        </a:spcAft>
                        <a:buFont typeface="+mj-lt"/>
                        <a:buNone/>
                      </a:pPr>
                      <a:r>
                        <a:rPr lang="en-IN" sz="1600" dirty="0" smtClean="0">
                          <a:effectLst/>
                          <a:latin typeface="Times New Roman" pitchFamily="18" charset="0"/>
                          <a:ea typeface="Times New Roman"/>
                          <a:cs typeface="Times New Roman" pitchFamily="18" charset="0"/>
                        </a:rPr>
                        <a:t>2.</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KMD </a:t>
                      </a:r>
                      <a:r>
                        <a:rPr lang="en-US" sz="1600" dirty="0" smtClean="0">
                          <a:effectLst/>
                          <a:latin typeface="Times New Roman" pitchFamily="18" charset="0"/>
                          <a:cs typeface="Times New Roman" pitchFamily="18" charset="0"/>
                        </a:rPr>
                        <a:t>Gate2</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Yes</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Yes</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Yes</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a:effectLst/>
                          <a:latin typeface="Times New Roman" pitchFamily="18" charset="0"/>
                          <a:cs typeface="Times New Roman" pitchFamily="18" charset="0"/>
                        </a:rPr>
                        <a:t>6</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15000"/>
                        </a:lnSpc>
                        <a:spcAft>
                          <a:spcPts val="0"/>
                        </a:spcAft>
                      </a:pPr>
                      <a:r>
                        <a:rPr lang="en-US" sz="1600" dirty="0">
                          <a:effectLst/>
                          <a:latin typeface="Times New Roman" pitchFamily="18" charset="0"/>
                          <a:cs typeface="Times New Roman" pitchFamily="18" charset="0"/>
                        </a:rPr>
                        <a:t>10</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4</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a:effectLst/>
                          <a:latin typeface="Times New Roman" pitchFamily="18" charset="0"/>
                          <a:cs typeface="Times New Roman" pitchFamily="18" charset="0"/>
                        </a:rPr>
                        <a:t>2α+4β+3γ</a:t>
                      </a:r>
                      <a:endParaRPr lang="en-IN" sz="160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2"/>
                  </a:ext>
                </a:extLst>
              </a:tr>
              <a:tr h="480681">
                <a:tc>
                  <a:txBody>
                    <a:bodyPr/>
                    <a:lstStyle/>
                    <a:p>
                      <a:pPr marL="342900" lvl="0" indent="-342900" algn="ctr">
                        <a:lnSpc>
                          <a:spcPct val="150000"/>
                        </a:lnSpc>
                        <a:spcAft>
                          <a:spcPts val="0"/>
                        </a:spcAft>
                        <a:buFont typeface="+mj-lt"/>
                        <a:buNone/>
                      </a:pPr>
                      <a:r>
                        <a:rPr lang="en-IN" sz="1600" dirty="0" smtClean="0">
                          <a:effectLst/>
                          <a:latin typeface="Times New Roman" pitchFamily="18" charset="0"/>
                          <a:ea typeface="Times New Roman"/>
                          <a:cs typeface="Times New Roman" pitchFamily="18" charset="0"/>
                        </a:rPr>
                        <a:t>3.</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KMD </a:t>
                      </a:r>
                      <a:r>
                        <a:rPr lang="en-US" sz="1600" dirty="0" smtClean="0">
                          <a:effectLst/>
                          <a:latin typeface="Times New Roman" pitchFamily="18" charset="0"/>
                          <a:cs typeface="Times New Roman" pitchFamily="18" charset="0"/>
                        </a:rPr>
                        <a:t>Gate3</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Yes</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Yes</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Yes</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a:effectLst/>
                          <a:latin typeface="Times New Roman" pitchFamily="18" charset="0"/>
                          <a:cs typeface="Times New Roman" pitchFamily="18" charset="0"/>
                        </a:rPr>
                        <a:t>5</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15000"/>
                        </a:lnSpc>
                        <a:spcAft>
                          <a:spcPts val="0"/>
                        </a:spcAft>
                      </a:pPr>
                      <a:r>
                        <a:rPr lang="en-US" sz="1600">
                          <a:effectLst/>
                          <a:latin typeface="Times New Roman" pitchFamily="18" charset="0"/>
                          <a:cs typeface="Times New Roman" pitchFamily="18" charset="0"/>
                        </a:rPr>
                        <a:t>9</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4</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5α+3β+1γ</a:t>
                      </a:r>
                      <a:endParaRPr lang="en-IN" sz="16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3"/>
                  </a:ext>
                </a:extLst>
              </a:tr>
              <a:tr h="480681">
                <a:tc>
                  <a:txBody>
                    <a:bodyPr/>
                    <a:lstStyle/>
                    <a:p>
                      <a:pPr marL="342900" lvl="0" indent="-342900" algn="ctr">
                        <a:lnSpc>
                          <a:spcPct val="150000"/>
                        </a:lnSpc>
                        <a:spcAft>
                          <a:spcPts val="0"/>
                        </a:spcAft>
                        <a:buFont typeface="+mj-lt"/>
                        <a:buNone/>
                      </a:pPr>
                      <a:r>
                        <a:rPr lang="en-IN" sz="1600" dirty="0" smtClean="0">
                          <a:effectLst/>
                          <a:latin typeface="Times New Roman" pitchFamily="18" charset="0"/>
                          <a:ea typeface="Times New Roman"/>
                          <a:cs typeface="Times New Roman" pitchFamily="18" charset="0"/>
                        </a:rPr>
                        <a:t>4.</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KMD </a:t>
                      </a:r>
                      <a:r>
                        <a:rPr lang="en-US" sz="1600" dirty="0" smtClean="0">
                          <a:effectLst/>
                          <a:latin typeface="Times New Roman" pitchFamily="18" charset="0"/>
                          <a:cs typeface="Times New Roman" pitchFamily="18" charset="0"/>
                        </a:rPr>
                        <a:t>Gate4</a:t>
                      </a:r>
                      <a:endParaRPr lang="en-IN" sz="1600"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Yes</a:t>
                      </a:r>
                      <a:endParaRPr lang="en-IN" sz="1600" b="1" dirty="0">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Yes</a:t>
                      </a:r>
                      <a:endParaRPr lang="en-IN" sz="1600" b="1">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Yes</a:t>
                      </a:r>
                      <a:endParaRPr lang="en-IN" sz="1600" b="1" dirty="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a:effectLst/>
                          <a:latin typeface="Times New Roman" pitchFamily="18" charset="0"/>
                          <a:cs typeface="Times New Roman" pitchFamily="18" charset="0"/>
                        </a:rPr>
                        <a:t>8</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15000"/>
                        </a:lnSpc>
                        <a:spcAft>
                          <a:spcPts val="0"/>
                        </a:spcAft>
                      </a:pPr>
                      <a:r>
                        <a:rPr lang="en-US" sz="1600">
                          <a:effectLst/>
                          <a:latin typeface="Times New Roman" pitchFamily="18" charset="0"/>
                          <a:cs typeface="Times New Roman" pitchFamily="18" charset="0"/>
                        </a:rPr>
                        <a:t>12</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a:effectLst/>
                          <a:latin typeface="Times New Roman" pitchFamily="18" charset="0"/>
                          <a:cs typeface="Times New Roman" pitchFamily="18" charset="0"/>
                        </a:rPr>
                        <a:t>5</a:t>
                      </a:r>
                      <a:endParaRPr lang="en-IN" sz="1600">
                        <a:effectLst/>
                        <a:latin typeface="Times New Roman" pitchFamily="18" charset="0"/>
                        <a:ea typeface="Times New Roman"/>
                        <a:cs typeface="Times New Roman" pitchFamily="18" charset="0"/>
                      </a:endParaRPr>
                    </a:p>
                  </a:txBody>
                  <a:tcPr marL="68579" marR="68579"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6α+4β+2γ</a:t>
                      </a:r>
                      <a:endParaRPr lang="en-IN" sz="1600" dirty="0">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4"/>
                  </a:ext>
                </a:extLst>
              </a:tr>
            </a:tbl>
          </a:graphicData>
        </a:graphic>
      </p:graphicFrame>
      <p:pic>
        <p:nvPicPr>
          <p:cNvPr id="6"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2132012" y="76200"/>
            <a:ext cx="967740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i="1" u="sng" dirty="0" smtClean="0">
                <a:solidFill>
                  <a:srgbClr val="00B050"/>
                </a:solidFill>
                <a:latin typeface="Times New Roman" pitchFamily="18" charset="0"/>
                <a:cs typeface="Times New Roman" pitchFamily="18" charset="0"/>
              </a:rPr>
              <a:t>Characteristics and Performance of KMD Gates - Comparison</a:t>
            </a: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24C02F60-6108-4A8B-BC7F-15BCC7C071B6}"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23</a:t>
            </a:fld>
            <a:endParaRPr lang="en-US"/>
          </a:p>
        </p:txBody>
      </p:sp>
      <p:sp>
        <p:nvSpPr>
          <p:cNvPr id="11" name="Footer Placeholder 10"/>
          <p:cNvSpPr>
            <a:spLocks noGrp="1"/>
          </p:cNvSpPr>
          <p:nvPr>
            <p:ph type="ftr" sz="quarter" idx="11"/>
          </p:nvPr>
        </p:nvSpPr>
        <p:spPr/>
        <p:txBody>
          <a:bodyPr/>
          <a:lstStyle/>
          <a:p>
            <a:r>
              <a:rPr lang="en-US" dirty="0" smtClean="0"/>
              <a:t>Ph.D. Viva Voce</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975522756"/>
              </p:ext>
            </p:extLst>
          </p:nvPr>
        </p:nvGraphicFramePr>
        <p:xfrm>
          <a:off x="1446212" y="1541670"/>
          <a:ext cx="10522992" cy="4112560"/>
        </p:xfrm>
        <a:graphic>
          <a:graphicData uri="http://schemas.openxmlformats.org/drawingml/2006/table">
            <a:tbl>
              <a:tblPr firstRow="1" firstCol="1" bandRow="1">
                <a:tableStyleId>{5C22544A-7EE6-4342-B048-85BDC9FD1C3A}</a:tableStyleId>
              </a:tblPr>
              <a:tblGrid>
                <a:gridCol w="485201">
                  <a:extLst>
                    <a:ext uri="{9D8B030D-6E8A-4147-A177-3AD203B41FA5}">
                      <a16:colId xmlns="" xmlns:a16="http://schemas.microsoft.com/office/drawing/2014/main" val="20000"/>
                    </a:ext>
                  </a:extLst>
                </a:gridCol>
                <a:gridCol w="2118294">
                  <a:extLst>
                    <a:ext uri="{9D8B030D-6E8A-4147-A177-3AD203B41FA5}">
                      <a16:colId xmlns="" xmlns:a16="http://schemas.microsoft.com/office/drawing/2014/main" val="20001"/>
                    </a:ext>
                  </a:extLst>
                </a:gridCol>
                <a:gridCol w="586914">
                  <a:extLst>
                    <a:ext uri="{9D8B030D-6E8A-4147-A177-3AD203B41FA5}">
                      <a16:colId xmlns="" xmlns:a16="http://schemas.microsoft.com/office/drawing/2014/main" val="20002"/>
                    </a:ext>
                  </a:extLst>
                </a:gridCol>
                <a:gridCol w="586914">
                  <a:extLst>
                    <a:ext uri="{9D8B030D-6E8A-4147-A177-3AD203B41FA5}">
                      <a16:colId xmlns="" xmlns:a16="http://schemas.microsoft.com/office/drawing/2014/main" val="20003"/>
                    </a:ext>
                  </a:extLst>
                </a:gridCol>
                <a:gridCol w="586914">
                  <a:extLst>
                    <a:ext uri="{9D8B030D-6E8A-4147-A177-3AD203B41FA5}">
                      <a16:colId xmlns="" xmlns:a16="http://schemas.microsoft.com/office/drawing/2014/main" val="20004"/>
                    </a:ext>
                  </a:extLst>
                </a:gridCol>
                <a:gridCol w="586914">
                  <a:extLst>
                    <a:ext uri="{9D8B030D-6E8A-4147-A177-3AD203B41FA5}">
                      <a16:colId xmlns="" xmlns:a16="http://schemas.microsoft.com/office/drawing/2014/main" val="20005"/>
                    </a:ext>
                  </a:extLst>
                </a:gridCol>
                <a:gridCol w="586914">
                  <a:extLst>
                    <a:ext uri="{9D8B030D-6E8A-4147-A177-3AD203B41FA5}">
                      <a16:colId xmlns="" xmlns:a16="http://schemas.microsoft.com/office/drawing/2014/main" val="20006"/>
                    </a:ext>
                  </a:extLst>
                </a:gridCol>
                <a:gridCol w="586914">
                  <a:extLst>
                    <a:ext uri="{9D8B030D-6E8A-4147-A177-3AD203B41FA5}">
                      <a16:colId xmlns="" xmlns:a16="http://schemas.microsoft.com/office/drawing/2014/main" val="20007"/>
                    </a:ext>
                  </a:extLst>
                </a:gridCol>
                <a:gridCol w="586914">
                  <a:extLst>
                    <a:ext uri="{9D8B030D-6E8A-4147-A177-3AD203B41FA5}">
                      <a16:colId xmlns="" xmlns:a16="http://schemas.microsoft.com/office/drawing/2014/main" val="20008"/>
                    </a:ext>
                  </a:extLst>
                </a:gridCol>
                <a:gridCol w="586914">
                  <a:extLst>
                    <a:ext uri="{9D8B030D-6E8A-4147-A177-3AD203B41FA5}">
                      <a16:colId xmlns="" xmlns:a16="http://schemas.microsoft.com/office/drawing/2014/main" val="20009"/>
                    </a:ext>
                  </a:extLst>
                </a:gridCol>
                <a:gridCol w="586914">
                  <a:extLst>
                    <a:ext uri="{9D8B030D-6E8A-4147-A177-3AD203B41FA5}">
                      <a16:colId xmlns="" xmlns:a16="http://schemas.microsoft.com/office/drawing/2014/main" val="20010"/>
                    </a:ext>
                  </a:extLst>
                </a:gridCol>
                <a:gridCol w="586914">
                  <a:extLst>
                    <a:ext uri="{9D8B030D-6E8A-4147-A177-3AD203B41FA5}">
                      <a16:colId xmlns="" xmlns:a16="http://schemas.microsoft.com/office/drawing/2014/main" val="20011"/>
                    </a:ext>
                  </a:extLst>
                </a:gridCol>
                <a:gridCol w="586914">
                  <a:extLst>
                    <a:ext uri="{9D8B030D-6E8A-4147-A177-3AD203B41FA5}">
                      <a16:colId xmlns="" xmlns:a16="http://schemas.microsoft.com/office/drawing/2014/main" val="20012"/>
                    </a:ext>
                  </a:extLst>
                </a:gridCol>
                <a:gridCol w="586914">
                  <a:extLst>
                    <a:ext uri="{9D8B030D-6E8A-4147-A177-3AD203B41FA5}">
                      <a16:colId xmlns="" xmlns:a16="http://schemas.microsoft.com/office/drawing/2014/main" val="20013"/>
                    </a:ext>
                  </a:extLst>
                </a:gridCol>
                <a:gridCol w="414592">
                  <a:extLst>
                    <a:ext uri="{9D8B030D-6E8A-4147-A177-3AD203B41FA5}">
                      <a16:colId xmlns="" xmlns:a16="http://schemas.microsoft.com/office/drawing/2014/main" val="20014"/>
                    </a:ext>
                  </a:extLst>
                </a:gridCol>
                <a:gridCol w="461937">
                  <a:extLst>
                    <a:ext uri="{9D8B030D-6E8A-4147-A177-3AD203B41FA5}">
                      <a16:colId xmlns="" xmlns:a16="http://schemas.microsoft.com/office/drawing/2014/main" val="20015"/>
                    </a:ext>
                  </a:extLst>
                </a:gridCol>
              </a:tblGrid>
              <a:tr h="164467">
                <a:tc rowSpan="2">
                  <a:txBody>
                    <a:bodyPr/>
                    <a:lstStyle/>
                    <a:p>
                      <a:pPr>
                        <a:lnSpc>
                          <a:spcPct val="115000"/>
                        </a:lnSpc>
                        <a:spcAft>
                          <a:spcPts val="0"/>
                        </a:spcAft>
                      </a:pPr>
                      <a:r>
                        <a:rPr lang="en-US" sz="1100" dirty="0">
                          <a:effectLst/>
                          <a:latin typeface="Times New Roman" pitchFamily="18" charset="0"/>
                          <a:cs typeface="Times New Roman" pitchFamily="18" charset="0"/>
                        </a:rPr>
                        <a:t>S. No</a:t>
                      </a:r>
                      <a:endParaRPr lang="en-IN" sz="1100" dirty="0">
                        <a:effectLst/>
                        <a:latin typeface="Times New Roman" pitchFamily="18" charset="0"/>
                        <a:ea typeface="Times New Roman"/>
                        <a:cs typeface="Times New Roman" pitchFamily="18" charset="0"/>
                      </a:endParaRPr>
                    </a:p>
                  </a:txBody>
                  <a:tcPr marL="65594" marR="65594" marT="0" marB="0" anchor="ctr"/>
                </a:tc>
                <a:tc rowSpan="2">
                  <a:txBody>
                    <a:bodyPr/>
                    <a:lstStyle/>
                    <a:p>
                      <a:pPr algn="ctr">
                        <a:lnSpc>
                          <a:spcPct val="115000"/>
                        </a:lnSpc>
                        <a:spcAft>
                          <a:spcPts val="0"/>
                        </a:spcAft>
                      </a:pPr>
                      <a:r>
                        <a:rPr lang="en-US" sz="1100" dirty="0">
                          <a:effectLst/>
                          <a:latin typeface="Times New Roman" pitchFamily="18" charset="0"/>
                          <a:cs typeface="Times New Roman" pitchFamily="18" charset="0"/>
                        </a:rPr>
                        <a:t>Standard </a:t>
                      </a:r>
                      <a:r>
                        <a:rPr lang="en-US" sz="1100" dirty="0" smtClean="0">
                          <a:effectLst/>
                          <a:latin typeface="Times New Roman" pitchFamily="18" charset="0"/>
                          <a:cs typeface="Times New Roman" pitchFamily="18" charset="0"/>
                        </a:rPr>
                        <a:t>Functions  </a:t>
                      </a:r>
                    </a:p>
                    <a:p>
                      <a:pPr algn="ctr">
                        <a:lnSpc>
                          <a:spcPct val="115000"/>
                        </a:lnSpc>
                        <a:spcAft>
                          <a:spcPts val="0"/>
                        </a:spcAft>
                      </a:pPr>
                      <a:r>
                        <a:rPr lang="en-US" sz="1100" b="1" kern="1200" dirty="0" smtClean="0">
                          <a:solidFill>
                            <a:schemeClr val="lt1"/>
                          </a:solidFill>
                          <a:effectLst/>
                          <a:latin typeface="Times New Roman" pitchFamily="18" charset="0"/>
                          <a:ea typeface="+mn-ea"/>
                          <a:cs typeface="Times New Roman" pitchFamily="18" charset="0"/>
                        </a:rPr>
                        <a:t>(</a:t>
                      </a:r>
                      <a:r>
                        <a:rPr lang="en-US" sz="1100" b="1" kern="1200" dirty="0" err="1" smtClean="0">
                          <a:solidFill>
                            <a:schemeClr val="lt1"/>
                          </a:solidFill>
                          <a:effectLst/>
                          <a:latin typeface="Times New Roman" pitchFamily="18" charset="0"/>
                          <a:ea typeface="+mn-ea"/>
                          <a:cs typeface="Times New Roman" pitchFamily="18" charset="0"/>
                        </a:rPr>
                        <a:t>Bibhash</a:t>
                      </a:r>
                      <a:r>
                        <a:rPr lang="en-US" sz="1100" b="1" kern="1200" dirty="0" smtClean="0">
                          <a:solidFill>
                            <a:schemeClr val="lt1"/>
                          </a:solidFill>
                          <a:effectLst/>
                          <a:latin typeface="Times New Roman" pitchFamily="18" charset="0"/>
                          <a:ea typeface="+mn-ea"/>
                          <a:cs typeface="Times New Roman" pitchFamily="18" charset="0"/>
                        </a:rPr>
                        <a:t> et al. 2014) </a:t>
                      </a:r>
                      <a:endParaRPr lang="en-IN" sz="1100" b="1" kern="1200" dirty="0">
                        <a:solidFill>
                          <a:schemeClr val="lt1"/>
                        </a:solidFill>
                        <a:effectLst/>
                        <a:latin typeface="Times New Roman" pitchFamily="18" charset="0"/>
                        <a:ea typeface="+mn-ea"/>
                        <a:cs typeface="Times New Roman" pitchFamily="18" charset="0"/>
                      </a:endParaRPr>
                    </a:p>
                  </a:txBody>
                  <a:tcPr marL="65594" marR="65594" marT="0" marB="0" anchor="ctr"/>
                </a:tc>
                <a:tc gridSpan="2">
                  <a:txBody>
                    <a:bodyPr/>
                    <a:lstStyle/>
                    <a:p>
                      <a:pPr algn="ctr">
                        <a:lnSpc>
                          <a:spcPct val="115000"/>
                        </a:lnSpc>
                        <a:spcAft>
                          <a:spcPts val="0"/>
                        </a:spcAft>
                      </a:pPr>
                      <a:r>
                        <a:rPr lang="en-US" sz="1100" dirty="0" err="1">
                          <a:effectLst/>
                          <a:latin typeface="Times New Roman" pitchFamily="18" charset="0"/>
                          <a:cs typeface="Times New Roman" pitchFamily="18" charset="0"/>
                        </a:rPr>
                        <a:t>Toffoli</a:t>
                      </a:r>
                      <a:endParaRPr lang="en-IN" sz="1100" dirty="0">
                        <a:effectLst/>
                        <a:latin typeface="Times New Roman" pitchFamily="18" charset="0"/>
                        <a:ea typeface="Times New Roman"/>
                        <a:cs typeface="Times New Roman" pitchFamily="18" charset="0"/>
                      </a:endParaRPr>
                    </a:p>
                  </a:txBody>
                  <a:tcPr marL="65594" marR="65594" marT="0" marB="0" anchor="ctr"/>
                </a:tc>
                <a:tc hMerge="1">
                  <a:txBody>
                    <a:bodyPr/>
                    <a:lstStyle/>
                    <a:p>
                      <a:endParaRPr lang="en-IN"/>
                    </a:p>
                  </a:txBody>
                  <a:tcPr/>
                </a:tc>
                <a:tc gridSpan="2">
                  <a:txBody>
                    <a:bodyPr/>
                    <a:lstStyle/>
                    <a:p>
                      <a:pPr algn="ctr">
                        <a:lnSpc>
                          <a:spcPct val="115000"/>
                        </a:lnSpc>
                        <a:spcAft>
                          <a:spcPts val="0"/>
                        </a:spcAft>
                      </a:pPr>
                      <a:r>
                        <a:rPr lang="en-US" sz="1100">
                          <a:effectLst/>
                          <a:latin typeface="Times New Roman" pitchFamily="18" charset="0"/>
                          <a:cs typeface="Times New Roman" pitchFamily="18" charset="0"/>
                        </a:rPr>
                        <a:t>Peres</a:t>
                      </a:r>
                      <a:endParaRPr lang="en-IN" sz="1100">
                        <a:effectLst/>
                        <a:latin typeface="Times New Roman" pitchFamily="18" charset="0"/>
                        <a:ea typeface="Times New Roman"/>
                        <a:cs typeface="Times New Roman" pitchFamily="18" charset="0"/>
                      </a:endParaRPr>
                    </a:p>
                  </a:txBody>
                  <a:tcPr marL="65594" marR="65594" marT="0" marB="0" anchor="ctr"/>
                </a:tc>
                <a:tc hMerge="1">
                  <a:txBody>
                    <a:bodyPr/>
                    <a:lstStyle/>
                    <a:p>
                      <a:endParaRPr lang="en-IN"/>
                    </a:p>
                  </a:txBody>
                  <a:tcPr/>
                </a:tc>
                <a:tc gridSpan="2">
                  <a:txBody>
                    <a:bodyPr/>
                    <a:lstStyle/>
                    <a:p>
                      <a:pPr algn="ctr">
                        <a:lnSpc>
                          <a:spcPct val="115000"/>
                        </a:lnSpc>
                        <a:spcAft>
                          <a:spcPts val="0"/>
                        </a:spcAft>
                      </a:pPr>
                      <a:r>
                        <a:rPr lang="en-US" sz="1100">
                          <a:effectLst/>
                          <a:latin typeface="Times New Roman" pitchFamily="18" charset="0"/>
                          <a:cs typeface="Times New Roman" pitchFamily="18" charset="0"/>
                        </a:rPr>
                        <a:t>TR</a:t>
                      </a:r>
                      <a:endParaRPr lang="en-IN" sz="1100">
                        <a:effectLst/>
                        <a:latin typeface="Times New Roman" pitchFamily="18" charset="0"/>
                        <a:ea typeface="Times New Roman"/>
                        <a:cs typeface="Times New Roman" pitchFamily="18" charset="0"/>
                      </a:endParaRPr>
                    </a:p>
                  </a:txBody>
                  <a:tcPr marL="65594" marR="65594" marT="0" marB="0" anchor="ctr"/>
                </a:tc>
                <a:tc hMerge="1">
                  <a:txBody>
                    <a:bodyPr/>
                    <a:lstStyle/>
                    <a:p>
                      <a:endParaRPr lang="en-IN"/>
                    </a:p>
                  </a:txBody>
                  <a:tcPr/>
                </a:tc>
                <a:tc gridSpan="2">
                  <a:txBody>
                    <a:bodyPr/>
                    <a:lstStyle/>
                    <a:p>
                      <a:pPr algn="ctr">
                        <a:lnSpc>
                          <a:spcPct val="115000"/>
                        </a:lnSpc>
                        <a:spcAft>
                          <a:spcPts val="0"/>
                        </a:spcAft>
                      </a:pPr>
                      <a:r>
                        <a:rPr lang="en-US" sz="1100">
                          <a:effectLst/>
                          <a:latin typeface="Times New Roman" pitchFamily="18" charset="0"/>
                          <a:cs typeface="Times New Roman" pitchFamily="18" charset="0"/>
                        </a:rPr>
                        <a:t>Fredkin</a:t>
                      </a:r>
                      <a:endParaRPr lang="en-IN" sz="1100">
                        <a:effectLst/>
                        <a:latin typeface="Times New Roman" pitchFamily="18" charset="0"/>
                        <a:ea typeface="Times New Roman"/>
                        <a:cs typeface="Times New Roman" pitchFamily="18" charset="0"/>
                      </a:endParaRPr>
                    </a:p>
                  </a:txBody>
                  <a:tcPr marL="65594" marR="65594" marT="0" marB="0" anchor="ctr"/>
                </a:tc>
                <a:tc hMerge="1">
                  <a:txBody>
                    <a:bodyPr/>
                    <a:lstStyle/>
                    <a:p>
                      <a:endParaRPr lang="en-IN"/>
                    </a:p>
                  </a:txBody>
                  <a:tcPr/>
                </a:tc>
                <a:tc gridSpan="2">
                  <a:txBody>
                    <a:bodyPr/>
                    <a:lstStyle/>
                    <a:p>
                      <a:pPr algn="ctr">
                        <a:lnSpc>
                          <a:spcPct val="115000"/>
                        </a:lnSpc>
                        <a:spcAft>
                          <a:spcPts val="0"/>
                        </a:spcAft>
                      </a:pPr>
                      <a:r>
                        <a:rPr lang="en-US" sz="1100">
                          <a:effectLst/>
                          <a:latin typeface="Times New Roman" pitchFamily="18" charset="0"/>
                          <a:cs typeface="Times New Roman" pitchFamily="18" charset="0"/>
                        </a:rPr>
                        <a:t>RM</a:t>
                      </a:r>
                      <a:endParaRPr lang="en-IN" sz="1100">
                        <a:effectLst/>
                        <a:latin typeface="Times New Roman" pitchFamily="18" charset="0"/>
                        <a:ea typeface="Times New Roman"/>
                        <a:cs typeface="Times New Roman" pitchFamily="18" charset="0"/>
                      </a:endParaRPr>
                    </a:p>
                  </a:txBody>
                  <a:tcPr marL="65594" marR="65594" marT="0" marB="0" anchor="ctr"/>
                </a:tc>
                <a:tc hMerge="1">
                  <a:txBody>
                    <a:bodyPr/>
                    <a:lstStyle/>
                    <a:p>
                      <a:endParaRPr lang="en-IN"/>
                    </a:p>
                  </a:txBody>
                  <a:tcPr/>
                </a:tc>
                <a:tc gridSpan="2">
                  <a:txBody>
                    <a:bodyPr/>
                    <a:lstStyle/>
                    <a:p>
                      <a:pPr algn="ctr">
                        <a:lnSpc>
                          <a:spcPct val="115000"/>
                        </a:lnSpc>
                        <a:spcAft>
                          <a:spcPts val="0"/>
                        </a:spcAft>
                      </a:pPr>
                      <a:r>
                        <a:rPr lang="en-US" sz="1100">
                          <a:effectLst/>
                          <a:latin typeface="Times New Roman" pitchFamily="18" charset="0"/>
                          <a:cs typeface="Times New Roman" pitchFamily="18" charset="0"/>
                        </a:rPr>
                        <a:t>RUG</a:t>
                      </a:r>
                      <a:endParaRPr lang="en-IN" sz="1100">
                        <a:effectLst/>
                        <a:latin typeface="Times New Roman" pitchFamily="18" charset="0"/>
                        <a:ea typeface="Times New Roman"/>
                        <a:cs typeface="Times New Roman" pitchFamily="18" charset="0"/>
                      </a:endParaRPr>
                    </a:p>
                  </a:txBody>
                  <a:tcPr marL="65594" marR="65594" marT="0" marB="0" anchor="ctr"/>
                </a:tc>
                <a:tc hMerge="1">
                  <a:txBody>
                    <a:bodyPr/>
                    <a:lstStyle/>
                    <a:p>
                      <a:endParaRPr lang="en-IN"/>
                    </a:p>
                  </a:txBody>
                  <a:tcPr/>
                </a:tc>
                <a:tc gridSpan="2">
                  <a:txBody>
                    <a:bodyPr/>
                    <a:lstStyle/>
                    <a:p>
                      <a:pPr algn="ctr">
                        <a:lnSpc>
                          <a:spcPct val="115000"/>
                        </a:lnSpc>
                        <a:spcAft>
                          <a:spcPts val="0"/>
                        </a:spcAft>
                      </a:pPr>
                      <a:r>
                        <a:rPr lang="en-US" sz="1100">
                          <a:effectLst/>
                          <a:latin typeface="Times New Roman" pitchFamily="18" charset="0"/>
                          <a:cs typeface="Times New Roman" pitchFamily="18" charset="0"/>
                        </a:rPr>
                        <a:t>KMD</a:t>
                      </a:r>
                      <a:endParaRPr lang="en-IN" sz="1100">
                        <a:effectLst/>
                        <a:latin typeface="Times New Roman" pitchFamily="18" charset="0"/>
                        <a:ea typeface="Times New Roman"/>
                        <a:cs typeface="Times New Roman" pitchFamily="18" charset="0"/>
                      </a:endParaRPr>
                    </a:p>
                  </a:txBody>
                  <a:tcPr marL="65594" marR="65594" marT="0" marB="0" anchor="ctr"/>
                </a:tc>
                <a:tc hMerge="1">
                  <a:txBody>
                    <a:bodyPr/>
                    <a:lstStyle/>
                    <a:p>
                      <a:endParaRPr lang="en-IN"/>
                    </a:p>
                  </a:txBody>
                  <a:tcPr/>
                </a:tc>
                <a:extLst>
                  <a:ext uri="{0D108BD9-81ED-4DB2-BD59-A6C34878D82A}">
                    <a16:rowId xmlns="" xmlns:a16="http://schemas.microsoft.com/office/drawing/2014/main" val="10000"/>
                  </a:ext>
                </a:extLst>
              </a:tr>
              <a:tr h="328934">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100" dirty="0" err="1">
                          <a:effectLst/>
                          <a:latin typeface="Times New Roman" pitchFamily="18" charset="0"/>
                          <a:cs typeface="Times New Roman" pitchFamily="18" charset="0"/>
                        </a:rPr>
                        <a:t>NoG</a:t>
                      </a:r>
                      <a:endParaRPr lang="en-IN" sz="1100"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QC</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NoG</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QC</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NoG</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QC</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NoG</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QC</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NoG</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QC</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NoG</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QC</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dirty="0" err="1">
                          <a:effectLst/>
                          <a:latin typeface="Times New Roman" pitchFamily="18" charset="0"/>
                          <a:cs typeface="Times New Roman" pitchFamily="18" charset="0"/>
                        </a:rPr>
                        <a:t>NoG</a:t>
                      </a:r>
                      <a:endParaRPr lang="en-IN" sz="1100" b="1"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QC</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01"/>
                  </a:ext>
                </a:extLst>
              </a:tr>
              <a:tr h="257409">
                <a:tc>
                  <a:txBody>
                    <a:bodyPr/>
                    <a:lstStyle/>
                    <a:p>
                      <a:pP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dirty="0">
                          <a:effectLst/>
                          <a:latin typeface="Times New Roman" pitchFamily="18" charset="0"/>
                          <a:cs typeface="Times New Roman" pitchFamily="18" charset="0"/>
                        </a:rPr>
                        <a:t>F=ABC</a:t>
                      </a:r>
                      <a:endParaRPr lang="en-IN" sz="1200"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dirty="0">
                          <a:effectLst/>
                          <a:latin typeface="Times New Roman" pitchFamily="18" charset="0"/>
                          <a:cs typeface="Times New Roman" pitchFamily="18" charset="0"/>
                        </a:rPr>
                        <a:t>2</a:t>
                      </a:r>
                      <a:endParaRPr lang="en-IN" sz="1200" b="1"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18</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02"/>
                  </a:ext>
                </a:extLst>
              </a:tr>
              <a:tr h="164467">
                <a:tc>
                  <a:txBody>
                    <a:bodyPr/>
                    <a:lstStyle/>
                    <a:p>
                      <a:pP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F=AB</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a:effectLst/>
                          <a:latin typeface="Times New Roman" pitchFamily="18" charset="0"/>
                          <a:cs typeface="Times New Roman" pitchFamily="18" charset="0"/>
                        </a:rPr>
                        <a:t>1</a:t>
                      </a:r>
                      <a:endParaRPr lang="en-IN" sz="12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9</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03"/>
                  </a:ext>
                </a:extLst>
              </a:tr>
              <a:tr h="257409">
                <a:tc>
                  <a:txBody>
                    <a:bodyPr/>
                    <a:lstStyle/>
                    <a:p>
                      <a:pP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F=ABC+AB’C’</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a:effectLst/>
                          <a:latin typeface="Times New Roman" pitchFamily="18" charset="0"/>
                          <a:cs typeface="Times New Roman" pitchFamily="18" charset="0"/>
                        </a:rPr>
                        <a:t>4</a:t>
                      </a:r>
                      <a:endParaRPr lang="en-IN" sz="12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36</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04"/>
                  </a:ext>
                </a:extLst>
              </a:tr>
              <a:tr h="257409">
                <a:tc>
                  <a:txBody>
                    <a:bodyPr/>
                    <a:lstStyle/>
                    <a:p>
                      <a:pPr>
                        <a:lnSpc>
                          <a:spcPct val="115000"/>
                        </a:lnSpc>
                        <a:spcAft>
                          <a:spcPts val="0"/>
                        </a:spcAft>
                      </a:pPr>
                      <a:r>
                        <a:rPr lang="en-US" sz="1100">
                          <a:effectLst/>
                          <a:latin typeface="Times New Roman" pitchFamily="18" charset="0"/>
                          <a:cs typeface="Times New Roman" pitchFamily="18" charset="0"/>
                        </a:rPr>
                        <a:t>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F=ABC+A’B’C’</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9</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93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dirty="0">
                          <a:effectLst/>
                          <a:latin typeface="Times New Roman" pitchFamily="18" charset="0"/>
                          <a:cs typeface="Times New Roman" pitchFamily="18" charset="0"/>
                        </a:rPr>
                        <a:t>3</a:t>
                      </a:r>
                      <a:endParaRPr lang="en-IN" sz="1200" b="1"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27</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05"/>
                  </a:ext>
                </a:extLst>
              </a:tr>
              <a:tr h="257409">
                <a:tc>
                  <a:txBody>
                    <a:bodyPr/>
                    <a:lstStyle/>
                    <a:p>
                      <a:pP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F=AB+BC</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a:effectLst/>
                          <a:latin typeface="Times New Roman" pitchFamily="18" charset="0"/>
                          <a:cs typeface="Times New Roman" pitchFamily="18" charset="0"/>
                        </a:rPr>
                        <a:t>2</a:t>
                      </a:r>
                      <a:endParaRPr lang="en-IN" sz="12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18</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06"/>
                  </a:ext>
                </a:extLst>
              </a:tr>
              <a:tr h="257409">
                <a:tc>
                  <a:txBody>
                    <a:bodyPr/>
                    <a:lstStyle/>
                    <a:p>
                      <a:pPr>
                        <a:lnSpc>
                          <a:spcPct val="115000"/>
                        </a:lnSpc>
                        <a:spcAft>
                          <a:spcPts val="0"/>
                        </a:spcAft>
                      </a:pPr>
                      <a:r>
                        <a:rPr lang="en-US" sz="1100">
                          <a:effectLst/>
                          <a:latin typeface="Times New Roman" pitchFamily="18" charset="0"/>
                          <a:cs typeface="Times New Roman" pitchFamily="18" charset="0"/>
                        </a:rPr>
                        <a:t>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F=AB+A’B’C</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93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a:effectLst/>
                          <a:latin typeface="Times New Roman" pitchFamily="18" charset="0"/>
                          <a:cs typeface="Times New Roman" pitchFamily="18" charset="0"/>
                        </a:rPr>
                        <a:t>3</a:t>
                      </a:r>
                      <a:endParaRPr lang="en-IN" sz="12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27</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07"/>
                  </a:ext>
                </a:extLst>
              </a:tr>
              <a:tr h="257409">
                <a:tc>
                  <a:txBody>
                    <a:bodyPr/>
                    <a:lstStyle/>
                    <a:p>
                      <a:pPr>
                        <a:lnSpc>
                          <a:spcPct val="115000"/>
                        </a:lnSpc>
                        <a:spcAft>
                          <a:spcPts val="0"/>
                        </a:spcAft>
                      </a:pPr>
                      <a:r>
                        <a:rPr lang="en-US" sz="1100">
                          <a:effectLst/>
                          <a:latin typeface="Times New Roman" pitchFamily="18" charset="0"/>
                          <a:cs typeface="Times New Roman" pitchFamily="18" charset="0"/>
                        </a:rPr>
                        <a:t>7</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F=ABC+A’BC’+AB’C’</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93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a:effectLst/>
                          <a:latin typeface="Times New Roman" pitchFamily="18" charset="0"/>
                          <a:cs typeface="Times New Roman" pitchFamily="18" charset="0"/>
                        </a:rPr>
                        <a:t>5</a:t>
                      </a:r>
                      <a:endParaRPr lang="en-IN" sz="12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dirty="0">
                          <a:effectLst/>
                          <a:latin typeface="Times New Roman" pitchFamily="18" charset="0"/>
                          <a:cs typeface="Times New Roman" pitchFamily="18" charset="0"/>
                        </a:rPr>
                        <a:t>45</a:t>
                      </a:r>
                      <a:endParaRPr lang="en-IN" sz="1100" b="1" dirty="0">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08"/>
                  </a:ext>
                </a:extLst>
              </a:tr>
              <a:tr h="164467">
                <a:tc>
                  <a:txBody>
                    <a:bodyPr/>
                    <a:lstStyle/>
                    <a:p>
                      <a:pPr>
                        <a:lnSpc>
                          <a:spcPct val="115000"/>
                        </a:lnSpc>
                        <a:spcAft>
                          <a:spcPts val="0"/>
                        </a:spcAft>
                      </a:pPr>
                      <a:r>
                        <a:rPr lang="en-US" sz="1100">
                          <a:effectLst/>
                          <a:latin typeface="Times New Roman" pitchFamily="18" charset="0"/>
                          <a:cs typeface="Times New Roman" pitchFamily="18" charset="0"/>
                        </a:rPr>
                        <a:t>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a:effectLst/>
                          <a:latin typeface="Times New Roman" pitchFamily="18" charset="0"/>
                          <a:cs typeface="Times New Roman" pitchFamily="18" charset="0"/>
                        </a:rPr>
                        <a:t>1</a:t>
                      </a:r>
                      <a:endParaRPr lang="en-IN" sz="12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9</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09"/>
                  </a:ext>
                </a:extLst>
              </a:tr>
              <a:tr h="257409">
                <a:tc>
                  <a:txBody>
                    <a:bodyPr/>
                    <a:lstStyle/>
                    <a:p>
                      <a:pPr>
                        <a:lnSpc>
                          <a:spcPct val="115000"/>
                        </a:lnSpc>
                        <a:spcAft>
                          <a:spcPts val="0"/>
                        </a:spcAft>
                      </a:pPr>
                      <a:r>
                        <a:rPr lang="en-US" sz="1100">
                          <a:effectLst/>
                          <a:latin typeface="Times New Roman" pitchFamily="18" charset="0"/>
                          <a:cs typeface="Times New Roman" pitchFamily="18" charset="0"/>
                        </a:rPr>
                        <a:t>9</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dirty="0">
                          <a:effectLst/>
                          <a:latin typeface="Times New Roman" pitchFamily="18" charset="0"/>
                          <a:cs typeface="Times New Roman" pitchFamily="18" charset="0"/>
                        </a:rPr>
                        <a:t>F=AB+BC+AC</a:t>
                      </a:r>
                      <a:endParaRPr lang="en-IN" sz="1200"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9</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9</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175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dirty="0" smtClean="0">
                          <a:effectLst/>
                          <a:latin typeface="Times New Roman" pitchFamily="18" charset="0"/>
                          <a:cs typeface="Times New Roman" pitchFamily="18" charset="0"/>
                        </a:rPr>
                        <a:t>2</a:t>
                      </a:r>
                      <a:endParaRPr lang="en-IN" sz="1200" b="1"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24</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10"/>
                  </a:ext>
                </a:extLst>
              </a:tr>
              <a:tr h="164467">
                <a:tc>
                  <a:txBody>
                    <a:bodyPr/>
                    <a:lstStyle/>
                    <a:p>
                      <a:pPr>
                        <a:lnSpc>
                          <a:spcPct val="115000"/>
                        </a:lnSpc>
                        <a:spcAft>
                          <a:spcPts val="0"/>
                        </a:spcAft>
                      </a:pPr>
                      <a:r>
                        <a:rPr lang="en-US" sz="1100">
                          <a:effectLst/>
                          <a:latin typeface="Times New Roman" pitchFamily="18" charset="0"/>
                          <a:cs typeface="Times New Roman" pitchFamily="18" charset="0"/>
                        </a:rPr>
                        <a:t>10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F=AB+B’C</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a:effectLst/>
                          <a:latin typeface="Times New Roman" pitchFamily="18" charset="0"/>
                          <a:cs typeface="Times New Roman" pitchFamily="18" charset="0"/>
                        </a:rPr>
                        <a:t>1</a:t>
                      </a:r>
                      <a:endParaRPr lang="en-IN" sz="12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9</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11"/>
                  </a:ext>
                </a:extLst>
              </a:tr>
              <a:tr h="257409">
                <a:tc>
                  <a:txBody>
                    <a:bodyPr/>
                    <a:lstStyle/>
                    <a:p>
                      <a:pPr>
                        <a:lnSpc>
                          <a:spcPct val="115000"/>
                        </a:lnSpc>
                        <a:spcAft>
                          <a:spcPts val="0"/>
                        </a:spcAft>
                      </a:pPr>
                      <a:r>
                        <a:rPr lang="en-US" sz="1100">
                          <a:effectLst/>
                          <a:latin typeface="Times New Roman" pitchFamily="18" charset="0"/>
                          <a:cs typeface="Times New Roman" pitchFamily="18" charset="0"/>
                        </a:rPr>
                        <a:t>11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F=AB+BC+A’B’C’</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a:effectLst/>
                          <a:latin typeface="Times New Roman" pitchFamily="18" charset="0"/>
                          <a:cs typeface="Times New Roman" pitchFamily="18" charset="0"/>
                        </a:rPr>
                        <a:t>2</a:t>
                      </a:r>
                      <a:endParaRPr lang="en-IN" sz="12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18</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12"/>
                  </a:ext>
                </a:extLst>
              </a:tr>
              <a:tr h="164467">
                <a:tc>
                  <a:txBody>
                    <a:bodyPr/>
                    <a:lstStyle/>
                    <a:p>
                      <a:pPr>
                        <a:lnSpc>
                          <a:spcPct val="115000"/>
                        </a:lnSpc>
                        <a:spcAft>
                          <a:spcPts val="0"/>
                        </a:spcAft>
                      </a:pPr>
                      <a:r>
                        <a:rPr lang="en-US" sz="1100">
                          <a:effectLst/>
                          <a:latin typeface="Times New Roman" pitchFamily="18" charset="0"/>
                          <a:cs typeface="Times New Roman" pitchFamily="18" charset="0"/>
                        </a:rPr>
                        <a:t>12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a:effectLst/>
                          <a:latin typeface="Times New Roman" pitchFamily="18" charset="0"/>
                          <a:cs typeface="Times New Roman" pitchFamily="18" charset="0"/>
                        </a:rPr>
                        <a:t>F=AB+A’B’</a:t>
                      </a:r>
                      <a:endParaRPr lang="en-IN" sz="12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31</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a:effectLst/>
                          <a:latin typeface="Times New Roman" pitchFamily="18" charset="0"/>
                          <a:cs typeface="Times New Roman" pitchFamily="18" charset="0"/>
                        </a:rPr>
                        <a:t>1</a:t>
                      </a:r>
                      <a:endParaRPr lang="en-IN" sz="12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9</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13"/>
                  </a:ext>
                </a:extLst>
              </a:tr>
              <a:tr h="257409">
                <a:tc>
                  <a:txBody>
                    <a:bodyPr/>
                    <a:lstStyle/>
                    <a:p>
                      <a:pPr>
                        <a:lnSpc>
                          <a:spcPct val="115000"/>
                        </a:lnSpc>
                        <a:spcAft>
                          <a:spcPts val="0"/>
                        </a:spcAft>
                      </a:pPr>
                      <a:r>
                        <a:rPr lang="en-US" sz="1100">
                          <a:effectLst/>
                          <a:latin typeface="Times New Roman" pitchFamily="18" charset="0"/>
                          <a:cs typeface="Times New Roman" pitchFamily="18" charset="0"/>
                        </a:rPr>
                        <a:t>13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200" dirty="0">
                          <a:effectLst/>
                          <a:latin typeface="Times New Roman" pitchFamily="18" charset="0"/>
                          <a:cs typeface="Times New Roman" pitchFamily="18" charset="0"/>
                        </a:rPr>
                        <a:t>F=ABC+A’B’C+AB’C’+A’BC’</a:t>
                      </a:r>
                      <a:endParaRPr lang="en-IN" sz="1200"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70</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62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200" b="1" dirty="0" smtClean="0">
                          <a:effectLst/>
                          <a:latin typeface="Times New Roman" pitchFamily="18" charset="0"/>
                          <a:cs typeface="Times New Roman" pitchFamily="18" charset="0"/>
                        </a:rPr>
                        <a:t>2</a:t>
                      </a:r>
                      <a:endParaRPr lang="en-IN" sz="1200" b="1"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24</a:t>
                      </a:r>
                      <a:endParaRPr lang="en-IN" sz="1100" b="1">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14"/>
                  </a:ext>
                </a:extLst>
              </a:tr>
              <a:tr h="432911">
                <a:tc>
                  <a:txBody>
                    <a:bodyPr/>
                    <a:lstStyle/>
                    <a:p>
                      <a:pPr>
                        <a:lnSpc>
                          <a:spcPct val="115000"/>
                        </a:lnSpc>
                        <a:spcAft>
                          <a:spcPts val="0"/>
                        </a:spcAft>
                      </a:pPr>
                      <a:r>
                        <a:rPr lang="en-US" sz="1100">
                          <a:effectLst/>
                          <a:latin typeface="Times New Roman" pitchFamily="18" charset="0"/>
                          <a:cs typeface="Times New Roman" pitchFamily="18" charset="0"/>
                        </a:rPr>
                        <a:t> </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nSpc>
                          <a:spcPct val="115000"/>
                        </a:lnSpc>
                        <a:spcAft>
                          <a:spcPts val="0"/>
                        </a:spcAft>
                      </a:pPr>
                      <a:r>
                        <a:rPr lang="en-US" sz="1100">
                          <a:effectLst/>
                          <a:latin typeface="Times New Roman" pitchFamily="18" charset="0"/>
                          <a:cs typeface="Times New Roman" pitchFamily="18" charset="0"/>
                        </a:rPr>
                        <a:t>AVERAGE</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dirty="0">
                          <a:effectLst/>
                          <a:latin typeface="Times New Roman" pitchFamily="18" charset="0"/>
                          <a:cs typeface="Times New Roman" pitchFamily="18" charset="0"/>
                        </a:rPr>
                        <a:t>4.69</a:t>
                      </a:r>
                      <a:endParaRPr lang="en-IN" sz="1100" dirty="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23.4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4.38</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17.5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4.23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3.15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16.9</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2.15</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75.3</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1.84</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57.2</a:t>
                      </a:r>
                      <a:endParaRPr lang="en-IN" sz="1100">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a:effectLst/>
                          <a:latin typeface="Times New Roman" pitchFamily="18" charset="0"/>
                          <a:cs typeface="Times New Roman" pitchFamily="18" charset="0"/>
                        </a:rPr>
                        <a:t>1.76</a:t>
                      </a:r>
                      <a:endParaRPr lang="en-IN" sz="1100" b="1">
                        <a:effectLst/>
                        <a:latin typeface="Times New Roman" pitchFamily="18" charset="0"/>
                        <a:ea typeface="Times New Roman"/>
                        <a:cs typeface="Times New Roman" pitchFamily="18" charset="0"/>
                      </a:endParaRPr>
                    </a:p>
                  </a:txBody>
                  <a:tcPr marL="65594" marR="65594" marT="0" marB="0" anchor="ctr"/>
                </a:tc>
                <a:tc>
                  <a:txBody>
                    <a:bodyPr/>
                    <a:lstStyle/>
                    <a:p>
                      <a:pPr algn="ctr">
                        <a:lnSpc>
                          <a:spcPct val="115000"/>
                        </a:lnSpc>
                        <a:spcAft>
                          <a:spcPts val="0"/>
                        </a:spcAft>
                      </a:pPr>
                      <a:r>
                        <a:rPr lang="en-US" sz="1100" b="1" dirty="0">
                          <a:effectLst/>
                          <a:latin typeface="Times New Roman" pitchFamily="18" charset="0"/>
                          <a:cs typeface="Times New Roman" pitchFamily="18" charset="0"/>
                        </a:rPr>
                        <a:t>18.23</a:t>
                      </a:r>
                      <a:endParaRPr lang="en-IN" sz="1100" b="1" dirty="0">
                        <a:effectLst/>
                        <a:latin typeface="Times New Roman" pitchFamily="18" charset="0"/>
                        <a:ea typeface="Times New Roman"/>
                        <a:cs typeface="Times New Roman" pitchFamily="18" charset="0"/>
                      </a:endParaRPr>
                    </a:p>
                  </a:txBody>
                  <a:tcPr marL="65594" marR="65594" marT="0" marB="0" anchor="ctr"/>
                </a:tc>
                <a:extLst>
                  <a:ext uri="{0D108BD9-81ED-4DB2-BD59-A6C34878D82A}">
                    <a16:rowId xmlns="" xmlns:a16="http://schemas.microsoft.com/office/drawing/2014/main" val="10015"/>
                  </a:ext>
                </a:extLst>
              </a:tr>
            </a:tbl>
          </a:graphicData>
        </a:graphic>
      </p:graphicFrame>
      <p:sp>
        <p:nvSpPr>
          <p:cNvPr id="6" name="TextBox 5"/>
          <p:cNvSpPr txBox="1"/>
          <p:nvPr/>
        </p:nvSpPr>
        <p:spPr>
          <a:xfrm>
            <a:off x="1674812" y="5692913"/>
            <a:ext cx="1720343" cy="400110"/>
          </a:xfrm>
          <a:prstGeom prst="rect">
            <a:avLst/>
          </a:prstGeom>
          <a:noFill/>
        </p:spPr>
        <p:txBody>
          <a:bodyPr wrap="none" rtlCol="0">
            <a:spAutoFit/>
          </a:bodyPr>
          <a:lstStyle/>
          <a:p>
            <a:r>
              <a:rPr lang="en-US" sz="2000" b="1" dirty="0" smtClean="0">
                <a:latin typeface="Andalus"/>
              </a:rPr>
              <a:t>Observations:</a:t>
            </a:r>
            <a:endParaRPr lang="en-US" sz="2000" b="1" dirty="0">
              <a:latin typeface="Andalus"/>
            </a:endParaRPr>
          </a:p>
        </p:txBody>
      </p:sp>
      <p:pic>
        <p:nvPicPr>
          <p:cNvPr id="7"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2284412" y="76200"/>
            <a:ext cx="914400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i="1" u="sng" dirty="0" smtClean="0">
                <a:solidFill>
                  <a:srgbClr val="00B050"/>
                </a:solidFill>
                <a:latin typeface="Times New Roman" pitchFamily="18" charset="0"/>
                <a:cs typeface="Times New Roman" pitchFamily="18" charset="0"/>
              </a:rPr>
              <a:t>13 Standard Functions Realization – A Comparison</a:t>
            </a:r>
            <a:endParaRPr lang="en-IN" sz="32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2" name="TextBox 1"/>
          <p:cNvSpPr txBox="1"/>
          <p:nvPr/>
        </p:nvSpPr>
        <p:spPr>
          <a:xfrm>
            <a:off x="2513012" y="6000690"/>
            <a:ext cx="7849393" cy="400110"/>
          </a:xfrm>
          <a:prstGeom prst="rect">
            <a:avLst/>
          </a:prstGeom>
          <a:noFill/>
        </p:spPr>
        <p:txBody>
          <a:bodyPr wrap="none" rtlCol="0">
            <a:spAutoFit/>
          </a:bodyPr>
          <a:lstStyle/>
          <a:p>
            <a:pPr marL="465138" indent="-465138">
              <a:buFont typeface="Wingdings" pitchFamily="2" charset="2"/>
              <a:buChar char="v"/>
            </a:pPr>
            <a:r>
              <a:rPr lang="en-IN" sz="2000" b="1" dirty="0" smtClean="0">
                <a:latin typeface="Andalus"/>
              </a:rPr>
              <a:t>Average Number of Gates for realizing the Standard functions 1.76 </a:t>
            </a:r>
            <a:endParaRPr lang="en-IN" sz="2000" b="1" dirty="0">
              <a:latin typeface="Andalus"/>
            </a:endParaRPr>
          </a:p>
        </p:txBody>
      </p:sp>
      <p:sp>
        <p:nvSpPr>
          <p:cNvPr id="10" name="Date Placeholder 9"/>
          <p:cNvSpPr>
            <a:spLocks noGrp="1"/>
          </p:cNvSpPr>
          <p:nvPr>
            <p:ph type="dt" sz="half" idx="10"/>
          </p:nvPr>
        </p:nvSpPr>
        <p:spPr/>
        <p:txBody>
          <a:bodyPr/>
          <a:lstStyle/>
          <a:p>
            <a:fld id="{E25192E6-B6F5-48F8-8792-D054D99150F5}"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24</a:t>
            </a:fld>
            <a:endParaRPr lang="en-US"/>
          </a:p>
        </p:txBody>
      </p:sp>
      <p:sp>
        <p:nvSpPr>
          <p:cNvPr id="12" name="Footer Placeholder 11"/>
          <p:cNvSpPr>
            <a:spLocks noGrp="1"/>
          </p:cNvSpPr>
          <p:nvPr>
            <p:ph type="ftr" sz="quarter" idx="11"/>
          </p:nvPr>
        </p:nvSpPr>
        <p:spPr/>
        <p:txBody>
          <a:bodyPr/>
          <a:lstStyle/>
          <a:p>
            <a:r>
              <a:rPr lang="en-US" dirty="0" smtClean="0"/>
              <a:t>Ph.D. Viva Voce</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6556" r="6928" b="14205"/>
          <a:stretch/>
        </p:blipFill>
        <p:spPr bwMode="auto">
          <a:xfrm>
            <a:off x="2513012" y="1346795"/>
            <a:ext cx="8712966" cy="53975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10" name="Title 1"/>
          <p:cNvSpPr txBox="1">
            <a:spLocks/>
          </p:cNvSpPr>
          <p:nvPr/>
        </p:nvSpPr>
        <p:spPr>
          <a:xfrm>
            <a:off x="3427413" y="152400"/>
            <a:ext cx="6629399"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Quantum Circuit of KMD Gates</a:t>
            </a:r>
          </a:p>
        </p:txBody>
      </p:sp>
      <p:sp>
        <p:nvSpPr>
          <p:cNvPr id="11" name="Rounded Rectangle 10"/>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6" name="Date Placeholder 5"/>
          <p:cNvSpPr>
            <a:spLocks noGrp="1"/>
          </p:cNvSpPr>
          <p:nvPr>
            <p:ph type="dt" sz="half" idx="10"/>
          </p:nvPr>
        </p:nvSpPr>
        <p:spPr/>
        <p:txBody>
          <a:bodyPr/>
          <a:lstStyle/>
          <a:p>
            <a:fld id="{7F61B36E-4BA4-41CB-952D-9BD290AC4663}" type="datetime1">
              <a:rPr lang="ta-IN" smtClean="0"/>
              <a:pPr/>
              <a:t>20-03-2020</a:t>
            </a:fld>
            <a:endParaRPr lang="en-US"/>
          </a:p>
        </p:txBody>
      </p:sp>
      <p:sp>
        <p:nvSpPr>
          <p:cNvPr id="7" name="Slide Number Placeholder 6"/>
          <p:cNvSpPr>
            <a:spLocks noGrp="1"/>
          </p:cNvSpPr>
          <p:nvPr>
            <p:ph type="sldNum" sz="quarter" idx="12"/>
          </p:nvPr>
        </p:nvSpPr>
        <p:spPr/>
        <p:txBody>
          <a:bodyPr/>
          <a:lstStyle/>
          <a:p>
            <a:fld id="{9481EC19-6D0F-46DC-855D-481A351B335A}" type="slidenum">
              <a:rPr lang="en-US" smtClean="0"/>
              <a:pPr/>
              <a:t>25</a:t>
            </a:fld>
            <a:endParaRPr lang="en-US"/>
          </a:p>
        </p:txBody>
      </p:sp>
      <p:sp>
        <p:nvSpPr>
          <p:cNvPr id="8" name="Footer Placeholder 7"/>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598611" y="1600202"/>
            <a:ext cx="10590213" cy="4525963"/>
          </a:xfrm>
        </p:spPr>
        <p:txBody>
          <a:bodyPr>
            <a:normAutofit/>
          </a:bodyPr>
          <a:lstStyle/>
          <a:p>
            <a:pPr marL="533400" lvl="0" indent="-533400">
              <a:buFont typeface="Wingdings" pitchFamily="2" charset="2"/>
              <a:buChar char="v"/>
            </a:pPr>
            <a:r>
              <a:rPr lang="en-US" dirty="0">
                <a:effectLst>
                  <a:innerShdw blurRad="63500" dist="50800" dir="13500000">
                    <a:prstClr val="black">
                      <a:alpha val="50000"/>
                    </a:prstClr>
                  </a:innerShdw>
                </a:effectLst>
                <a:latin typeface="Times New Roman" pitchFamily="18" charset="0"/>
                <a:cs typeface="Times New Roman" pitchFamily="18" charset="0"/>
              </a:rPr>
              <a:t>Inverter function obtained from KMD </a:t>
            </a:r>
            <a:r>
              <a:rPr lang="en-US" dirty="0" smtClean="0">
                <a:effectLst>
                  <a:innerShdw blurRad="63500" dist="50800" dir="13500000">
                    <a:prstClr val="black">
                      <a:alpha val="50000"/>
                    </a:prstClr>
                  </a:innerShdw>
                </a:effectLst>
                <a:latin typeface="Times New Roman" pitchFamily="18" charset="0"/>
                <a:cs typeface="Times New Roman" pitchFamily="18" charset="0"/>
              </a:rPr>
              <a:t>Gate1</a:t>
            </a:r>
            <a:endParaRPr lang="en-IN" b="1" dirty="0">
              <a:effectLst>
                <a:innerShdw blurRad="63500" dist="50800" dir="13500000">
                  <a:prstClr val="black">
                    <a:alpha val="50000"/>
                  </a:prstClr>
                </a:innerShdw>
              </a:effectLst>
              <a:latin typeface="Times New Roman" pitchFamily="18" charset="0"/>
              <a:cs typeface="Times New Roman" pitchFamily="18" charset="0"/>
            </a:endParaRPr>
          </a:p>
          <a:p>
            <a:pPr marL="533400" lvl="0" indent="-533400">
              <a:buFont typeface="Wingdings" pitchFamily="2" charset="2"/>
              <a:buChar char="v"/>
            </a:pPr>
            <a:r>
              <a:rPr lang="en-US" dirty="0">
                <a:effectLst>
                  <a:innerShdw blurRad="63500" dist="50800" dir="13500000">
                    <a:prstClr val="black">
                      <a:alpha val="50000"/>
                    </a:prstClr>
                  </a:innerShdw>
                </a:effectLst>
                <a:latin typeface="Times New Roman" pitchFamily="18" charset="0"/>
                <a:cs typeface="Times New Roman" pitchFamily="18" charset="0"/>
              </a:rPr>
              <a:t>2×1 multiplexer &amp; XOR gate is derived from KMD </a:t>
            </a:r>
            <a:r>
              <a:rPr lang="en-US" dirty="0" smtClean="0">
                <a:effectLst>
                  <a:innerShdw blurRad="63500" dist="50800" dir="13500000">
                    <a:prstClr val="black">
                      <a:alpha val="50000"/>
                    </a:prstClr>
                  </a:innerShdw>
                </a:effectLst>
                <a:latin typeface="Times New Roman" pitchFamily="18" charset="0"/>
                <a:cs typeface="Times New Roman" pitchFamily="18" charset="0"/>
              </a:rPr>
              <a:t>Gate3 </a:t>
            </a:r>
            <a:endParaRPr lang="en-IN" b="1" dirty="0">
              <a:effectLst>
                <a:innerShdw blurRad="63500" dist="50800" dir="13500000">
                  <a:prstClr val="black">
                    <a:alpha val="50000"/>
                  </a:prstClr>
                </a:innerShdw>
              </a:effectLst>
              <a:latin typeface="Times New Roman" pitchFamily="18" charset="0"/>
              <a:cs typeface="Times New Roman" pitchFamily="18" charset="0"/>
            </a:endParaRPr>
          </a:p>
          <a:p>
            <a:pPr marL="533400" lvl="0" indent="-533400">
              <a:buFont typeface="Wingdings" pitchFamily="2" charset="2"/>
              <a:buChar char="v"/>
            </a:pPr>
            <a:r>
              <a:rPr lang="en-US" dirty="0">
                <a:effectLst>
                  <a:innerShdw blurRad="63500" dist="50800" dir="13500000">
                    <a:prstClr val="black">
                      <a:alpha val="50000"/>
                    </a:prstClr>
                  </a:innerShdw>
                </a:effectLst>
                <a:latin typeface="Times New Roman" pitchFamily="18" charset="0"/>
                <a:cs typeface="Times New Roman" pitchFamily="18" charset="0"/>
              </a:rPr>
              <a:t>AND logic is derived using KMD </a:t>
            </a:r>
            <a:r>
              <a:rPr lang="en-US" dirty="0" smtClean="0">
                <a:effectLst>
                  <a:innerShdw blurRad="63500" dist="50800" dir="13500000">
                    <a:prstClr val="black">
                      <a:alpha val="50000"/>
                    </a:prstClr>
                  </a:innerShdw>
                </a:effectLst>
                <a:latin typeface="Times New Roman" pitchFamily="18" charset="0"/>
                <a:cs typeface="Times New Roman" pitchFamily="18" charset="0"/>
              </a:rPr>
              <a:t>Gate2 </a:t>
            </a:r>
            <a:endParaRPr lang="en-IN" b="1" dirty="0">
              <a:effectLst>
                <a:innerShdw blurRad="63500" dist="50800" dir="13500000">
                  <a:prstClr val="black">
                    <a:alpha val="50000"/>
                  </a:prstClr>
                </a:innerShdw>
              </a:effectLst>
              <a:latin typeface="Times New Roman" pitchFamily="18" charset="0"/>
              <a:cs typeface="Times New Roman" pitchFamily="18" charset="0"/>
            </a:endParaRPr>
          </a:p>
          <a:p>
            <a:pPr marL="533400" lvl="0" indent="-533400">
              <a:buFont typeface="Wingdings" pitchFamily="2" charset="2"/>
              <a:buChar char="v"/>
            </a:pPr>
            <a:r>
              <a:rPr lang="en-US" dirty="0">
                <a:effectLst>
                  <a:innerShdw blurRad="63500" dist="50800" dir="13500000">
                    <a:prstClr val="black">
                      <a:alpha val="50000"/>
                    </a:prstClr>
                  </a:innerShdw>
                </a:effectLst>
                <a:latin typeface="Times New Roman" pitchFamily="18" charset="0"/>
                <a:cs typeface="Times New Roman" pitchFamily="18" charset="0"/>
              </a:rPr>
              <a:t>OR logic is derived from KMD </a:t>
            </a:r>
            <a:r>
              <a:rPr lang="en-US" dirty="0" smtClean="0">
                <a:effectLst>
                  <a:innerShdw blurRad="63500" dist="50800" dir="13500000">
                    <a:prstClr val="black">
                      <a:alpha val="50000"/>
                    </a:prstClr>
                  </a:innerShdw>
                </a:effectLst>
                <a:latin typeface="Times New Roman" pitchFamily="18" charset="0"/>
                <a:cs typeface="Times New Roman" pitchFamily="18" charset="0"/>
              </a:rPr>
              <a:t>Gate1 </a:t>
            </a:r>
            <a:endParaRPr lang="en-IN" b="1" dirty="0">
              <a:effectLst>
                <a:innerShdw blurRad="63500" dist="50800" dir="13500000">
                  <a:prstClr val="black">
                    <a:alpha val="50000"/>
                  </a:prstClr>
                </a:innerShdw>
              </a:effectLst>
              <a:latin typeface="Times New Roman" pitchFamily="18" charset="0"/>
              <a:cs typeface="Times New Roman" pitchFamily="18" charset="0"/>
            </a:endParaRPr>
          </a:p>
          <a:p>
            <a:pPr marL="533400" lvl="0" indent="-533400">
              <a:buFont typeface="Wingdings" pitchFamily="2" charset="2"/>
              <a:buChar char="v"/>
            </a:pPr>
            <a:r>
              <a:rPr lang="en-US" dirty="0" smtClean="0">
                <a:effectLst>
                  <a:innerShdw blurRad="63500" dist="50800" dir="13500000">
                    <a:prstClr val="black">
                      <a:alpha val="50000"/>
                    </a:prstClr>
                  </a:innerShdw>
                </a:effectLst>
                <a:latin typeface="Times New Roman" pitchFamily="18" charset="0"/>
                <a:cs typeface="Times New Roman" pitchFamily="18" charset="0"/>
              </a:rPr>
              <a:t>Adder </a:t>
            </a:r>
            <a:r>
              <a:rPr lang="en-US" dirty="0">
                <a:effectLst>
                  <a:innerShdw blurRad="63500" dist="50800" dir="13500000">
                    <a:prstClr val="black">
                      <a:alpha val="50000"/>
                    </a:prstClr>
                  </a:innerShdw>
                </a:effectLst>
                <a:latin typeface="Times New Roman" pitchFamily="18" charset="0"/>
                <a:cs typeface="Times New Roman" pitchFamily="18" charset="0"/>
              </a:rPr>
              <a:t>function from KMD </a:t>
            </a:r>
            <a:r>
              <a:rPr lang="en-US" dirty="0" smtClean="0">
                <a:effectLst>
                  <a:innerShdw blurRad="63500" dist="50800" dir="13500000">
                    <a:prstClr val="black">
                      <a:alpha val="50000"/>
                    </a:prstClr>
                  </a:innerShdw>
                </a:effectLst>
                <a:latin typeface="Times New Roman" pitchFamily="18" charset="0"/>
                <a:cs typeface="Times New Roman" pitchFamily="18" charset="0"/>
              </a:rPr>
              <a:t>Gate4</a:t>
            </a:r>
            <a:endParaRPr lang="en-IN" b="1" dirty="0">
              <a:effectLst>
                <a:innerShdw blurRad="63500" dist="50800" dir="13500000">
                  <a:prstClr val="black">
                    <a:alpha val="50000"/>
                  </a:prstClr>
                </a:innerShdw>
              </a:effectLst>
              <a:latin typeface="Times New Roman" pitchFamily="18" charset="0"/>
              <a:cs typeface="Times New Roman" pitchFamily="18" charset="0"/>
            </a:endParaRPr>
          </a:p>
          <a:p>
            <a:pPr marL="533400" lvl="0" indent="-533400">
              <a:buFont typeface="Wingdings" pitchFamily="2" charset="2"/>
              <a:buChar char="v"/>
            </a:pPr>
            <a:r>
              <a:rPr lang="en-US" dirty="0">
                <a:effectLst>
                  <a:innerShdw blurRad="63500" dist="50800" dir="13500000">
                    <a:prstClr val="black">
                      <a:alpha val="50000"/>
                    </a:prstClr>
                  </a:innerShdw>
                </a:effectLst>
                <a:latin typeface="Times New Roman" pitchFamily="18" charset="0"/>
                <a:cs typeface="Times New Roman" pitchFamily="18" charset="0"/>
              </a:rPr>
              <a:t>D latch function from KMD </a:t>
            </a:r>
            <a:r>
              <a:rPr lang="en-US" dirty="0" smtClean="0">
                <a:effectLst>
                  <a:innerShdw blurRad="63500" dist="50800" dir="13500000">
                    <a:prstClr val="black">
                      <a:alpha val="50000"/>
                    </a:prstClr>
                  </a:innerShdw>
                </a:effectLst>
                <a:latin typeface="Times New Roman" pitchFamily="18" charset="0"/>
                <a:cs typeface="Times New Roman" pitchFamily="18" charset="0"/>
              </a:rPr>
              <a:t>Gate3</a:t>
            </a:r>
            <a:endParaRPr lang="en-IN" b="1" dirty="0">
              <a:effectLst>
                <a:innerShdw blurRad="63500" dist="50800" dir="13500000">
                  <a:prstClr val="black">
                    <a:alpha val="50000"/>
                  </a:prstClr>
                </a:innerShdw>
              </a:effectLst>
              <a:latin typeface="Times New Roman" pitchFamily="18" charset="0"/>
              <a:cs typeface="Times New Roman" pitchFamily="18" charset="0"/>
            </a:endParaRPr>
          </a:p>
          <a:p>
            <a:pPr marL="533400" indent="-533400">
              <a:buFont typeface="Wingdings" pitchFamily="2" charset="2"/>
              <a:buChar char="v"/>
            </a:pPr>
            <a:r>
              <a:rPr lang="en-US" dirty="0">
                <a:effectLst>
                  <a:innerShdw blurRad="63500" dist="50800" dir="13500000">
                    <a:prstClr val="black">
                      <a:alpha val="50000"/>
                    </a:prstClr>
                  </a:innerShdw>
                </a:effectLst>
                <a:latin typeface="Times New Roman" pitchFamily="18" charset="0"/>
                <a:cs typeface="Times New Roman" pitchFamily="18" charset="0"/>
              </a:rPr>
              <a:t>Multi-functional register is derived from D-latch</a:t>
            </a:r>
            <a:endParaRPr lang="en-IN" dirty="0">
              <a:effectLst>
                <a:innerShdw blurRad="63500" dist="50800" dir="13500000">
                  <a:prstClr val="black">
                    <a:alpha val="50000"/>
                  </a:prstClr>
                </a:innerShdw>
              </a:effectLst>
              <a:latin typeface="Times New Roman" pitchFamily="18" charset="0"/>
              <a:cs typeface="Times New Roman" pitchFamily="18" charset="0"/>
            </a:endParaRPr>
          </a:p>
        </p:txBody>
      </p:sp>
      <p:pic>
        <p:nvPicPr>
          <p:cNvPr id="4"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5" name="Title 1"/>
          <p:cNvSpPr txBox="1">
            <a:spLocks/>
          </p:cNvSpPr>
          <p:nvPr/>
        </p:nvSpPr>
        <p:spPr>
          <a:xfrm>
            <a:off x="2741612" y="152400"/>
            <a:ext cx="8229600"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Derivative Functions from KMD Gates</a:t>
            </a: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6" name="Date Placeholder 5"/>
          <p:cNvSpPr>
            <a:spLocks noGrp="1"/>
          </p:cNvSpPr>
          <p:nvPr>
            <p:ph type="dt" sz="half" idx="10"/>
          </p:nvPr>
        </p:nvSpPr>
        <p:spPr/>
        <p:txBody>
          <a:bodyPr/>
          <a:lstStyle/>
          <a:p>
            <a:fld id="{D4EF987B-D800-44E3-9889-C83F4F448756}"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26</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085012" y="4078118"/>
            <a:ext cx="4806656" cy="1648361"/>
            <a:chOff x="65621" y="3429000"/>
            <a:chExt cx="4970416" cy="1828800"/>
          </a:xfrm>
        </p:grpSpPr>
        <p:grpSp>
          <p:nvGrpSpPr>
            <p:cNvPr id="5" name="Group 32"/>
            <p:cNvGrpSpPr/>
            <p:nvPr/>
          </p:nvGrpSpPr>
          <p:grpSpPr>
            <a:xfrm>
              <a:off x="65621" y="3429000"/>
              <a:ext cx="4970416" cy="1828800"/>
              <a:chOff x="1775907" y="1585560"/>
              <a:chExt cx="4970416" cy="1828800"/>
            </a:xfrm>
          </p:grpSpPr>
          <p:sp>
            <p:nvSpPr>
              <p:cNvPr id="10" name="Rectangle 9"/>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Gate3 (</a:t>
                </a:r>
                <a:r>
                  <a:rPr lang="en-US" b="1" dirty="0" err="1" smtClean="0">
                    <a:latin typeface="Times New Roman" pitchFamily="18" charset="0"/>
                    <a:cs typeface="Times New Roman" pitchFamily="18" charset="0"/>
                  </a:rPr>
                  <a:t>Mux</a:t>
                </a:r>
                <a:r>
                  <a:rPr lang="en-US" b="1" dirty="0" smtClean="0">
                    <a:latin typeface="Times New Roman" pitchFamily="18" charset="0"/>
                    <a:cs typeface="Times New Roman" pitchFamily="18" charset="0"/>
                  </a:rPr>
                  <a:t>)</a:t>
                </a:r>
              </a:p>
            </p:txBody>
          </p:sp>
          <p:cxnSp>
            <p:nvCxnSpPr>
              <p:cNvPr id="11" name="Straight Connector 10"/>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4557360" y="27285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775907" y="1623965"/>
                <a:ext cx="479618" cy="369332"/>
              </a:xfrm>
              <a:prstGeom prst="rect">
                <a:avLst/>
              </a:prstGeom>
              <a:noFill/>
            </p:spPr>
            <p:txBody>
              <a:bodyPr wrap="none" rtlCol="0">
                <a:spAutoFit/>
              </a:bodyPr>
              <a:lstStyle/>
              <a:p>
                <a:r>
                  <a:rPr lang="en-US" b="1" dirty="0" err="1" smtClean="0">
                    <a:latin typeface="Times New Roman" pitchFamily="18" charset="0"/>
                    <a:cs typeface="Times New Roman" pitchFamily="18" charset="0"/>
                  </a:rPr>
                  <a:t>Sel</a:t>
                </a:r>
                <a:endParaRPr lang="en-US" b="1" dirty="0">
                  <a:latin typeface="Times New Roman" pitchFamily="18" charset="0"/>
                  <a:cs typeface="Times New Roman" pitchFamily="18" charset="0"/>
                </a:endParaRPr>
              </a:p>
            </p:txBody>
          </p:sp>
          <p:sp>
            <p:nvSpPr>
              <p:cNvPr id="18" name="TextBox 17"/>
              <p:cNvSpPr txBox="1"/>
              <p:nvPr/>
            </p:nvSpPr>
            <p:spPr>
              <a:xfrm>
                <a:off x="1845245" y="2046420"/>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19" name="TextBox 18"/>
              <p:cNvSpPr txBox="1"/>
              <p:nvPr/>
            </p:nvSpPr>
            <p:spPr>
              <a:xfrm>
                <a:off x="1845245" y="2507280"/>
                <a:ext cx="33855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sp>
            <p:nvSpPr>
              <p:cNvPr id="20" name="TextBox 19"/>
              <p:cNvSpPr txBox="1"/>
              <p:nvPr/>
            </p:nvSpPr>
            <p:spPr>
              <a:xfrm>
                <a:off x="5073661" y="1623965"/>
                <a:ext cx="6367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P=G</a:t>
                </a:r>
                <a:endParaRPr lang="en-US" b="1" dirty="0">
                  <a:latin typeface="Times New Roman" pitchFamily="18" charset="0"/>
                  <a:cs typeface="Times New Roman" pitchFamily="18" charset="0"/>
                </a:endParaRPr>
              </a:p>
            </p:txBody>
          </p:sp>
          <p:sp>
            <p:nvSpPr>
              <p:cNvPr id="21" name="TextBox 20"/>
              <p:cNvSpPr txBox="1"/>
              <p:nvPr/>
            </p:nvSpPr>
            <p:spPr>
              <a:xfrm>
                <a:off x="5052507" y="2046420"/>
                <a:ext cx="67518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Q=G</a:t>
                </a:r>
                <a:endParaRPr lang="en-US" b="1" dirty="0">
                  <a:latin typeface="Times New Roman" pitchFamily="18" charset="0"/>
                  <a:cs typeface="Times New Roman" pitchFamily="18" charset="0"/>
                </a:endParaRPr>
              </a:p>
            </p:txBody>
          </p:sp>
          <p:sp>
            <p:nvSpPr>
              <p:cNvPr id="22" name="TextBox 21"/>
              <p:cNvSpPr txBox="1"/>
              <p:nvPr/>
            </p:nvSpPr>
            <p:spPr>
              <a:xfrm>
                <a:off x="5050025" y="2499960"/>
                <a:ext cx="1696298"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R=</a:t>
                </a:r>
                <a:r>
                  <a:rPr lang="en-US" b="1" dirty="0" err="1" smtClean="0">
                    <a:solidFill>
                      <a:srgbClr val="0000CC"/>
                    </a:solidFill>
                    <a:latin typeface="Times New Roman" pitchFamily="18" charset="0"/>
                    <a:cs typeface="Times New Roman" pitchFamily="18" charset="0"/>
                  </a:rPr>
                  <a:t>Sel’B⊕SelA</a:t>
                </a:r>
                <a:endParaRPr lang="en-US" b="1" dirty="0">
                  <a:solidFill>
                    <a:srgbClr val="0000CC"/>
                  </a:solidFill>
                  <a:latin typeface="Times New Roman" pitchFamily="18" charset="0"/>
                  <a:cs typeface="Times New Roman" pitchFamily="18" charset="0"/>
                </a:endParaRPr>
              </a:p>
            </p:txBody>
          </p:sp>
        </p:grpSp>
        <p:cxnSp>
          <p:nvCxnSpPr>
            <p:cNvPr id="6" name="Straight Connector 5"/>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81698" y="4811580"/>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9" name="TextBox 8"/>
            <p:cNvSpPr txBox="1"/>
            <p:nvPr/>
          </p:nvSpPr>
          <p:spPr>
            <a:xfrm>
              <a:off x="3342221" y="4826298"/>
              <a:ext cx="623889"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S=G</a:t>
              </a:r>
              <a:endParaRPr lang="en-US" b="1" dirty="0">
                <a:latin typeface="Times New Roman" pitchFamily="18" charset="0"/>
                <a:cs typeface="Times New Roman" pitchFamily="18" charset="0"/>
              </a:endParaRPr>
            </a:p>
          </p:txBody>
        </p:sp>
      </p:grpSp>
      <p:grpSp>
        <p:nvGrpSpPr>
          <p:cNvPr id="23" name="Group 22"/>
          <p:cNvGrpSpPr/>
          <p:nvPr/>
        </p:nvGrpSpPr>
        <p:grpSpPr>
          <a:xfrm>
            <a:off x="7237412" y="1828409"/>
            <a:ext cx="3968456" cy="1610946"/>
            <a:chOff x="134959" y="3429000"/>
            <a:chExt cx="4232218" cy="1828800"/>
          </a:xfrm>
        </p:grpSpPr>
        <p:grpSp>
          <p:nvGrpSpPr>
            <p:cNvPr id="24" name="Group 32"/>
            <p:cNvGrpSpPr/>
            <p:nvPr/>
          </p:nvGrpSpPr>
          <p:grpSpPr>
            <a:xfrm>
              <a:off x="134959" y="3429000"/>
              <a:ext cx="4232218" cy="1828800"/>
              <a:chOff x="1845245" y="1585560"/>
              <a:chExt cx="4232218" cy="1828800"/>
            </a:xfrm>
          </p:grpSpPr>
          <p:sp>
            <p:nvSpPr>
              <p:cNvPr id="29" name="Rectangle 28"/>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Gate3 (XOR)</a:t>
                </a:r>
                <a:endParaRPr lang="en-US" b="1" dirty="0">
                  <a:latin typeface="Times New Roman" pitchFamily="18" charset="0"/>
                  <a:cs typeface="Times New Roman" pitchFamily="18" charset="0"/>
                </a:endParaRPr>
              </a:p>
            </p:txBody>
          </p:sp>
          <p:cxnSp>
            <p:nvCxnSpPr>
              <p:cNvPr id="30" name="Straight Connector 29"/>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557360" y="27761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1845245" y="162396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37" name="TextBox 36"/>
              <p:cNvSpPr txBox="1"/>
              <p:nvPr/>
            </p:nvSpPr>
            <p:spPr>
              <a:xfrm>
                <a:off x="1845245" y="2046420"/>
                <a:ext cx="300082" cy="369332"/>
              </a:xfrm>
              <a:prstGeom prst="rect">
                <a:avLst/>
              </a:prstGeom>
              <a:noFill/>
            </p:spPr>
            <p:txBody>
              <a:bodyPr wrap="none" rtlCol="0">
                <a:spAutoFit/>
              </a:bodyPr>
              <a:lstStyle/>
              <a:p>
                <a:r>
                  <a:rPr lang="en-US" b="1" dirty="0">
                    <a:solidFill>
                      <a:srgbClr val="00B050"/>
                    </a:solidFill>
                    <a:latin typeface="Times New Roman" pitchFamily="18" charset="0"/>
                    <a:cs typeface="Times New Roman" pitchFamily="18" charset="0"/>
                  </a:rPr>
                  <a:t>0</a:t>
                </a:r>
              </a:p>
            </p:txBody>
          </p:sp>
          <p:sp>
            <p:nvSpPr>
              <p:cNvPr id="38" name="TextBox 37"/>
              <p:cNvSpPr txBox="1"/>
              <p:nvPr/>
            </p:nvSpPr>
            <p:spPr>
              <a:xfrm>
                <a:off x="1845245" y="2507280"/>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39" name="TextBox 38"/>
              <p:cNvSpPr txBox="1"/>
              <p:nvPr/>
            </p:nvSpPr>
            <p:spPr>
              <a:xfrm>
                <a:off x="5073662" y="1623965"/>
                <a:ext cx="1003801"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P=A⊕B</a:t>
                </a:r>
                <a:endParaRPr lang="en-US" b="1" dirty="0">
                  <a:solidFill>
                    <a:srgbClr val="0000CC"/>
                  </a:solidFill>
                  <a:latin typeface="Times New Roman" pitchFamily="18" charset="0"/>
                  <a:cs typeface="Times New Roman" pitchFamily="18" charset="0"/>
                </a:endParaRPr>
              </a:p>
            </p:txBody>
          </p:sp>
          <p:sp>
            <p:nvSpPr>
              <p:cNvPr id="40" name="TextBox 39"/>
              <p:cNvSpPr txBox="1"/>
              <p:nvPr/>
            </p:nvSpPr>
            <p:spPr>
              <a:xfrm>
                <a:off x="5080803" y="2046420"/>
                <a:ext cx="67518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Q=G</a:t>
                </a:r>
                <a:endParaRPr lang="en-US" b="1" dirty="0">
                  <a:latin typeface="Times New Roman" pitchFamily="18" charset="0"/>
                  <a:cs typeface="Times New Roman" pitchFamily="18" charset="0"/>
                </a:endParaRPr>
              </a:p>
            </p:txBody>
          </p:sp>
          <p:sp>
            <p:nvSpPr>
              <p:cNvPr id="41" name="TextBox 40"/>
              <p:cNvSpPr txBox="1"/>
              <p:nvPr/>
            </p:nvSpPr>
            <p:spPr>
              <a:xfrm>
                <a:off x="5064774" y="2584090"/>
                <a:ext cx="662361"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R=G</a:t>
                </a:r>
                <a:endParaRPr lang="en-US" b="1" dirty="0">
                  <a:latin typeface="Times New Roman" pitchFamily="18" charset="0"/>
                  <a:cs typeface="Times New Roman" pitchFamily="18" charset="0"/>
                </a:endParaRPr>
              </a:p>
            </p:txBody>
          </p:sp>
        </p:grpSp>
        <p:cxnSp>
          <p:nvCxnSpPr>
            <p:cNvPr id="25" name="Straight Connector 24"/>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49692" y="4811580"/>
              <a:ext cx="33855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sp>
          <p:nvSpPr>
            <p:cNvPr id="28" name="TextBox 27"/>
            <p:cNvSpPr txBox="1"/>
            <p:nvPr/>
          </p:nvSpPr>
          <p:spPr>
            <a:xfrm>
              <a:off x="3381445" y="4826298"/>
              <a:ext cx="623889"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S=G</a:t>
              </a:r>
              <a:endParaRPr lang="en-US" b="1" dirty="0">
                <a:latin typeface="Times New Roman" pitchFamily="18" charset="0"/>
                <a:cs typeface="Times New Roman" pitchFamily="18" charset="0"/>
              </a:endParaRPr>
            </a:p>
          </p:txBody>
        </p:sp>
      </p:grpSp>
      <p:grpSp>
        <p:nvGrpSpPr>
          <p:cNvPr id="42" name="Group 41"/>
          <p:cNvGrpSpPr/>
          <p:nvPr/>
        </p:nvGrpSpPr>
        <p:grpSpPr>
          <a:xfrm>
            <a:off x="1941162" y="1365749"/>
            <a:ext cx="3368693" cy="1453551"/>
            <a:chOff x="1845245" y="1585560"/>
            <a:chExt cx="3957743" cy="1828800"/>
          </a:xfrm>
        </p:grpSpPr>
        <p:sp>
          <p:nvSpPr>
            <p:cNvPr id="43" name="Rectangle 42"/>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Gate1 (Inverter)</a:t>
              </a:r>
              <a:endParaRPr lang="en-US" b="1" dirty="0">
                <a:latin typeface="Times New Roman" pitchFamily="18" charset="0"/>
                <a:cs typeface="Times New Roman" pitchFamily="18" charset="0"/>
              </a:endParaRPr>
            </a:p>
          </p:txBody>
        </p:sp>
        <p:cxnSp>
          <p:nvCxnSpPr>
            <p:cNvPr id="44" name="Straight Connector 43"/>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51" name="TextBox 50"/>
            <p:cNvSpPr txBox="1"/>
            <p:nvPr/>
          </p:nvSpPr>
          <p:spPr>
            <a:xfrm>
              <a:off x="1845305" y="231525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1</a:t>
              </a:r>
              <a:endParaRPr lang="en-US" b="1" dirty="0">
                <a:solidFill>
                  <a:srgbClr val="00B050"/>
                </a:solidFill>
                <a:latin typeface="Times New Roman" pitchFamily="18" charset="0"/>
                <a:cs typeface="Times New Roman" pitchFamily="18" charset="0"/>
              </a:endParaRPr>
            </a:p>
          </p:txBody>
        </p:sp>
        <p:sp>
          <p:nvSpPr>
            <p:cNvPr id="52" name="TextBox 51"/>
            <p:cNvSpPr txBox="1"/>
            <p:nvPr/>
          </p:nvSpPr>
          <p:spPr>
            <a:xfrm>
              <a:off x="1845305" y="285289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1</a:t>
              </a:r>
              <a:endParaRPr lang="en-US" b="1" dirty="0">
                <a:solidFill>
                  <a:srgbClr val="00B050"/>
                </a:solidFill>
                <a:latin typeface="Times New Roman" pitchFamily="18" charset="0"/>
                <a:cs typeface="Times New Roman" pitchFamily="18" charset="0"/>
              </a:endParaRPr>
            </a:p>
          </p:txBody>
        </p:sp>
        <p:sp>
          <p:nvSpPr>
            <p:cNvPr id="53" name="TextBox 52"/>
            <p:cNvSpPr txBox="1"/>
            <p:nvPr/>
          </p:nvSpPr>
          <p:spPr>
            <a:xfrm>
              <a:off x="5073662" y="1852640"/>
              <a:ext cx="6367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P=G</a:t>
              </a:r>
              <a:endParaRPr lang="en-US" b="1" dirty="0">
                <a:latin typeface="Times New Roman" pitchFamily="18" charset="0"/>
                <a:cs typeface="Times New Roman" pitchFamily="18" charset="0"/>
              </a:endParaRPr>
            </a:p>
          </p:txBody>
        </p:sp>
        <p:sp>
          <p:nvSpPr>
            <p:cNvPr id="54" name="TextBox 53"/>
            <p:cNvSpPr txBox="1"/>
            <p:nvPr/>
          </p:nvSpPr>
          <p:spPr>
            <a:xfrm>
              <a:off x="5080803" y="2291598"/>
              <a:ext cx="722185"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Q=A’</a:t>
              </a:r>
              <a:endParaRPr lang="en-US" b="1" dirty="0">
                <a:solidFill>
                  <a:srgbClr val="0000CC"/>
                </a:solidFill>
                <a:latin typeface="Times New Roman" pitchFamily="18" charset="0"/>
                <a:cs typeface="Times New Roman" pitchFamily="18" charset="0"/>
              </a:endParaRPr>
            </a:p>
          </p:txBody>
        </p:sp>
        <p:sp>
          <p:nvSpPr>
            <p:cNvPr id="55" name="TextBox 54"/>
            <p:cNvSpPr txBox="1"/>
            <p:nvPr/>
          </p:nvSpPr>
          <p:spPr>
            <a:xfrm>
              <a:off x="5064773" y="2852925"/>
              <a:ext cx="709361"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R=A’</a:t>
              </a:r>
              <a:endParaRPr lang="en-US" b="1" dirty="0">
                <a:solidFill>
                  <a:srgbClr val="0000CC"/>
                </a:solidFill>
                <a:latin typeface="Times New Roman" pitchFamily="18" charset="0"/>
                <a:cs typeface="Times New Roman" pitchFamily="18" charset="0"/>
              </a:endParaRPr>
            </a:p>
          </p:txBody>
        </p:sp>
      </p:grpSp>
      <p:grpSp>
        <p:nvGrpSpPr>
          <p:cNvPr id="56" name="Group 55"/>
          <p:cNvGrpSpPr/>
          <p:nvPr/>
        </p:nvGrpSpPr>
        <p:grpSpPr>
          <a:xfrm>
            <a:off x="1917926" y="5181600"/>
            <a:ext cx="3441632" cy="1427748"/>
            <a:chOff x="1845245" y="1585560"/>
            <a:chExt cx="4022954" cy="1828800"/>
          </a:xfrm>
        </p:grpSpPr>
        <p:sp>
          <p:nvSpPr>
            <p:cNvPr id="57" name="Rectangle 56"/>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Gate2 (AND)</a:t>
              </a:r>
              <a:endParaRPr lang="en-US" b="1" dirty="0">
                <a:latin typeface="Times New Roman" pitchFamily="18" charset="0"/>
                <a:cs typeface="Times New Roman" pitchFamily="18" charset="0"/>
              </a:endParaRPr>
            </a:p>
          </p:txBody>
        </p:sp>
        <p:cxnSp>
          <p:nvCxnSpPr>
            <p:cNvPr id="58" name="Straight Connector 57"/>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64" name="TextBox 63"/>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65" name="TextBox 64"/>
            <p:cNvSpPr txBox="1"/>
            <p:nvPr/>
          </p:nvSpPr>
          <p:spPr>
            <a:xfrm>
              <a:off x="1845245" y="2315255"/>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66" name="TextBox 65"/>
            <p:cNvSpPr txBox="1"/>
            <p:nvPr/>
          </p:nvSpPr>
          <p:spPr>
            <a:xfrm>
              <a:off x="1881992" y="285289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1</a:t>
              </a:r>
              <a:endParaRPr lang="en-US" b="1" dirty="0">
                <a:solidFill>
                  <a:srgbClr val="00B050"/>
                </a:solidFill>
                <a:latin typeface="Times New Roman" pitchFamily="18" charset="0"/>
                <a:cs typeface="Times New Roman" pitchFamily="18" charset="0"/>
              </a:endParaRPr>
            </a:p>
          </p:txBody>
        </p:sp>
        <p:sp>
          <p:nvSpPr>
            <p:cNvPr id="67" name="TextBox 66"/>
            <p:cNvSpPr txBox="1"/>
            <p:nvPr/>
          </p:nvSpPr>
          <p:spPr>
            <a:xfrm>
              <a:off x="5073662" y="1852640"/>
              <a:ext cx="6367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P=G</a:t>
              </a:r>
              <a:endParaRPr lang="en-US" b="1" dirty="0">
                <a:latin typeface="Times New Roman" pitchFamily="18" charset="0"/>
                <a:cs typeface="Times New Roman" pitchFamily="18" charset="0"/>
              </a:endParaRPr>
            </a:p>
          </p:txBody>
        </p:sp>
        <p:sp>
          <p:nvSpPr>
            <p:cNvPr id="68" name="TextBox 67"/>
            <p:cNvSpPr txBox="1"/>
            <p:nvPr/>
          </p:nvSpPr>
          <p:spPr>
            <a:xfrm>
              <a:off x="5080803" y="2291598"/>
              <a:ext cx="67518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Q=G</a:t>
              </a:r>
              <a:endParaRPr lang="en-US" b="1" dirty="0">
                <a:latin typeface="Times New Roman" pitchFamily="18" charset="0"/>
                <a:cs typeface="Times New Roman" pitchFamily="18" charset="0"/>
              </a:endParaRPr>
            </a:p>
          </p:txBody>
        </p:sp>
        <p:sp>
          <p:nvSpPr>
            <p:cNvPr id="69" name="TextBox 68"/>
            <p:cNvSpPr txBox="1"/>
            <p:nvPr/>
          </p:nvSpPr>
          <p:spPr>
            <a:xfrm>
              <a:off x="5064774" y="2852925"/>
              <a:ext cx="803425"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R=AB</a:t>
              </a:r>
              <a:endParaRPr lang="en-US" b="1" dirty="0">
                <a:solidFill>
                  <a:srgbClr val="0000CC"/>
                </a:solidFill>
                <a:latin typeface="Times New Roman" pitchFamily="18" charset="0"/>
                <a:cs typeface="Times New Roman" pitchFamily="18" charset="0"/>
              </a:endParaRPr>
            </a:p>
          </p:txBody>
        </p:sp>
      </p:grpSp>
      <p:grpSp>
        <p:nvGrpSpPr>
          <p:cNvPr id="70" name="Group 69"/>
          <p:cNvGrpSpPr/>
          <p:nvPr/>
        </p:nvGrpSpPr>
        <p:grpSpPr>
          <a:xfrm>
            <a:off x="1932440" y="3276600"/>
            <a:ext cx="3810700" cy="1475468"/>
            <a:chOff x="1839129" y="1585560"/>
            <a:chExt cx="4481629" cy="1828800"/>
          </a:xfrm>
        </p:grpSpPr>
        <p:sp>
          <p:nvSpPr>
            <p:cNvPr id="71" name="Rectangle 70"/>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Gate1 (OR)</a:t>
              </a:r>
              <a:endParaRPr lang="en-US" b="1" dirty="0">
                <a:latin typeface="Times New Roman" pitchFamily="18" charset="0"/>
                <a:cs typeface="Times New Roman" pitchFamily="18" charset="0"/>
              </a:endParaRPr>
            </a:p>
          </p:txBody>
        </p:sp>
        <p:cxnSp>
          <p:nvCxnSpPr>
            <p:cNvPr id="72" name="Straight Connector 71"/>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78" name="TextBox 77"/>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79" name="TextBox 78"/>
            <p:cNvSpPr txBox="1"/>
            <p:nvPr/>
          </p:nvSpPr>
          <p:spPr>
            <a:xfrm>
              <a:off x="1854115" y="2315255"/>
              <a:ext cx="33855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sp>
          <p:nvSpPr>
            <p:cNvPr id="80" name="TextBox 79"/>
            <p:cNvSpPr txBox="1"/>
            <p:nvPr/>
          </p:nvSpPr>
          <p:spPr>
            <a:xfrm>
              <a:off x="1839129" y="285289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81" name="TextBox 80"/>
            <p:cNvSpPr txBox="1"/>
            <p:nvPr/>
          </p:nvSpPr>
          <p:spPr>
            <a:xfrm>
              <a:off x="5073662" y="1852640"/>
              <a:ext cx="6367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P=G</a:t>
              </a:r>
              <a:endParaRPr lang="en-US" b="1" dirty="0">
                <a:latin typeface="Times New Roman" pitchFamily="18" charset="0"/>
                <a:cs typeface="Times New Roman" pitchFamily="18" charset="0"/>
              </a:endParaRPr>
            </a:p>
          </p:txBody>
        </p:sp>
        <p:sp>
          <p:nvSpPr>
            <p:cNvPr id="82" name="TextBox 81"/>
            <p:cNvSpPr txBox="1"/>
            <p:nvPr/>
          </p:nvSpPr>
          <p:spPr>
            <a:xfrm>
              <a:off x="5080802" y="2291598"/>
              <a:ext cx="67518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Q=G</a:t>
              </a:r>
              <a:endParaRPr lang="en-US" b="1" dirty="0">
                <a:latin typeface="Times New Roman" pitchFamily="18" charset="0"/>
                <a:cs typeface="Times New Roman" pitchFamily="18" charset="0"/>
              </a:endParaRPr>
            </a:p>
          </p:txBody>
        </p:sp>
        <p:sp>
          <p:nvSpPr>
            <p:cNvPr id="83" name="TextBox 82"/>
            <p:cNvSpPr txBox="1"/>
            <p:nvPr/>
          </p:nvSpPr>
          <p:spPr>
            <a:xfrm>
              <a:off x="5064773" y="2852925"/>
              <a:ext cx="1255985"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R=A’B⊕A</a:t>
              </a:r>
              <a:endParaRPr lang="en-US" b="1" dirty="0">
                <a:solidFill>
                  <a:srgbClr val="0000CC"/>
                </a:solidFill>
                <a:latin typeface="Times New Roman" pitchFamily="18" charset="0"/>
                <a:cs typeface="Times New Roman" pitchFamily="18" charset="0"/>
              </a:endParaRPr>
            </a:p>
          </p:txBody>
        </p:sp>
      </p:grpSp>
      <p:pic>
        <p:nvPicPr>
          <p:cNvPr id="86"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8" name="Rounded Rectangle 8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85" name="Date Placeholder 84"/>
          <p:cNvSpPr>
            <a:spLocks noGrp="1"/>
          </p:cNvSpPr>
          <p:nvPr>
            <p:ph type="dt" sz="half" idx="10"/>
          </p:nvPr>
        </p:nvSpPr>
        <p:spPr/>
        <p:txBody>
          <a:bodyPr/>
          <a:lstStyle/>
          <a:p>
            <a:fld id="{298B011D-FC29-4DDF-9C08-5CE7BA8FAFB7}" type="datetime1">
              <a:rPr lang="ta-IN" smtClean="0"/>
              <a:pPr/>
              <a:t>20-03-2020</a:t>
            </a:fld>
            <a:endParaRPr lang="en-US"/>
          </a:p>
        </p:txBody>
      </p:sp>
      <p:sp>
        <p:nvSpPr>
          <p:cNvPr id="89" name="Slide Number Placeholder 88"/>
          <p:cNvSpPr>
            <a:spLocks noGrp="1"/>
          </p:cNvSpPr>
          <p:nvPr>
            <p:ph type="sldNum" sz="quarter" idx="12"/>
          </p:nvPr>
        </p:nvSpPr>
        <p:spPr/>
        <p:txBody>
          <a:bodyPr/>
          <a:lstStyle/>
          <a:p>
            <a:fld id="{9481EC19-6D0F-46DC-855D-481A351B335A}" type="slidenum">
              <a:rPr lang="en-US" smtClean="0"/>
              <a:pPr/>
              <a:t>27</a:t>
            </a:fld>
            <a:endParaRPr lang="en-US"/>
          </a:p>
        </p:txBody>
      </p:sp>
      <p:sp>
        <p:nvSpPr>
          <p:cNvPr id="90" name="Footer Placeholder 89"/>
          <p:cNvSpPr>
            <a:spLocks noGrp="1"/>
          </p:cNvSpPr>
          <p:nvPr>
            <p:ph type="ftr" sz="quarter" idx="11"/>
          </p:nvPr>
        </p:nvSpPr>
        <p:spPr/>
        <p:txBody>
          <a:bodyPr/>
          <a:lstStyle/>
          <a:p>
            <a:r>
              <a:rPr lang="en-US" dirty="0" smtClean="0"/>
              <a:t>Ph.D. Viva Voce</a:t>
            </a:r>
            <a:endParaRPr lang="en-US" dirty="0"/>
          </a:p>
        </p:txBody>
      </p:sp>
      <p:sp>
        <p:nvSpPr>
          <p:cNvPr id="91" name="Title 1"/>
          <p:cNvSpPr txBox="1">
            <a:spLocks/>
          </p:cNvSpPr>
          <p:nvPr/>
        </p:nvSpPr>
        <p:spPr>
          <a:xfrm>
            <a:off x="2665412" y="152400"/>
            <a:ext cx="8229600"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Derivative Functions from KMD Gates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grpSp>
        <p:nvGrpSpPr>
          <p:cNvPr id="7" name="Group 6"/>
          <p:cNvGrpSpPr/>
          <p:nvPr/>
        </p:nvGrpSpPr>
        <p:grpSpPr>
          <a:xfrm>
            <a:off x="1888558" y="1577630"/>
            <a:ext cx="3593561" cy="1775170"/>
            <a:chOff x="134959" y="3429000"/>
            <a:chExt cx="3959707" cy="1828800"/>
          </a:xfrm>
        </p:grpSpPr>
        <p:grpSp>
          <p:nvGrpSpPr>
            <p:cNvPr id="8" name="Group 32"/>
            <p:cNvGrpSpPr/>
            <p:nvPr/>
          </p:nvGrpSpPr>
          <p:grpSpPr>
            <a:xfrm>
              <a:off x="134959" y="3429000"/>
              <a:ext cx="3959707" cy="1828800"/>
              <a:chOff x="1845245" y="1585560"/>
              <a:chExt cx="3959707" cy="1828800"/>
            </a:xfrm>
          </p:grpSpPr>
          <p:sp>
            <p:nvSpPr>
              <p:cNvPr id="13" name="Rectangle 12"/>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Gate3 (</a:t>
                </a:r>
                <a:r>
                  <a:rPr lang="en-US" b="1" smtClean="0">
                    <a:latin typeface="Times New Roman" pitchFamily="18" charset="0"/>
                    <a:cs typeface="Times New Roman" pitchFamily="18" charset="0"/>
                  </a:rPr>
                  <a:t>Half Adder</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cxnSp>
            <p:nvCxnSpPr>
              <p:cNvPr id="14" name="Straight Connector 13"/>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4557360" y="27761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1845245" y="162396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21" name="TextBox 20"/>
              <p:cNvSpPr txBox="1"/>
              <p:nvPr/>
            </p:nvSpPr>
            <p:spPr>
              <a:xfrm>
                <a:off x="1845245" y="2046420"/>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22" name="TextBox 21"/>
              <p:cNvSpPr txBox="1"/>
              <p:nvPr/>
            </p:nvSpPr>
            <p:spPr>
              <a:xfrm>
                <a:off x="1845245" y="2507280"/>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23" name="TextBox 22"/>
              <p:cNvSpPr txBox="1"/>
              <p:nvPr/>
            </p:nvSpPr>
            <p:spPr>
              <a:xfrm>
                <a:off x="5073662" y="1623965"/>
                <a:ext cx="731290"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A⊕B</a:t>
                </a:r>
                <a:endParaRPr lang="en-US" b="1" dirty="0">
                  <a:solidFill>
                    <a:srgbClr val="0000CC"/>
                  </a:solidFill>
                  <a:latin typeface="Times New Roman" pitchFamily="18" charset="0"/>
                  <a:cs typeface="Times New Roman" pitchFamily="18" charset="0"/>
                </a:endParaRPr>
              </a:p>
            </p:txBody>
          </p:sp>
          <p:sp>
            <p:nvSpPr>
              <p:cNvPr id="24" name="TextBox 23"/>
              <p:cNvSpPr txBox="1"/>
              <p:nvPr/>
            </p:nvSpPr>
            <p:spPr>
              <a:xfrm>
                <a:off x="5080803" y="2046420"/>
                <a:ext cx="364202"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G</a:t>
                </a:r>
                <a:endParaRPr lang="en-US" b="1" dirty="0">
                  <a:latin typeface="Times New Roman" pitchFamily="18" charset="0"/>
                  <a:cs typeface="Times New Roman" pitchFamily="18" charset="0"/>
                </a:endParaRPr>
              </a:p>
            </p:txBody>
          </p:sp>
          <p:sp>
            <p:nvSpPr>
              <p:cNvPr id="25" name="TextBox 24"/>
              <p:cNvSpPr txBox="1"/>
              <p:nvPr/>
            </p:nvSpPr>
            <p:spPr>
              <a:xfrm>
                <a:off x="5064773" y="2584090"/>
                <a:ext cx="505267"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AB</a:t>
                </a:r>
                <a:endParaRPr lang="en-US" b="1" dirty="0">
                  <a:solidFill>
                    <a:srgbClr val="0000CC"/>
                  </a:solidFill>
                  <a:latin typeface="Times New Roman" pitchFamily="18" charset="0"/>
                  <a:cs typeface="Times New Roman" pitchFamily="18" charset="0"/>
                </a:endParaRPr>
              </a:p>
            </p:txBody>
          </p:sp>
        </p:grpSp>
        <p:cxnSp>
          <p:nvCxnSpPr>
            <p:cNvPr id="9" name="Straight Connector 8"/>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149692" y="4811580"/>
              <a:ext cx="33855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sp>
          <p:nvSpPr>
            <p:cNvPr id="12" name="TextBox 11"/>
            <p:cNvSpPr txBox="1"/>
            <p:nvPr/>
          </p:nvSpPr>
          <p:spPr>
            <a:xfrm>
              <a:off x="3381445" y="4826298"/>
              <a:ext cx="364202"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G</a:t>
              </a:r>
              <a:endParaRPr lang="en-US" b="1" dirty="0">
                <a:latin typeface="Times New Roman" pitchFamily="18" charset="0"/>
                <a:cs typeface="Times New Roman" pitchFamily="18" charset="0"/>
              </a:endParaRPr>
            </a:p>
          </p:txBody>
        </p:sp>
      </p:grpSp>
      <p:grpSp>
        <p:nvGrpSpPr>
          <p:cNvPr id="26" name="Group 25"/>
          <p:cNvGrpSpPr/>
          <p:nvPr/>
        </p:nvGrpSpPr>
        <p:grpSpPr>
          <a:xfrm>
            <a:off x="6456694" y="1485577"/>
            <a:ext cx="4590718" cy="1867223"/>
            <a:chOff x="4747805" y="3313785"/>
            <a:chExt cx="4870680" cy="1997060"/>
          </a:xfrm>
        </p:grpSpPr>
        <p:grpSp>
          <p:nvGrpSpPr>
            <p:cNvPr id="27" name="Group 5"/>
            <p:cNvGrpSpPr/>
            <p:nvPr/>
          </p:nvGrpSpPr>
          <p:grpSpPr>
            <a:xfrm>
              <a:off x="4756199" y="3313785"/>
              <a:ext cx="4862286" cy="1927570"/>
              <a:chOff x="131840" y="3330230"/>
              <a:chExt cx="4862286" cy="1927570"/>
            </a:xfrm>
          </p:grpSpPr>
          <p:grpSp>
            <p:nvGrpSpPr>
              <p:cNvPr id="32" name="Group 31"/>
              <p:cNvGrpSpPr/>
              <p:nvPr/>
            </p:nvGrpSpPr>
            <p:grpSpPr>
              <a:xfrm>
                <a:off x="134959" y="3330230"/>
                <a:ext cx="4343554" cy="1927570"/>
                <a:chOff x="1845245" y="1486790"/>
                <a:chExt cx="4343554" cy="1927570"/>
              </a:xfrm>
            </p:grpSpPr>
            <p:sp>
              <p:nvSpPr>
                <p:cNvPr id="37" name="Rectangle 36"/>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Gate4  (Full Adder)</a:t>
                  </a:r>
                  <a:endParaRPr lang="en-US" b="1" dirty="0">
                    <a:latin typeface="Times New Roman" pitchFamily="18" charset="0"/>
                    <a:cs typeface="Times New Roman" pitchFamily="18" charset="0"/>
                  </a:endParaRPr>
                </a:p>
              </p:txBody>
            </p:sp>
            <p:cxnSp>
              <p:nvCxnSpPr>
                <p:cNvPr id="38" name="Straight Connector 37"/>
                <p:cNvCxnSpPr/>
                <p:nvPr/>
              </p:nvCxnSpPr>
              <p:spPr>
                <a:xfrm>
                  <a:off x="2229295" y="16788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2229295" y="206286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2229295" y="250921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4557360" y="206286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4557360" y="250921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557360" y="2922289"/>
                  <a:ext cx="499265" cy="0"/>
                </a:xfrm>
                <a:prstGeom prst="line">
                  <a:avLst/>
                </a:prstGeom>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1845245" y="1501508"/>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45" name="TextBox 44"/>
                <p:cNvSpPr txBox="1"/>
                <p:nvPr/>
              </p:nvSpPr>
              <p:spPr>
                <a:xfrm>
                  <a:off x="1845245" y="1885558"/>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46" name="TextBox 45"/>
                <p:cNvSpPr txBox="1"/>
                <p:nvPr/>
              </p:nvSpPr>
              <p:spPr>
                <a:xfrm>
                  <a:off x="1845245" y="2308013"/>
                  <a:ext cx="351378" cy="369332"/>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47" name="TextBox 46"/>
                <p:cNvSpPr txBox="1"/>
                <p:nvPr/>
              </p:nvSpPr>
              <p:spPr>
                <a:xfrm>
                  <a:off x="5073662" y="1486790"/>
                  <a:ext cx="364202"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G</a:t>
                  </a:r>
                  <a:endParaRPr lang="en-US" b="1" dirty="0">
                    <a:latin typeface="Times New Roman" pitchFamily="18" charset="0"/>
                    <a:cs typeface="Times New Roman" pitchFamily="18" charset="0"/>
                  </a:endParaRPr>
                </a:p>
              </p:txBody>
            </p:sp>
            <p:sp>
              <p:nvSpPr>
                <p:cNvPr id="48" name="TextBox 47"/>
                <p:cNvSpPr txBox="1"/>
                <p:nvPr/>
              </p:nvSpPr>
              <p:spPr>
                <a:xfrm>
                  <a:off x="5080803" y="1870840"/>
                  <a:ext cx="364202"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G</a:t>
                  </a:r>
                  <a:endParaRPr lang="en-US" b="1" dirty="0">
                    <a:latin typeface="Times New Roman" pitchFamily="18" charset="0"/>
                    <a:cs typeface="Times New Roman" pitchFamily="18" charset="0"/>
                  </a:endParaRPr>
                </a:p>
              </p:txBody>
            </p:sp>
            <p:sp>
              <p:nvSpPr>
                <p:cNvPr id="49" name="TextBox 48"/>
                <p:cNvSpPr txBox="1"/>
                <p:nvPr/>
              </p:nvSpPr>
              <p:spPr>
                <a:xfrm>
                  <a:off x="5064773" y="2331700"/>
                  <a:ext cx="1124026"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A⊕B⊕C</a:t>
                  </a:r>
                  <a:endParaRPr lang="en-US" b="1" dirty="0">
                    <a:solidFill>
                      <a:srgbClr val="0000CC"/>
                    </a:solidFill>
                    <a:latin typeface="Times New Roman" pitchFamily="18" charset="0"/>
                    <a:cs typeface="Times New Roman" pitchFamily="18" charset="0"/>
                  </a:endParaRPr>
                </a:p>
              </p:txBody>
            </p:sp>
          </p:grpSp>
          <p:cxnSp>
            <p:nvCxnSpPr>
              <p:cNvPr id="33" name="Straight Connector 32"/>
              <p:cNvCxnSpPr/>
              <p:nvPr/>
            </p:nvCxnSpPr>
            <p:spPr>
              <a:xfrm>
                <a:off x="515584" y="47512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2843775" y="3522255"/>
                <a:ext cx="499265" cy="0"/>
              </a:xfrm>
              <a:prstGeom prst="line">
                <a:avLst/>
              </a:prstGeom>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131840" y="4559394"/>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36" name="TextBox 35"/>
              <p:cNvSpPr txBox="1"/>
              <p:nvPr/>
            </p:nvSpPr>
            <p:spPr>
              <a:xfrm>
                <a:off x="3337903" y="4583081"/>
                <a:ext cx="1656223"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A(B⊕ C)⊕BC</a:t>
                </a:r>
                <a:endParaRPr lang="en-US" b="1" dirty="0">
                  <a:solidFill>
                    <a:srgbClr val="0000CC"/>
                  </a:solidFill>
                  <a:latin typeface="Times New Roman" pitchFamily="18" charset="0"/>
                  <a:cs typeface="Times New Roman" pitchFamily="18" charset="0"/>
                </a:endParaRPr>
              </a:p>
            </p:txBody>
          </p:sp>
        </p:grpSp>
        <p:cxnSp>
          <p:nvCxnSpPr>
            <p:cNvPr id="28" name="Straight Connector 27"/>
            <p:cNvCxnSpPr/>
            <p:nvPr/>
          </p:nvCxnSpPr>
          <p:spPr>
            <a:xfrm>
              <a:off x="5138698" y="51188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7481403" y="5128197"/>
              <a:ext cx="499265" cy="0"/>
            </a:xfrm>
            <a:prstGeom prst="line">
              <a:avLst/>
            </a:prstGeom>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4747805" y="492679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31" name="TextBox 30"/>
            <p:cNvSpPr txBox="1"/>
            <p:nvPr/>
          </p:nvSpPr>
          <p:spPr>
            <a:xfrm>
              <a:off x="7990045" y="4941513"/>
              <a:ext cx="364202"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G</a:t>
              </a:r>
              <a:endParaRPr lang="en-US" b="1" dirty="0">
                <a:latin typeface="Times New Roman" pitchFamily="18" charset="0"/>
                <a:cs typeface="Times New Roman" pitchFamily="18" charset="0"/>
              </a:endParaRPr>
            </a:p>
          </p:txBody>
        </p:sp>
      </p:grpSp>
      <p:grpSp>
        <p:nvGrpSpPr>
          <p:cNvPr id="50" name="Group 49"/>
          <p:cNvGrpSpPr/>
          <p:nvPr/>
        </p:nvGrpSpPr>
        <p:grpSpPr>
          <a:xfrm>
            <a:off x="3884612" y="4081274"/>
            <a:ext cx="5562600" cy="1999572"/>
            <a:chOff x="1768435" y="4295870"/>
            <a:chExt cx="5706051" cy="2014726"/>
          </a:xfrm>
        </p:grpSpPr>
        <p:grpSp>
          <p:nvGrpSpPr>
            <p:cNvPr id="51" name="Group 18"/>
            <p:cNvGrpSpPr/>
            <p:nvPr/>
          </p:nvGrpSpPr>
          <p:grpSpPr>
            <a:xfrm>
              <a:off x="1768435" y="4295870"/>
              <a:ext cx="5706051" cy="1828800"/>
              <a:chOff x="4520526" y="3412555"/>
              <a:chExt cx="5706051" cy="1828800"/>
            </a:xfrm>
          </p:grpSpPr>
          <p:grpSp>
            <p:nvGrpSpPr>
              <p:cNvPr id="55" name="Group 22"/>
              <p:cNvGrpSpPr/>
              <p:nvPr/>
            </p:nvGrpSpPr>
            <p:grpSpPr>
              <a:xfrm>
                <a:off x="4520526" y="3412555"/>
                <a:ext cx="5706051" cy="1828800"/>
                <a:chOff x="-103833" y="3429000"/>
                <a:chExt cx="5706051" cy="1828800"/>
              </a:xfrm>
            </p:grpSpPr>
            <p:grpSp>
              <p:nvGrpSpPr>
                <p:cNvPr id="57" name="Group 24"/>
                <p:cNvGrpSpPr/>
                <p:nvPr/>
              </p:nvGrpSpPr>
              <p:grpSpPr>
                <a:xfrm>
                  <a:off x="-103833" y="3429000"/>
                  <a:ext cx="5706051" cy="1828800"/>
                  <a:chOff x="1606453" y="1585560"/>
                  <a:chExt cx="5706051" cy="1828800"/>
                </a:xfrm>
              </p:grpSpPr>
              <p:sp>
                <p:nvSpPr>
                  <p:cNvPr id="61" name="Rectangle 60"/>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Gate3</a:t>
                    </a:r>
                  </a:p>
                  <a:p>
                    <a:pPr algn="ctr"/>
                    <a:r>
                      <a:rPr lang="en-US" b="1" dirty="0" smtClean="0">
                        <a:latin typeface="Times New Roman" pitchFamily="18" charset="0"/>
                        <a:cs typeface="Times New Roman" pitchFamily="18" charset="0"/>
                      </a:rPr>
                      <a:t>(D LATCH)</a:t>
                    </a:r>
                    <a:endParaRPr lang="en-US" b="1" dirty="0">
                      <a:latin typeface="Times New Roman" pitchFamily="18" charset="0"/>
                      <a:cs typeface="Times New Roman" pitchFamily="18" charset="0"/>
                    </a:endParaRPr>
                  </a:p>
                </p:txBody>
              </p:sp>
              <p:cxnSp>
                <p:nvCxnSpPr>
                  <p:cNvPr id="62" name="Straight Connector 61"/>
                  <p:cNvCxnSpPr/>
                  <p:nvPr/>
                </p:nvCxnSpPr>
                <p:spPr>
                  <a:xfrm>
                    <a:off x="2229295" y="19092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2229295" y="233170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1692845" y="2754155"/>
                    <a:ext cx="1035715" cy="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4557360" y="233170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4557360" y="2754155"/>
                    <a:ext cx="1465668" cy="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4557360" y="3138205"/>
                    <a:ext cx="499265" cy="0"/>
                  </a:xfrm>
                  <a:prstGeom prst="line">
                    <a:avLst/>
                  </a:prstGeom>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1606453" y="1702910"/>
                    <a:ext cx="68480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CLK</a:t>
                    </a:r>
                    <a:endParaRPr lang="en-US" b="1" dirty="0">
                      <a:latin typeface="Times New Roman" pitchFamily="18" charset="0"/>
                      <a:cs typeface="Times New Roman" pitchFamily="18" charset="0"/>
                    </a:endParaRPr>
                  </a:p>
                </p:txBody>
              </p:sp>
              <p:sp>
                <p:nvSpPr>
                  <p:cNvPr id="69" name="TextBox 68"/>
                  <p:cNvSpPr txBox="1"/>
                  <p:nvPr/>
                </p:nvSpPr>
                <p:spPr>
                  <a:xfrm>
                    <a:off x="1869555" y="2115988"/>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D</a:t>
                    </a:r>
                    <a:endParaRPr lang="en-US" b="1" dirty="0">
                      <a:latin typeface="Times New Roman" pitchFamily="18" charset="0"/>
                      <a:cs typeface="Times New Roman" pitchFamily="18" charset="0"/>
                    </a:endParaRPr>
                  </a:p>
                </p:txBody>
              </p:sp>
              <p:sp>
                <p:nvSpPr>
                  <p:cNvPr id="70" name="TextBox 69"/>
                  <p:cNvSpPr txBox="1"/>
                  <p:nvPr/>
                </p:nvSpPr>
                <p:spPr>
                  <a:xfrm>
                    <a:off x="5073662" y="1693533"/>
                    <a:ext cx="9573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P=CLK</a:t>
                    </a:r>
                    <a:endParaRPr lang="en-US" b="1" dirty="0">
                      <a:latin typeface="Times New Roman" pitchFamily="18" charset="0"/>
                      <a:cs typeface="Times New Roman" pitchFamily="18" charset="0"/>
                    </a:endParaRPr>
                  </a:p>
                </p:txBody>
              </p:sp>
              <p:sp>
                <p:nvSpPr>
                  <p:cNvPr id="71" name="TextBox 70"/>
                  <p:cNvSpPr txBox="1"/>
                  <p:nvPr/>
                </p:nvSpPr>
                <p:spPr>
                  <a:xfrm>
                    <a:off x="5101308" y="2101270"/>
                    <a:ext cx="67518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Q=G</a:t>
                    </a:r>
                    <a:endParaRPr lang="en-US" b="1" dirty="0">
                      <a:latin typeface="Times New Roman" pitchFamily="18" charset="0"/>
                      <a:cs typeface="Times New Roman" pitchFamily="18" charset="0"/>
                    </a:endParaRPr>
                  </a:p>
                </p:txBody>
              </p:sp>
              <p:sp>
                <p:nvSpPr>
                  <p:cNvPr id="72" name="TextBox 71"/>
                  <p:cNvSpPr txBox="1"/>
                  <p:nvPr/>
                </p:nvSpPr>
                <p:spPr>
                  <a:xfrm>
                    <a:off x="5064773" y="2423228"/>
                    <a:ext cx="2247731"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R=CLK’.Q⊕CLK.D</a:t>
                    </a:r>
                    <a:endParaRPr lang="en-US" b="1" dirty="0">
                      <a:solidFill>
                        <a:srgbClr val="0000CC"/>
                      </a:solidFill>
                      <a:latin typeface="Times New Roman" pitchFamily="18" charset="0"/>
                      <a:cs typeface="Times New Roman" pitchFamily="18" charset="0"/>
                    </a:endParaRPr>
                  </a:p>
                </p:txBody>
              </p:sp>
            </p:grpSp>
            <p:cxnSp>
              <p:nvCxnSpPr>
                <p:cNvPr id="58" name="Straight Connector 57"/>
                <p:cNvCxnSpPr/>
                <p:nvPr/>
              </p:nvCxnSpPr>
              <p:spPr>
                <a:xfrm>
                  <a:off x="515584" y="49816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2843775" y="3714280"/>
                  <a:ext cx="499265" cy="0"/>
                </a:xfrm>
                <a:prstGeom prst="line">
                  <a:avLst/>
                </a:prstGeom>
              </p:spPr>
              <p:style>
                <a:lnRef idx="2">
                  <a:schemeClr val="dk1"/>
                </a:lnRef>
                <a:fillRef idx="0">
                  <a:schemeClr val="dk1"/>
                </a:fillRef>
                <a:effectRef idx="1">
                  <a:schemeClr val="dk1"/>
                </a:effectRef>
                <a:fontRef idx="minor">
                  <a:schemeClr val="tx1"/>
                </a:fontRef>
              </p:style>
            </p:cxnSp>
            <p:sp>
              <p:nvSpPr>
                <p:cNvPr id="60" name="TextBox 59"/>
                <p:cNvSpPr txBox="1"/>
                <p:nvPr/>
              </p:nvSpPr>
              <p:spPr>
                <a:xfrm>
                  <a:off x="172160" y="4765933"/>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grpSp>
          <p:sp>
            <p:nvSpPr>
              <p:cNvPr id="56" name="TextBox 55"/>
              <p:cNvSpPr txBox="1"/>
              <p:nvPr/>
            </p:nvSpPr>
            <p:spPr>
              <a:xfrm>
                <a:off x="7990045" y="4787893"/>
                <a:ext cx="623889"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S=Q</a:t>
                </a:r>
                <a:endParaRPr lang="en-US" b="1" dirty="0">
                  <a:latin typeface="Times New Roman" pitchFamily="18" charset="0"/>
                  <a:cs typeface="Times New Roman" pitchFamily="18" charset="0"/>
                </a:endParaRPr>
              </a:p>
            </p:txBody>
          </p:sp>
        </p:grpSp>
        <p:cxnSp>
          <p:nvCxnSpPr>
            <p:cNvPr id="52" name="Straight Connector 51"/>
            <p:cNvCxnSpPr/>
            <p:nvPr/>
          </p:nvCxnSpPr>
          <p:spPr>
            <a:xfrm>
              <a:off x="6185010" y="5464465"/>
              <a:ext cx="0" cy="84613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1854827" y="5464465"/>
              <a:ext cx="0" cy="84613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1854827" y="6310595"/>
              <a:ext cx="4330183" cy="1"/>
            </a:xfrm>
            <a:prstGeom prst="line">
              <a:avLst/>
            </a:prstGeom>
          </p:spPr>
          <p:style>
            <a:lnRef idx="2">
              <a:schemeClr val="dk1"/>
            </a:lnRef>
            <a:fillRef idx="0">
              <a:schemeClr val="dk1"/>
            </a:fillRef>
            <a:effectRef idx="1">
              <a:schemeClr val="dk1"/>
            </a:effectRef>
            <a:fontRef idx="minor">
              <a:schemeClr val="tx1"/>
            </a:fontRef>
          </p:style>
        </p:cxnSp>
      </p:grpSp>
      <p:sp>
        <p:nvSpPr>
          <p:cNvPr id="73" name="Date Placeholder 72"/>
          <p:cNvSpPr>
            <a:spLocks noGrp="1"/>
          </p:cNvSpPr>
          <p:nvPr>
            <p:ph type="dt" sz="half" idx="10"/>
          </p:nvPr>
        </p:nvSpPr>
        <p:spPr/>
        <p:txBody>
          <a:bodyPr/>
          <a:lstStyle/>
          <a:p>
            <a:fld id="{821CD371-6716-4F6D-ADC9-D6645F83BE33}" type="datetime1">
              <a:rPr lang="ta-IN" smtClean="0"/>
              <a:pPr/>
              <a:t>20-03-2020</a:t>
            </a:fld>
            <a:endParaRPr lang="en-US"/>
          </a:p>
        </p:txBody>
      </p:sp>
      <p:sp>
        <p:nvSpPr>
          <p:cNvPr id="74" name="Slide Number Placeholder 73"/>
          <p:cNvSpPr>
            <a:spLocks noGrp="1"/>
          </p:cNvSpPr>
          <p:nvPr>
            <p:ph type="sldNum" sz="quarter" idx="12"/>
          </p:nvPr>
        </p:nvSpPr>
        <p:spPr/>
        <p:txBody>
          <a:bodyPr/>
          <a:lstStyle/>
          <a:p>
            <a:fld id="{9481EC19-6D0F-46DC-855D-481A351B335A}" type="slidenum">
              <a:rPr lang="en-US" smtClean="0"/>
              <a:pPr/>
              <a:t>28</a:t>
            </a:fld>
            <a:endParaRPr lang="en-US"/>
          </a:p>
        </p:txBody>
      </p:sp>
      <p:sp>
        <p:nvSpPr>
          <p:cNvPr id="75" name="Footer Placeholder 74"/>
          <p:cNvSpPr>
            <a:spLocks noGrp="1"/>
          </p:cNvSpPr>
          <p:nvPr>
            <p:ph type="ftr" sz="quarter" idx="11"/>
          </p:nvPr>
        </p:nvSpPr>
        <p:spPr/>
        <p:txBody>
          <a:bodyPr/>
          <a:lstStyle/>
          <a:p>
            <a:r>
              <a:rPr lang="en-US" smtClean="0"/>
              <a:t>Ph.D. Viva Voce</a:t>
            </a:r>
            <a:endParaRPr lang="en-US"/>
          </a:p>
        </p:txBody>
      </p:sp>
      <p:sp>
        <p:nvSpPr>
          <p:cNvPr id="76" name="Title 1"/>
          <p:cNvSpPr txBox="1">
            <a:spLocks/>
          </p:cNvSpPr>
          <p:nvPr/>
        </p:nvSpPr>
        <p:spPr>
          <a:xfrm>
            <a:off x="2741612" y="152400"/>
            <a:ext cx="8229600"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Derivative Functions from KMD Gates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auto">
          <a:xfrm>
            <a:off x="2" y="-200055"/>
            <a:ext cx="18473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sz="2000">
              <a:latin typeface="Times New Roman" pitchFamily="18" charset="0"/>
              <a:cs typeface="Times New Roman" pitchFamily="18" charset="0"/>
            </a:endParaRPr>
          </a:p>
        </p:txBody>
      </p:sp>
      <p:graphicFrame>
        <p:nvGraphicFramePr>
          <p:cNvPr id="10" name="Object 9"/>
          <p:cNvGraphicFramePr>
            <a:graphicFrameLocks noChangeAspect="1"/>
          </p:cNvGraphicFramePr>
          <p:nvPr>
            <p:extLst>
              <p:ext uri="{D42A27DB-BD31-4B8C-83A1-F6EECF244321}">
                <p14:modId xmlns="" xmlns:p14="http://schemas.microsoft.com/office/powerpoint/2010/main" val="583862981"/>
              </p:ext>
            </p:extLst>
          </p:nvPr>
        </p:nvGraphicFramePr>
        <p:xfrm>
          <a:off x="4792800" y="1714348"/>
          <a:ext cx="3318781" cy="1830658"/>
        </p:xfrm>
        <a:graphic>
          <a:graphicData uri="http://schemas.openxmlformats.org/presentationml/2006/ole">
            <p:oleObj spid="_x0000_s3772" name="Bitmap Image" r:id="rId3" imgW="4304762" imgH="2619048" progId="PBrush">
              <p:embed/>
            </p:oleObj>
          </a:graphicData>
        </a:graphic>
      </p:graphicFrame>
      <p:sp>
        <p:nvSpPr>
          <p:cNvPr id="11" name="Rectangle 6"/>
          <p:cNvSpPr>
            <a:spLocks noChangeArrowheads="1"/>
          </p:cNvSpPr>
          <p:nvPr/>
        </p:nvSpPr>
        <p:spPr bwMode="auto">
          <a:xfrm>
            <a:off x="2" y="-200055"/>
            <a:ext cx="18473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sz="2000">
              <a:latin typeface="Times New Roman" pitchFamily="18" charset="0"/>
              <a:cs typeface="Times New Roman" pitchFamily="18" charset="0"/>
            </a:endParaRPr>
          </a:p>
        </p:txBody>
      </p:sp>
      <p:graphicFrame>
        <p:nvGraphicFramePr>
          <p:cNvPr id="12" name="Object 11"/>
          <p:cNvGraphicFramePr>
            <a:graphicFrameLocks noChangeAspect="1"/>
          </p:cNvGraphicFramePr>
          <p:nvPr>
            <p:extLst>
              <p:ext uri="{D42A27DB-BD31-4B8C-83A1-F6EECF244321}">
                <p14:modId xmlns="" xmlns:p14="http://schemas.microsoft.com/office/powerpoint/2010/main" val="415005533"/>
              </p:ext>
            </p:extLst>
          </p:nvPr>
        </p:nvGraphicFramePr>
        <p:xfrm>
          <a:off x="8464206" y="1747989"/>
          <a:ext cx="3490011" cy="1870051"/>
        </p:xfrm>
        <a:graphic>
          <a:graphicData uri="http://schemas.openxmlformats.org/presentationml/2006/ole">
            <p:oleObj spid="_x0000_s3773" name="Bitmap Image" r:id="rId4" imgW="7980952" imgH="4933333" progId="PBrush">
              <p:embed/>
            </p:oleObj>
          </a:graphicData>
        </a:graphic>
      </p:graphicFrame>
      <p:sp>
        <p:nvSpPr>
          <p:cNvPr id="13" name="Rectangle 12"/>
          <p:cNvSpPr/>
          <p:nvPr/>
        </p:nvSpPr>
        <p:spPr>
          <a:xfrm>
            <a:off x="5456440" y="1231915"/>
            <a:ext cx="1095172" cy="400110"/>
          </a:xfrm>
          <a:prstGeom prst="rect">
            <a:avLst/>
          </a:prstGeom>
        </p:spPr>
        <p:txBody>
          <a:bodyPr wrap="none">
            <a:spAutoFit/>
          </a:bodyPr>
          <a:lstStyle/>
          <a:p>
            <a:r>
              <a:rPr lang="en-IN" sz="2000" b="1" u="sng" dirty="0" smtClean="0">
                <a:latin typeface="Times New Roman" pitchFamily="18" charset="0"/>
                <a:cs typeface="Times New Roman" pitchFamily="18" charset="0"/>
              </a:rPr>
              <a:t>Inverter</a:t>
            </a:r>
            <a:endParaRPr lang="en-IN" sz="2000" u="sng" dirty="0">
              <a:latin typeface="Times New Roman" pitchFamily="18" charset="0"/>
              <a:cs typeface="Times New Roman" pitchFamily="18" charset="0"/>
            </a:endParaRPr>
          </a:p>
        </p:txBody>
      </p:sp>
      <p:pic>
        <p:nvPicPr>
          <p:cNvPr id="14" name="Picture 13"/>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646612" y="4169232"/>
            <a:ext cx="3073928" cy="1850568"/>
          </a:xfrm>
          <a:prstGeom prst="rect">
            <a:avLst/>
          </a:prstGeom>
          <a:noFill/>
          <a:ln>
            <a:noFill/>
          </a:ln>
        </p:spPr>
      </p:pic>
      <p:pic>
        <p:nvPicPr>
          <p:cNvPr id="15" name="Picture 14"/>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847011" y="4343400"/>
            <a:ext cx="4341813" cy="1676400"/>
          </a:xfrm>
          <a:prstGeom prst="rect">
            <a:avLst/>
          </a:prstGeom>
          <a:noFill/>
          <a:ln w="6350" cmpd="sng">
            <a:solidFill>
              <a:srgbClr val="000000"/>
            </a:solidFill>
            <a:miter lim="800000"/>
            <a:headEnd/>
            <a:tailEnd/>
          </a:ln>
          <a:effectLst/>
        </p:spPr>
      </p:pic>
      <p:sp>
        <p:nvSpPr>
          <p:cNvPr id="16" name="Rectangle 15"/>
          <p:cNvSpPr/>
          <p:nvPr/>
        </p:nvSpPr>
        <p:spPr>
          <a:xfrm>
            <a:off x="5117726" y="3667608"/>
            <a:ext cx="1418978" cy="400110"/>
          </a:xfrm>
          <a:prstGeom prst="rect">
            <a:avLst/>
          </a:prstGeom>
        </p:spPr>
        <p:txBody>
          <a:bodyPr wrap="none">
            <a:spAutoFit/>
          </a:bodyPr>
          <a:lstStyle/>
          <a:p>
            <a:r>
              <a:rPr lang="en-US" sz="2000" b="1" u="sng" dirty="0">
                <a:latin typeface="Times New Roman" pitchFamily="18" charset="0"/>
                <a:cs typeface="Times New Roman" pitchFamily="18" charset="0"/>
              </a:rPr>
              <a:t>AND </a:t>
            </a:r>
            <a:r>
              <a:rPr lang="en-US" sz="2000" b="1" u="sng" dirty="0" smtClean="0">
                <a:latin typeface="Times New Roman" pitchFamily="18" charset="0"/>
                <a:cs typeface="Times New Roman" pitchFamily="18" charset="0"/>
              </a:rPr>
              <a:t>Logic</a:t>
            </a:r>
            <a:endParaRPr lang="en-IN" sz="2000" u="sng" dirty="0">
              <a:latin typeface="Times New Roman" pitchFamily="18" charset="0"/>
              <a:cs typeface="Times New Roman" pitchFamily="18" charset="0"/>
            </a:endParaRPr>
          </a:p>
        </p:txBody>
      </p:sp>
      <p:pic>
        <p:nvPicPr>
          <p:cNvPr id="17" name="Picture 3" descr="D:\Pen Drive Backup\Reversible Logic\Thesis\References\History\Thesis PPT\Images\imagesjk.png"/>
          <p:cNvPicPr>
            <a:picLocks noChangeAspect="1" noChangeArrowheads="1"/>
          </p:cNvPicPr>
          <p:nvPr/>
        </p:nvPicPr>
        <p:blipFill>
          <a:blip r:embed="rId7" cstate="print"/>
          <a:srcRect/>
          <a:stretch>
            <a:fillRect/>
          </a:stretch>
        </p:blipFill>
        <p:spPr bwMode="auto">
          <a:xfrm>
            <a:off x="1293812" y="61452"/>
            <a:ext cx="10896600" cy="1317522"/>
          </a:xfrm>
          <a:prstGeom prst="rect">
            <a:avLst/>
          </a:prstGeom>
          <a:ln>
            <a:noFill/>
          </a:ln>
          <a:effectLst>
            <a:softEdge rad="112500"/>
          </a:effectLst>
        </p:spPr>
      </p:pic>
      <p:sp>
        <p:nvSpPr>
          <p:cNvPr id="18" name="Title 1"/>
          <p:cNvSpPr txBox="1">
            <a:spLocks/>
          </p:cNvSpPr>
          <p:nvPr/>
        </p:nvSpPr>
        <p:spPr>
          <a:xfrm>
            <a:off x="2970213" y="152400"/>
            <a:ext cx="72389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QCA Realization of KMD Gates</a:t>
            </a:r>
            <a:endParaRPr lang="en-IN" sz="4000" b="1" i="1" u="sng" dirty="0">
              <a:solidFill>
                <a:srgbClr val="00B050"/>
              </a:solidFill>
              <a:latin typeface="Times New Roman" pitchFamily="18" charset="0"/>
              <a:cs typeface="Times New Roman" pitchFamily="18" charset="0"/>
            </a:endParaRPr>
          </a:p>
        </p:txBody>
      </p:sp>
      <p:sp>
        <p:nvSpPr>
          <p:cNvPr id="19" name="Rounded Rectangle 1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20" name="Date Placeholder 19"/>
          <p:cNvSpPr>
            <a:spLocks noGrp="1"/>
          </p:cNvSpPr>
          <p:nvPr>
            <p:ph type="dt" sz="half" idx="10"/>
          </p:nvPr>
        </p:nvSpPr>
        <p:spPr/>
        <p:txBody>
          <a:bodyPr/>
          <a:lstStyle/>
          <a:p>
            <a:fld id="{472CBC7C-D4D1-42C7-B3A5-0CC95306D085}" type="datetime1">
              <a:rPr lang="ta-IN" smtClean="0"/>
              <a:pPr/>
              <a:t>20-03-2020</a:t>
            </a:fld>
            <a:endParaRPr lang="en-US"/>
          </a:p>
        </p:txBody>
      </p:sp>
      <p:sp>
        <p:nvSpPr>
          <p:cNvPr id="21" name="Slide Number Placeholder 20"/>
          <p:cNvSpPr>
            <a:spLocks noGrp="1"/>
          </p:cNvSpPr>
          <p:nvPr>
            <p:ph type="sldNum" sz="quarter" idx="12"/>
          </p:nvPr>
        </p:nvSpPr>
        <p:spPr/>
        <p:txBody>
          <a:bodyPr/>
          <a:lstStyle/>
          <a:p>
            <a:fld id="{9481EC19-6D0F-46DC-855D-481A351B335A}" type="slidenum">
              <a:rPr lang="en-US" smtClean="0"/>
              <a:pPr/>
              <a:t>29</a:t>
            </a:fld>
            <a:endParaRPr lang="en-US"/>
          </a:p>
        </p:txBody>
      </p:sp>
      <p:sp>
        <p:nvSpPr>
          <p:cNvPr id="22" name="Footer Placeholder 21"/>
          <p:cNvSpPr>
            <a:spLocks noGrp="1"/>
          </p:cNvSpPr>
          <p:nvPr>
            <p:ph type="ftr" sz="quarter" idx="11"/>
          </p:nvPr>
        </p:nvSpPr>
        <p:spPr/>
        <p:txBody>
          <a:bodyPr/>
          <a:lstStyle/>
          <a:p>
            <a:r>
              <a:rPr lang="en-US" smtClean="0"/>
              <a:t>Ph.D. Viva Voce</a:t>
            </a:r>
            <a:endParaRPr lang="en-US"/>
          </a:p>
        </p:txBody>
      </p:sp>
      <p:grpSp>
        <p:nvGrpSpPr>
          <p:cNvPr id="23" name="Group 22"/>
          <p:cNvGrpSpPr/>
          <p:nvPr/>
        </p:nvGrpSpPr>
        <p:grpSpPr>
          <a:xfrm>
            <a:off x="1393823" y="1740924"/>
            <a:ext cx="2911493" cy="1186567"/>
            <a:chOff x="1845245" y="1585560"/>
            <a:chExt cx="3957743" cy="1828800"/>
          </a:xfrm>
        </p:grpSpPr>
        <p:sp>
          <p:nvSpPr>
            <p:cNvPr id="24" name="Rectangle 23"/>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Gate1 (Inverter)</a:t>
              </a:r>
              <a:endParaRPr lang="en-US" b="1" dirty="0">
                <a:latin typeface="Times New Roman" pitchFamily="18" charset="0"/>
                <a:cs typeface="Times New Roman" pitchFamily="18" charset="0"/>
              </a:endParaRPr>
            </a:p>
          </p:txBody>
        </p:sp>
        <p:cxnSp>
          <p:nvCxnSpPr>
            <p:cNvPr id="25" name="Straight Connector 24"/>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32" name="TextBox 31"/>
            <p:cNvSpPr txBox="1"/>
            <p:nvPr/>
          </p:nvSpPr>
          <p:spPr>
            <a:xfrm>
              <a:off x="1845305" y="231525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1</a:t>
              </a:r>
              <a:endParaRPr lang="en-US" b="1" dirty="0">
                <a:solidFill>
                  <a:srgbClr val="00B050"/>
                </a:solidFill>
                <a:latin typeface="Times New Roman" pitchFamily="18" charset="0"/>
                <a:cs typeface="Times New Roman" pitchFamily="18" charset="0"/>
              </a:endParaRPr>
            </a:p>
          </p:txBody>
        </p:sp>
        <p:sp>
          <p:nvSpPr>
            <p:cNvPr id="33" name="TextBox 32"/>
            <p:cNvSpPr txBox="1"/>
            <p:nvPr/>
          </p:nvSpPr>
          <p:spPr>
            <a:xfrm>
              <a:off x="1845305" y="285289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1</a:t>
              </a:r>
              <a:endParaRPr lang="en-US" b="1" dirty="0">
                <a:solidFill>
                  <a:srgbClr val="00B050"/>
                </a:solidFill>
                <a:latin typeface="Times New Roman" pitchFamily="18" charset="0"/>
                <a:cs typeface="Times New Roman" pitchFamily="18" charset="0"/>
              </a:endParaRPr>
            </a:p>
          </p:txBody>
        </p:sp>
        <p:sp>
          <p:nvSpPr>
            <p:cNvPr id="34" name="TextBox 33"/>
            <p:cNvSpPr txBox="1"/>
            <p:nvPr/>
          </p:nvSpPr>
          <p:spPr>
            <a:xfrm>
              <a:off x="5073662" y="1852640"/>
              <a:ext cx="6367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P=G</a:t>
              </a:r>
              <a:endParaRPr lang="en-US" b="1" dirty="0">
                <a:latin typeface="Times New Roman" pitchFamily="18" charset="0"/>
                <a:cs typeface="Times New Roman" pitchFamily="18" charset="0"/>
              </a:endParaRPr>
            </a:p>
          </p:txBody>
        </p:sp>
        <p:sp>
          <p:nvSpPr>
            <p:cNvPr id="35" name="TextBox 34"/>
            <p:cNvSpPr txBox="1"/>
            <p:nvPr/>
          </p:nvSpPr>
          <p:spPr>
            <a:xfrm>
              <a:off x="5080803" y="2291598"/>
              <a:ext cx="722185"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Q=A’</a:t>
              </a:r>
              <a:endParaRPr lang="en-US" b="1" dirty="0">
                <a:solidFill>
                  <a:srgbClr val="0000CC"/>
                </a:solidFill>
                <a:latin typeface="Times New Roman" pitchFamily="18" charset="0"/>
                <a:cs typeface="Times New Roman" pitchFamily="18" charset="0"/>
              </a:endParaRPr>
            </a:p>
          </p:txBody>
        </p:sp>
        <p:sp>
          <p:nvSpPr>
            <p:cNvPr id="36" name="TextBox 35"/>
            <p:cNvSpPr txBox="1"/>
            <p:nvPr/>
          </p:nvSpPr>
          <p:spPr>
            <a:xfrm>
              <a:off x="5064773" y="2852925"/>
              <a:ext cx="709361"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R=A’</a:t>
              </a:r>
              <a:endParaRPr lang="en-US" b="1" dirty="0">
                <a:solidFill>
                  <a:srgbClr val="0000CC"/>
                </a:solidFill>
                <a:latin typeface="Times New Roman" pitchFamily="18" charset="0"/>
                <a:cs typeface="Times New Roman" pitchFamily="18" charset="0"/>
              </a:endParaRPr>
            </a:p>
          </p:txBody>
        </p:sp>
      </p:grpSp>
      <p:grpSp>
        <p:nvGrpSpPr>
          <p:cNvPr id="37" name="Group 36"/>
          <p:cNvGrpSpPr/>
          <p:nvPr/>
        </p:nvGrpSpPr>
        <p:grpSpPr>
          <a:xfrm>
            <a:off x="1370012" y="4432642"/>
            <a:ext cx="3014682" cy="1274704"/>
            <a:chOff x="1845245" y="1585560"/>
            <a:chExt cx="4022954" cy="1828800"/>
          </a:xfrm>
        </p:grpSpPr>
        <p:sp>
          <p:nvSpPr>
            <p:cNvPr id="38" name="Rectangle 37"/>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Gate2 (AND)</a:t>
              </a:r>
              <a:endParaRPr lang="en-US" b="1" dirty="0">
                <a:latin typeface="Times New Roman" pitchFamily="18" charset="0"/>
                <a:cs typeface="Times New Roman" pitchFamily="18" charset="0"/>
              </a:endParaRPr>
            </a:p>
          </p:txBody>
        </p:sp>
        <p:cxnSp>
          <p:nvCxnSpPr>
            <p:cNvPr id="39" name="Straight Connector 38"/>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46" name="TextBox 45"/>
            <p:cNvSpPr txBox="1"/>
            <p:nvPr/>
          </p:nvSpPr>
          <p:spPr>
            <a:xfrm>
              <a:off x="1845245" y="2315255"/>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47" name="TextBox 46"/>
            <p:cNvSpPr txBox="1"/>
            <p:nvPr/>
          </p:nvSpPr>
          <p:spPr>
            <a:xfrm>
              <a:off x="1881992" y="285289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1</a:t>
              </a:r>
              <a:endParaRPr lang="en-US" b="1" dirty="0">
                <a:solidFill>
                  <a:srgbClr val="00B050"/>
                </a:solidFill>
                <a:latin typeface="Times New Roman" pitchFamily="18" charset="0"/>
                <a:cs typeface="Times New Roman" pitchFamily="18" charset="0"/>
              </a:endParaRPr>
            </a:p>
          </p:txBody>
        </p:sp>
        <p:sp>
          <p:nvSpPr>
            <p:cNvPr id="48" name="TextBox 47"/>
            <p:cNvSpPr txBox="1"/>
            <p:nvPr/>
          </p:nvSpPr>
          <p:spPr>
            <a:xfrm>
              <a:off x="5073662" y="1852640"/>
              <a:ext cx="6367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P=G</a:t>
              </a:r>
              <a:endParaRPr lang="en-US" b="1" dirty="0">
                <a:latin typeface="Times New Roman" pitchFamily="18" charset="0"/>
                <a:cs typeface="Times New Roman" pitchFamily="18" charset="0"/>
              </a:endParaRPr>
            </a:p>
          </p:txBody>
        </p:sp>
        <p:sp>
          <p:nvSpPr>
            <p:cNvPr id="49" name="TextBox 48"/>
            <p:cNvSpPr txBox="1"/>
            <p:nvPr/>
          </p:nvSpPr>
          <p:spPr>
            <a:xfrm>
              <a:off x="5080803" y="2291598"/>
              <a:ext cx="67518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Q=G</a:t>
              </a:r>
              <a:endParaRPr lang="en-US" b="1" dirty="0">
                <a:latin typeface="Times New Roman" pitchFamily="18" charset="0"/>
                <a:cs typeface="Times New Roman" pitchFamily="18" charset="0"/>
              </a:endParaRPr>
            </a:p>
          </p:txBody>
        </p:sp>
        <p:sp>
          <p:nvSpPr>
            <p:cNvPr id="50" name="TextBox 49"/>
            <p:cNvSpPr txBox="1"/>
            <p:nvPr/>
          </p:nvSpPr>
          <p:spPr>
            <a:xfrm>
              <a:off x="5064774" y="2852925"/>
              <a:ext cx="803425"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R=AB</a:t>
              </a:r>
              <a:endParaRPr lang="en-US" b="1" dirty="0">
                <a:solidFill>
                  <a:srgbClr val="0000CC"/>
                </a:solidFill>
                <a:latin typeface="Times New Roman" pitchFamily="18" charset="0"/>
                <a:cs typeface="Times New Roman" pitchFamily="18" charset="0"/>
              </a:endParaRPr>
            </a:p>
          </p:txBody>
        </p:sp>
      </p:grpSp>
    </p:spTree>
    <p:extLst>
      <p:ext uri="{BB962C8B-B14F-4D97-AF65-F5344CB8AC3E}">
        <p14:creationId xmlns="" xmlns:p14="http://schemas.microsoft.com/office/powerpoint/2010/main" val="2818628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a:off x="-1999786" y="1917000"/>
            <a:ext cx="4030950" cy="3024000"/>
          </a:xfrm>
          <a:prstGeom prst="arc">
            <a:avLst>
              <a:gd name="adj1" fmla="val 16200000"/>
              <a:gd name="adj2" fmla="val 5418064"/>
            </a:avLst>
          </a:prstGeom>
          <a:gradFill flip="none" rotWithShape="1">
            <a:gsLst>
              <a:gs pos="0">
                <a:schemeClr val="accent3">
                  <a:lumMod val="60000"/>
                  <a:lumOff val="40000"/>
                </a:schemeClr>
              </a:gs>
              <a:gs pos="100000">
                <a:schemeClr val="accent3">
                  <a:lumMod val="40000"/>
                  <a:lumOff val="60000"/>
                </a:schemeClr>
              </a:gs>
            </a:gsLst>
            <a:lin ang="2700000" scaled="1"/>
            <a:tileRect/>
          </a:gradFill>
          <a:ln>
            <a:noFill/>
            <a:prstDash val="dash"/>
          </a:ln>
          <a:effectLst>
            <a:innerShdw blurRad="304800" dist="50800" dir="18900000">
              <a:prstClr val="black">
                <a:alpha val="14000"/>
              </a:prstClr>
            </a:innerShdw>
          </a:effectLst>
          <a:scene3d>
            <a:camera prst="orthographicFront"/>
            <a:lightRig rig="soft" dir="t"/>
          </a:scene3d>
          <a:sp3d>
            <a:bevelT w="114300" prst="artDeco"/>
          </a:sp3d>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grpSp>
        <p:nvGrpSpPr>
          <p:cNvPr id="2" name="Group 7"/>
          <p:cNvGrpSpPr>
            <a:grpSpLocks/>
          </p:cNvGrpSpPr>
          <p:nvPr/>
        </p:nvGrpSpPr>
        <p:grpSpPr bwMode="auto">
          <a:xfrm>
            <a:off x="-156593" y="238125"/>
            <a:ext cx="313185" cy="6381750"/>
            <a:chOff x="1785918" y="285728"/>
            <a:chExt cx="234000" cy="6382709"/>
          </a:xfrm>
        </p:grpSpPr>
        <p:sp>
          <p:nvSpPr>
            <p:cNvPr id="4" name="Rounded Rectangle 3"/>
            <p:cNvSpPr/>
            <p:nvPr/>
          </p:nvSpPr>
          <p:spPr>
            <a:xfrm>
              <a:off x="1785918" y="3500437"/>
              <a:ext cx="234000" cy="3168000"/>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7" name="Rounded Rectangle 6"/>
            <p:cNvSpPr/>
            <p:nvPr/>
          </p:nvSpPr>
          <p:spPr>
            <a:xfrm>
              <a:off x="1785918" y="285728"/>
              <a:ext cx="234000" cy="3168000"/>
            </a:xfrm>
            <a:prstGeom prst="roundRect">
              <a:avLst>
                <a:gd name="adj" fmla="val 4727"/>
              </a:avLst>
            </a:prstGeom>
            <a:no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grpSp>
      <p:sp>
        <p:nvSpPr>
          <p:cNvPr id="9" name="Arc 8"/>
          <p:cNvSpPr/>
          <p:nvPr/>
        </p:nvSpPr>
        <p:spPr>
          <a:xfrm>
            <a:off x="-4475583" y="0"/>
            <a:ext cx="9046394" cy="6858000"/>
          </a:xfrm>
          <a:prstGeom prst="arc">
            <a:avLst>
              <a:gd name="adj1" fmla="val 16200000"/>
              <a:gd name="adj2" fmla="val 5418064"/>
            </a:avLst>
          </a:prstGeom>
          <a:ln w="254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sp>
        <p:nvSpPr>
          <p:cNvPr id="12" name="Oval 11"/>
          <p:cNvSpPr/>
          <p:nvPr/>
        </p:nvSpPr>
        <p:spPr>
          <a:xfrm>
            <a:off x="4152921" y="23538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4" name="Oval 13"/>
          <p:cNvSpPr/>
          <p:nvPr/>
        </p:nvSpPr>
        <p:spPr>
          <a:xfrm>
            <a:off x="4229121" y="41826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33" name="TextBox 32"/>
          <p:cNvSpPr txBox="1"/>
          <p:nvPr/>
        </p:nvSpPr>
        <p:spPr>
          <a:xfrm>
            <a:off x="4647307" y="2133600"/>
            <a:ext cx="6095305" cy="584775"/>
          </a:xfrm>
          <a:prstGeom prst="rect">
            <a:avLst/>
          </a:prstGeom>
          <a:noFill/>
        </p:spPr>
        <p:txBody>
          <a:bodyPr wrap="square">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Reversible Logic</a:t>
            </a:r>
            <a:endParaRPr kumimoji="1" lang="zh-TW" altLang="en-US" sz="3200" dirty="0">
              <a:solidFill>
                <a:prstClr val="black">
                  <a:lumMod val="85000"/>
                  <a:lumOff val="15000"/>
                </a:prstClr>
              </a:solidFill>
              <a:latin typeface="Corbel" pitchFamily="34" charset="0"/>
            </a:endParaRPr>
          </a:p>
        </p:txBody>
      </p:sp>
      <p:sp>
        <p:nvSpPr>
          <p:cNvPr id="34" name="TextBox 33"/>
          <p:cNvSpPr txBox="1"/>
          <p:nvPr/>
        </p:nvSpPr>
        <p:spPr>
          <a:xfrm>
            <a:off x="4667027" y="4064000"/>
            <a:ext cx="5237385" cy="584200"/>
          </a:xfrm>
          <a:prstGeom prst="rect">
            <a:avLst/>
          </a:prstGeom>
          <a:noFill/>
        </p:spPr>
        <p:txBody>
          <a:bodyPr>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Properties of Reversible Gate</a:t>
            </a:r>
            <a:endParaRPr kumimoji="1" lang="zh-TW" altLang="en-US" sz="3200" dirty="0">
              <a:solidFill>
                <a:prstClr val="black">
                  <a:lumMod val="85000"/>
                  <a:lumOff val="15000"/>
                </a:prstClr>
              </a:solidFill>
              <a:latin typeface="Corbel" pitchFamily="34" charset="0"/>
            </a:endParaRPr>
          </a:p>
        </p:txBody>
      </p:sp>
      <p:sp>
        <p:nvSpPr>
          <p:cNvPr id="32" name="TextBox 31"/>
          <p:cNvSpPr txBox="1"/>
          <p:nvPr/>
        </p:nvSpPr>
        <p:spPr>
          <a:xfrm>
            <a:off x="5523062" y="3648678"/>
            <a:ext cx="6189638" cy="369332"/>
          </a:xfrm>
          <a:prstGeom prst="rect">
            <a:avLst/>
          </a:prstGeom>
          <a:noFill/>
        </p:spPr>
        <p:txBody>
          <a:bodyPr>
            <a:spAutoFit/>
          </a:bodyPr>
          <a:lstStyle/>
          <a:p>
            <a:pPr fontAlgn="base">
              <a:spcBef>
                <a:spcPct val="0"/>
              </a:spcBef>
              <a:spcAft>
                <a:spcPct val="0"/>
              </a:spcAft>
              <a:defRPr/>
            </a:pPr>
            <a:endParaRPr kumimoji="1" lang="zh-TW" altLang="en-US" dirty="0">
              <a:solidFill>
                <a:prstClr val="black">
                  <a:lumMod val="85000"/>
                  <a:lumOff val="15000"/>
                </a:prstClr>
              </a:solidFill>
              <a:latin typeface="Corbel" pitchFamily="34" charset="0"/>
            </a:endParaRPr>
          </a:p>
        </p:txBody>
      </p:sp>
      <p:sp>
        <p:nvSpPr>
          <p:cNvPr id="44" name="TextBox 43"/>
          <p:cNvSpPr txBox="1"/>
          <p:nvPr/>
        </p:nvSpPr>
        <p:spPr>
          <a:xfrm rot="5400000">
            <a:off x="-340764" y="2258827"/>
            <a:ext cx="3338149" cy="2050197"/>
          </a:xfrm>
          <a:prstGeom prst="rect">
            <a:avLst/>
          </a:prstGeom>
          <a:noFill/>
        </p:spPr>
        <p:txBody>
          <a:bodyPr wrap="none" rtlCol="0">
            <a:prstTxWarp prst="textArchUp">
              <a:avLst/>
            </a:prstTxWarp>
            <a:spAutoFit/>
            <a:scene3d>
              <a:camera prst="orthographicFront"/>
              <a:lightRig rig="threePt" dir="t"/>
            </a:scene3d>
            <a:sp3d extrusionH="57150">
              <a:bevelT h="25400" prst="softRound"/>
            </a:sp3d>
          </a:bodyPr>
          <a:lstStyle/>
          <a:p>
            <a:r>
              <a:rPr lang="en-US" sz="4800" dirty="0" smtClean="0">
                <a:ln>
                  <a:solidFill>
                    <a:schemeClr val="tx1">
                      <a:lumMod val="95000"/>
                      <a:lumOff val="5000"/>
                    </a:schemeClr>
                  </a:solidFill>
                </a:ln>
                <a:solidFill>
                  <a:schemeClr val="tx1">
                    <a:lumMod val="65000"/>
                    <a:lumOff val="35000"/>
                  </a:schemeClr>
                </a:solidFill>
                <a:effectLst>
                  <a:outerShdw blurRad="50800" dist="38100" dir="2700000" algn="tl" rotWithShape="0">
                    <a:prstClr val="black">
                      <a:alpha val="40000"/>
                    </a:prstClr>
                  </a:outerShdw>
                </a:effectLst>
                <a:latin typeface="Arial Black" pitchFamily="34" charset="0"/>
              </a:rPr>
              <a:t>Introduction</a:t>
            </a:r>
            <a:endParaRPr lang="en-US" sz="4800" dirty="0">
              <a:ln>
                <a:solidFill>
                  <a:schemeClr val="tx1">
                    <a:lumMod val="95000"/>
                    <a:lumOff val="5000"/>
                  </a:schemeClr>
                </a:solidFill>
              </a:ln>
              <a:solidFill>
                <a:schemeClr val="tx1">
                  <a:lumMod val="65000"/>
                  <a:lumOff val="35000"/>
                </a:schemeClr>
              </a:solidFill>
              <a:effectLst>
                <a:outerShdw blurRad="50800" dist="38100" dir="2700000" algn="tl" rotWithShape="0">
                  <a:prstClr val="black">
                    <a:alpha val="40000"/>
                  </a:prstClr>
                </a:outerShdw>
              </a:effectLst>
              <a:latin typeface="Arial Black" pitchFamily="34" charset="0"/>
            </a:endParaRPr>
          </a:p>
        </p:txBody>
      </p:sp>
      <p:sp>
        <p:nvSpPr>
          <p:cNvPr id="13" name="Date Placeholder 12"/>
          <p:cNvSpPr>
            <a:spLocks noGrp="1"/>
          </p:cNvSpPr>
          <p:nvPr>
            <p:ph type="dt" sz="half" idx="10"/>
          </p:nvPr>
        </p:nvSpPr>
        <p:spPr/>
        <p:txBody>
          <a:bodyPr/>
          <a:lstStyle/>
          <a:p>
            <a:pPr>
              <a:defRPr/>
            </a:pPr>
            <a:fld id="{C2D2A15D-B8FE-4E1C-917D-1C64AC53775A}" type="datetime1">
              <a:rPr lang="ta-IN" altLang="zh-TW" smtClean="0">
                <a:solidFill>
                  <a:prstClr val="black">
                    <a:tint val="75000"/>
                  </a:prstClr>
                </a:solidFill>
              </a:rPr>
              <a:pPr>
                <a:defRPr/>
              </a:pPr>
              <a:t>20-03-2020</a:t>
            </a:fld>
            <a:endParaRPr lang="zh-TW" altLang="en-US">
              <a:solidFill>
                <a:prstClr val="black">
                  <a:tint val="75000"/>
                </a:prstClr>
              </a:solidFill>
            </a:endParaRPr>
          </a:p>
        </p:txBody>
      </p:sp>
      <p:sp>
        <p:nvSpPr>
          <p:cNvPr id="15" name="Slide Number Placeholder 14"/>
          <p:cNvSpPr>
            <a:spLocks noGrp="1"/>
          </p:cNvSpPr>
          <p:nvPr>
            <p:ph type="sldNum" sz="quarter" idx="12"/>
          </p:nvPr>
        </p:nvSpPr>
        <p:spPr/>
        <p:txBody>
          <a:bodyPr/>
          <a:lstStyle/>
          <a:p>
            <a:pPr>
              <a:defRPr/>
            </a:pPr>
            <a:fld id="{89DE5F06-4287-417A-BD5F-2C04A9ECA0D9}" type="slidenum">
              <a:rPr lang="zh-TW" altLang="en-US" smtClean="0">
                <a:solidFill>
                  <a:prstClr val="black">
                    <a:tint val="75000"/>
                  </a:prstClr>
                </a:solidFill>
              </a:rPr>
              <a:pPr>
                <a:defRPr/>
              </a:pPr>
              <a:t>3</a:t>
            </a:fld>
            <a:endParaRPr lang="zh-TW" altLang="en-US">
              <a:solidFill>
                <a:prstClr val="black">
                  <a:tint val="75000"/>
                </a:prstClr>
              </a:solidFill>
            </a:endParaRPr>
          </a:p>
        </p:txBody>
      </p:sp>
      <p:sp>
        <p:nvSpPr>
          <p:cNvPr id="16" name="Footer Placeholder 15"/>
          <p:cNvSpPr>
            <a:spLocks noGrp="1"/>
          </p:cNvSpPr>
          <p:nvPr>
            <p:ph type="ftr" sz="quarter" idx="11"/>
          </p:nvPr>
        </p:nvSpPr>
        <p:spPr/>
        <p:txBody>
          <a:bodyPr/>
          <a:lstStyle/>
          <a:p>
            <a:pPr>
              <a:defRPr/>
            </a:pPr>
            <a:r>
              <a:rPr lang="en-US" altLang="zh-TW" smtClean="0">
                <a:solidFill>
                  <a:prstClr val="black">
                    <a:tint val="75000"/>
                  </a:prstClr>
                </a:solidFill>
              </a:rPr>
              <a:t>Ph.D. Viva Voce</a:t>
            </a:r>
            <a:endParaRPr lang="zh-TW" altLang="en-US">
              <a:solidFill>
                <a:prstClr val="black">
                  <a:tint val="75000"/>
                </a:prstClr>
              </a:solidFill>
            </a:endParaRPr>
          </a:p>
        </p:txBody>
      </p:sp>
    </p:spTree>
    <p:extLst>
      <p:ext uri="{BB962C8B-B14F-4D97-AF65-F5344CB8AC3E}">
        <p14:creationId xmlns="" xmlns:p14="http://schemas.microsoft.com/office/powerpoint/2010/main" val="3950711683"/>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itchFamily="18" charset="0"/>
              <a:cs typeface="Times New Roman" pitchFamily="18" charset="0"/>
            </a:endParaRPr>
          </a:p>
        </p:txBody>
      </p:sp>
      <p:graphicFrame>
        <p:nvGraphicFramePr>
          <p:cNvPr id="5" name="Object 4"/>
          <p:cNvGraphicFramePr>
            <a:graphicFrameLocks noChangeAspect="1"/>
          </p:cNvGraphicFramePr>
          <p:nvPr>
            <p:extLst>
              <p:ext uri="{D42A27DB-BD31-4B8C-83A1-F6EECF244321}">
                <p14:modId xmlns="" xmlns:p14="http://schemas.microsoft.com/office/powerpoint/2010/main" val="1312723766"/>
              </p:ext>
            </p:extLst>
          </p:nvPr>
        </p:nvGraphicFramePr>
        <p:xfrm>
          <a:off x="4861718" y="1628982"/>
          <a:ext cx="3227388" cy="2104818"/>
        </p:xfrm>
        <a:graphic>
          <a:graphicData uri="http://schemas.openxmlformats.org/presentationml/2006/ole">
            <p:oleObj spid="_x0000_s5494" name="Bitmap Image" r:id="rId3" imgW="4382112" imgH="2666667" progId="PBrush">
              <p:embed/>
            </p:oleObj>
          </a:graphicData>
        </a:graphic>
      </p:graphicFrame>
      <p:sp>
        <p:nvSpPr>
          <p:cNvPr id="6" name="Rectangle 4"/>
          <p:cNvSpPr>
            <a:spLocks noChangeArrowheads="1"/>
          </p:cNvSpPr>
          <p:nvPr/>
        </p:nvSpPr>
        <p:spPr bwMode="auto">
          <a:xfrm>
            <a:off x="2"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 xmlns:p14="http://schemas.microsoft.com/office/powerpoint/2010/main" val="92272364"/>
              </p:ext>
            </p:extLst>
          </p:nvPr>
        </p:nvGraphicFramePr>
        <p:xfrm>
          <a:off x="8228012" y="1676400"/>
          <a:ext cx="3886200" cy="1981200"/>
        </p:xfrm>
        <a:graphic>
          <a:graphicData uri="http://schemas.openxmlformats.org/presentationml/2006/ole">
            <p:oleObj spid="_x0000_s5495" name="Bitmap Image" r:id="rId4" imgW="11409524" imgH="3610479" progId="PBrush">
              <p:embed/>
            </p:oleObj>
          </a:graphicData>
        </a:graphic>
      </p:graphicFrame>
      <p:sp>
        <p:nvSpPr>
          <p:cNvPr id="8" name="Rectangle 7"/>
          <p:cNvSpPr/>
          <p:nvPr/>
        </p:nvSpPr>
        <p:spPr>
          <a:xfrm>
            <a:off x="5637212" y="1230868"/>
            <a:ext cx="1140056" cy="369332"/>
          </a:xfrm>
          <a:prstGeom prst="rect">
            <a:avLst/>
          </a:prstGeom>
        </p:spPr>
        <p:txBody>
          <a:bodyPr wrap="none">
            <a:spAutoFit/>
          </a:bodyPr>
          <a:lstStyle/>
          <a:p>
            <a:r>
              <a:rPr lang="en-US" b="1" u="sng" dirty="0" smtClean="0">
                <a:latin typeface="Times New Roman" pitchFamily="18" charset="0"/>
                <a:cs typeface="Times New Roman" pitchFamily="18" charset="0"/>
              </a:rPr>
              <a:t>OR Logic</a:t>
            </a:r>
            <a:endParaRPr lang="en-IN" u="sng" dirty="0">
              <a:latin typeface="Times New Roman" pitchFamily="18" charset="0"/>
              <a:cs typeface="Times New Roman" pitchFamily="18" charset="0"/>
            </a:endParaRPr>
          </a:p>
        </p:txBody>
      </p:sp>
      <p:sp>
        <p:nvSpPr>
          <p:cNvPr id="9" name="Rectangle 8"/>
          <p:cNvSpPr>
            <a:spLocks noChangeArrowheads="1"/>
          </p:cNvSpPr>
          <p:nvPr/>
        </p:nvSpPr>
        <p:spPr bwMode="auto">
          <a:xfrm>
            <a:off x="2"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itchFamily="18" charset="0"/>
              <a:cs typeface="Times New Roman" pitchFamily="18" charset="0"/>
            </a:endParaRPr>
          </a:p>
        </p:txBody>
      </p:sp>
      <p:graphicFrame>
        <p:nvGraphicFramePr>
          <p:cNvPr id="10" name="Object 9"/>
          <p:cNvGraphicFramePr>
            <a:graphicFrameLocks noChangeAspect="1"/>
          </p:cNvGraphicFramePr>
          <p:nvPr>
            <p:extLst>
              <p:ext uri="{D42A27DB-BD31-4B8C-83A1-F6EECF244321}">
                <p14:modId xmlns="" xmlns:p14="http://schemas.microsoft.com/office/powerpoint/2010/main" val="774840734"/>
              </p:ext>
            </p:extLst>
          </p:nvPr>
        </p:nvGraphicFramePr>
        <p:xfrm>
          <a:off x="4722812" y="4179332"/>
          <a:ext cx="3365556" cy="2069068"/>
        </p:xfrm>
        <a:graphic>
          <a:graphicData uri="http://schemas.openxmlformats.org/presentationml/2006/ole">
            <p:oleObj spid="_x0000_s5496" name="Bitmap Image" r:id="rId5" imgW="5687219" imgH="4238095" progId="PBrush">
              <p:embed/>
            </p:oleObj>
          </a:graphicData>
        </a:graphic>
      </p:graphicFrame>
      <p:graphicFrame>
        <p:nvGraphicFramePr>
          <p:cNvPr id="12" name="Object 11"/>
          <p:cNvGraphicFramePr>
            <a:graphicFrameLocks noChangeAspect="1"/>
          </p:cNvGraphicFramePr>
          <p:nvPr>
            <p:extLst>
              <p:ext uri="{D42A27DB-BD31-4B8C-83A1-F6EECF244321}">
                <p14:modId xmlns="" xmlns:p14="http://schemas.microsoft.com/office/powerpoint/2010/main" val="983413291"/>
              </p:ext>
            </p:extLst>
          </p:nvPr>
        </p:nvGraphicFramePr>
        <p:xfrm>
          <a:off x="8228012" y="4191000"/>
          <a:ext cx="3973370" cy="2165353"/>
        </p:xfrm>
        <a:graphic>
          <a:graphicData uri="http://schemas.openxmlformats.org/presentationml/2006/ole">
            <p:oleObj spid="_x0000_s5497" name="Bitmap Image" r:id="rId6" imgW="8857143" imgH="2895238" progId="PBrush">
              <p:embed/>
            </p:oleObj>
          </a:graphicData>
        </a:graphic>
      </p:graphicFrame>
      <p:sp>
        <p:nvSpPr>
          <p:cNvPr id="13" name="Rectangle 12"/>
          <p:cNvSpPr/>
          <p:nvPr/>
        </p:nvSpPr>
        <p:spPr>
          <a:xfrm>
            <a:off x="5256212" y="3778088"/>
            <a:ext cx="1306768" cy="369332"/>
          </a:xfrm>
          <a:prstGeom prst="rect">
            <a:avLst/>
          </a:prstGeom>
        </p:spPr>
        <p:txBody>
          <a:bodyPr wrap="none">
            <a:spAutoFit/>
          </a:bodyPr>
          <a:lstStyle/>
          <a:p>
            <a:r>
              <a:rPr lang="en-US" b="1" u="sng" dirty="0">
                <a:latin typeface="Times New Roman" pitchFamily="18" charset="0"/>
                <a:cs typeface="Times New Roman" pitchFamily="18" charset="0"/>
              </a:rPr>
              <a:t>XOR </a:t>
            </a:r>
            <a:r>
              <a:rPr lang="en-US" b="1" u="sng" dirty="0" smtClean="0">
                <a:latin typeface="Times New Roman" pitchFamily="18" charset="0"/>
                <a:cs typeface="Times New Roman" pitchFamily="18" charset="0"/>
              </a:rPr>
              <a:t>Logic</a:t>
            </a:r>
            <a:endParaRPr lang="en-IN" u="sng" dirty="0">
              <a:latin typeface="Times New Roman" pitchFamily="18" charset="0"/>
              <a:cs typeface="Times New Roman" pitchFamily="18" charset="0"/>
            </a:endParaRPr>
          </a:p>
        </p:txBody>
      </p:sp>
      <p:pic>
        <p:nvPicPr>
          <p:cNvPr id="15" name="Picture 3" descr="D:\Pen Drive Backup\Reversible Logic\Thesis\References\History\Thesis PPT\Images\imagesjk.png"/>
          <p:cNvPicPr>
            <a:picLocks noChangeAspect="1" noChangeArrowheads="1"/>
          </p:cNvPicPr>
          <p:nvPr/>
        </p:nvPicPr>
        <p:blipFill>
          <a:blip r:embed="rId7" cstate="print"/>
          <a:srcRect/>
          <a:stretch>
            <a:fillRect/>
          </a:stretch>
        </p:blipFill>
        <p:spPr bwMode="auto">
          <a:xfrm>
            <a:off x="1293812" y="0"/>
            <a:ext cx="10896600" cy="1317522"/>
          </a:xfrm>
          <a:prstGeom prst="rect">
            <a:avLst/>
          </a:prstGeom>
          <a:ln>
            <a:noFill/>
          </a:ln>
          <a:effectLst>
            <a:softEdge rad="112500"/>
          </a:effectLst>
        </p:spPr>
      </p:pic>
      <p:sp>
        <p:nvSpPr>
          <p:cNvPr id="16" name="Title 1"/>
          <p:cNvSpPr txBox="1">
            <a:spLocks/>
          </p:cNvSpPr>
          <p:nvPr/>
        </p:nvSpPr>
        <p:spPr>
          <a:xfrm>
            <a:off x="2511423" y="0"/>
            <a:ext cx="8362075"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IN" sz="4000" b="1" i="1" u="sng" dirty="0">
                <a:solidFill>
                  <a:srgbClr val="00B050"/>
                </a:solidFill>
                <a:latin typeface="Times New Roman" pitchFamily="18" charset="0"/>
                <a:cs typeface="Times New Roman" pitchFamily="18" charset="0"/>
              </a:rPr>
              <a:t>QCA Realization of KMD </a:t>
            </a:r>
            <a:r>
              <a:rPr lang="en-IN" sz="4000" b="1" i="1" u="sng" dirty="0" smtClean="0">
                <a:solidFill>
                  <a:srgbClr val="00B050"/>
                </a:solidFill>
                <a:latin typeface="Times New Roman" pitchFamily="18" charset="0"/>
                <a:cs typeface="Times New Roman" pitchFamily="18" charset="0"/>
              </a:rPr>
              <a:t>Gates Contd...</a:t>
            </a:r>
            <a:endParaRPr lang="en-IN" sz="4000" b="1" i="1" u="sng" dirty="0">
              <a:solidFill>
                <a:srgbClr val="00B050"/>
              </a:solidFill>
              <a:latin typeface="Times New Roman" pitchFamily="18" charset="0"/>
              <a:cs typeface="Times New Roman" pitchFamily="18" charset="0"/>
            </a:endParaRPr>
          </a:p>
        </p:txBody>
      </p:sp>
      <p:sp>
        <p:nvSpPr>
          <p:cNvPr id="17" name="Rounded Rectangle 1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14" name="Date Placeholder 13"/>
          <p:cNvSpPr>
            <a:spLocks noGrp="1"/>
          </p:cNvSpPr>
          <p:nvPr>
            <p:ph type="dt" sz="half" idx="10"/>
          </p:nvPr>
        </p:nvSpPr>
        <p:spPr/>
        <p:txBody>
          <a:bodyPr/>
          <a:lstStyle/>
          <a:p>
            <a:fld id="{D634B388-1EAF-4CFF-B830-7012FD371501}" type="datetime1">
              <a:rPr lang="ta-IN" smtClean="0"/>
              <a:pPr/>
              <a:t>20-03-2020</a:t>
            </a:fld>
            <a:endParaRPr lang="en-US"/>
          </a:p>
        </p:txBody>
      </p:sp>
      <p:sp>
        <p:nvSpPr>
          <p:cNvPr id="18" name="Slide Number Placeholder 17"/>
          <p:cNvSpPr>
            <a:spLocks noGrp="1"/>
          </p:cNvSpPr>
          <p:nvPr>
            <p:ph type="sldNum" sz="quarter" idx="12"/>
          </p:nvPr>
        </p:nvSpPr>
        <p:spPr/>
        <p:txBody>
          <a:bodyPr/>
          <a:lstStyle/>
          <a:p>
            <a:fld id="{9481EC19-6D0F-46DC-855D-481A351B335A}" type="slidenum">
              <a:rPr lang="en-US" smtClean="0"/>
              <a:pPr/>
              <a:t>30</a:t>
            </a:fld>
            <a:endParaRPr lang="en-US"/>
          </a:p>
        </p:txBody>
      </p:sp>
      <p:sp>
        <p:nvSpPr>
          <p:cNvPr id="19" name="Footer Placeholder 18"/>
          <p:cNvSpPr>
            <a:spLocks noGrp="1"/>
          </p:cNvSpPr>
          <p:nvPr>
            <p:ph type="ftr" sz="quarter" idx="11"/>
          </p:nvPr>
        </p:nvSpPr>
        <p:spPr/>
        <p:txBody>
          <a:bodyPr/>
          <a:lstStyle/>
          <a:p>
            <a:r>
              <a:rPr lang="en-US" smtClean="0"/>
              <a:t>Ph.D. Viva Voce</a:t>
            </a:r>
            <a:endParaRPr lang="en-US"/>
          </a:p>
        </p:txBody>
      </p:sp>
      <p:grpSp>
        <p:nvGrpSpPr>
          <p:cNvPr id="20" name="Group 19"/>
          <p:cNvGrpSpPr/>
          <p:nvPr/>
        </p:nvGrpSpPr>
        <p:grpSpPr>
          <a:xfrm>
            <a:off x="1522412" y="1787422"/>
            <a:ext cx="2895600" cy="1267858"/>
            <a:chOff x="1839129" y="1585560"/>
            <a:chExt cx="4481629" cy="1828800"/>
          </a:xfrm>
        </p:grpSpPr>
        <p:sp>
          <p:nvSpPr>
            <p:cNvPr id="21" name="Rectangle 20"/>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Gate1 (OR)</a:t>
              </a:r>
              <a:endParaRPr lang="en-US" b="1" dirty="0">
                <a:latin typeface="Times New Roman" pitchFamily="18" charset="0"/>
                <a:cs typeface="Times New Roman" pitchFamily="18" charset="0"/>
              </a:endParaRPr>
            </a:p>
          </p:txBody>
        </p:sp>
        <p:cxnSp>
          <p:nvCxnSpPr>
            <p:cNvPr id="22" name="Straight Connector 21"/>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2229295" y="250728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4557360" y="250144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29" name="TextBox 28"/>
            <p:cNvSpPr txBox="1"/>
            <p:nvPr/>
          </p:nvSpPr>
          <p:spPr>
            <a:xfrm>
              <a:off x="1854115" y="2315255"/>
              <a:ext cx="33855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sp>
          <p:nvSpPr>
            <p:cNvPr id="30" name="TextBox 29"/>
            <p:cNvSpPr txBox="1"/>
            <p:nvPr/>
          </p:nvSpPr>
          <p:spPr>
            <a:xfrm>
              <a:off x="1839129" y="285289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31" name="TextBox 30"/>
            <p:cNvSpPr txBox="1"/>
            <p:nvPr/>
          </p:nvSpPr>
          <p:spPr>
            <a:xfrm>
              <a:off x="5073662" y="1852640"/>
              <a:ext cx="6367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P=G</a:t>
              </a:r>
              <a:endParaRPr lang="en-US" b="1" dirty="0">
                <a:latin typeface="Times New Roman" pitchFamily="18" charset="0"/>
                <a:cs typeface="Times New Roman" pitchFamily="18" charset="0"/>
              </a:endParaRPr>
            </a:p>
          </p:txBody>
        </p:sp>
        <p:sp>
          <p:nvSpPr>
            <p:cNvPr id="32" name="TextBox 31"/>
            <p:cNvSpPr txBox="1"/>
            <p:nvPr/>
          </p:nvSpPr>
          <p:spPr>
            <a:xfrm>
              <a:off x="5080802" y="2291598"/>
              <a:ext cx="67518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Q=G</a:t>
              </a:r>
              <a:endParaRPr lang="en-US" b="1" dirty="0">
                <a:latin typeface="Times New Roman" pitchFamily="18" charset="0"/>
                <a:cs typeface="Times New Roman" pitchFamily="18" charset="0"/>
              </a:endParaRPr>
            </a:p>
          </p:txBody>
        </p:sp>
        <p:sp>
          <p:nvSpPr>
            <p:cNvPr id="33" name="TextBox 32"/>
            <p:cNvSpPr txBox="1"/>
            <p:nvPr/>
          </p:nvSpPr>
          <p:spPr>
            <a:xfrm>
              <a:off x="5064773" y="2852925"/>
              <a:ext cx="1255985"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R=A’B⊕A</a:t>
              </a:r>
              <a:endParaRPr lang="en-US" b="1" dirty="0">
                <a:solidFill>
                  <a:srgbClr val="0000CC"/>
                </a:solidFill>
                <a:latin typeface="Times New Roman" pitchFamily="18" charset="0"/>
                <a:cs typeface="Times New Roman" pitchFamily="18" charset="0"/>
              </a:endParaRPr>
            </a:p>
          </p:txBody>
        </p:sp>
      </p:grpSp>
      <p:grpSp>
        <p:nvGrpSpPr>
          <p:cNvPr id="34" name="Group 33"/>
          <p:cNvGrpSpPr/>
          <p:nvPr/>
        </p:nvGrpSpPr>
        <p:grpSpPr>
          <a:xfrm>
            <a:off x="1305718" y="4625154"/>
            <a:ext cx="3251994" cy="1481884"/>
            <a:chOff x="134959" y="3429000"/>
            <a:chExt cx="4232218" cy="1828800"/>
          </a:xfrm>
        </p:grpSpPr>
        <p:grpSp>
          <p:nvGrpSpPr>
            <p:cNvPr id="35" name="Group 32"/>
            <p:cNvGrpSpPr/>
            <p:nvPr/>
          </p:nvGrpSpPr>
          <p:grpSpPr>
            <a:xfrm>
              <a:off x="134959" y="3429000"/>
              <a:ext cx="4232218" cy="1828800"/>
              <a:chOff x="1845245" y="1585560"/>
              <a:chExt cx="4232218" cy="1828800"/>
            </a:xfrm>
          </p:grpSpPr>
          <p:sp>
            <p:nvSpPr>
              <p:cNvPr id="40" name="Rectangle 39"/>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Gate3 (XOR)</a:t>
                </a:r>
                <a:endParaRPr lang="en-US" b="1" dirty="0">
                  <a:latin typeface="Times New Roman" pitchFamily="18" charset="0"/>
                  <a:cs typeface="Times New Roman" pitchFamily="18" charset="0"/>
                </a:endParaRPr>
              </a:p>
            </p:txBody>
          </p:sp>
          <p:cxnSp>
            <p:nvCxnSpPr>
              <p:cNvPr id="41" name="Straight Connector 40"/>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4557360" y="27761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1845245" y="162396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48" name="TextBox 47"/>
              <p:cNvSpPr txBox="1"/>
              <p:nvPr/>
            </p:nvSpPr>
            <p:spPr>
              <a:xfrm>
                <a:off x="1845245" y="2046420"/>
                <a:ext cx="300082" cy="369332"/>
              </a:xfrm>
              <a:prstGeom prst="rect">
                <a:avLst/>
              </a:prstGeom>
              <a:noFill/>
            </p:spPr>
            <p:txBody>
              <a:bodyPr wrap="none" rtlCol="0">
                <a:spAutoFit/>
              </a:bodyPr>
              <a:lstStyle/>
              <a:p>
                <a:r>
                  <a:rPr lang="en-US" b="1" dirty="0">
                    <a:solidFill>
                      <a:srgbClr val="00B050"/>
                    </a:solidFill>
                    <a:latin typeface="Times New Roman" pitchFamily="18" charset="0"/>
                    <a:cs typeface="Times New Roman" pitchFamily="18" charset="0"/>
                  </a:rPr>
                  <a:t>0</a:t>
                </a:r>
              </a:p>
            </p:txBody>
          </p:sp>
          <p:sp>
            <p:nvSpPr>
              <p:cNvPr id="49" name="TextBox 48"/>
              <p:cNvSpPr txBox="1"/>
              <p:nvPr/>
            </p:nvSpPr>
            <p:spPr>
              <a:xfrm>
                <a:off x="1845245" y="2507280"/>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50" name="TextBox 49"/>
              <p:cNvSpPr txBox="1"/>
              <p:nvPr/>
            </p:nvSpPr>
            <p:spPr>
              <a:xfrm>
                <a:off x="5073662" y="1623965"/>
                <a:ext cx="1003801"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P=A⊕B</a:t>
                </a:r>
                <a:endParaRPr lang="en-US" b="1" dirty="0">
                  <a:solidFill>
                    <a:srgbClr val="0000CC"/>
                  </a:solidFill>
                  <a:latin typeface="Times New Roman" pitchFamily="18" charset="0"/>
                  <a:cs typeface="Times New Roman" pitchFamily="18" charset="0"/>
                </a:endParaRPr>
              </a:p>
            </p:txBody>
          </p:sp>
          <p:sp>
            <p:nvSpPr>
              <p:cNvPr id="51" name="TextBox 50"/>
              <p:cNvSpPr txBox="1"/>
              <p:nvPr/>
            </p:nvSpPr>
            <p:spPr>
              <a:xfrm>
                <a:off x="5080803" y="2046420"/>
                <a:ext cx="67518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Q=G</a:t>
                </a:r>
                <a:endParaRPr lang="en-US" b="1" dirty="0">
                  <a:latin typeface="Times New Roman" pitchFamily="18" charset="0"/>
                  <a:cs typeface="Times New Roman" pitchFamily="18" charset="0"/>
                </a:endParaRPr>
              </a:p>
            </p:txBody>
          </p:sp>
          <p:sp>
            <p:nvSpPr>
              <p:cNvPr id="52" name="TextBox 51"/>
              <p:cNvSpPr txBox="1"/>
              <p:nvPr/>
            </p:nvSpPr>
            <p:spPr>
              <a:xfrm>
                <a:off x="5064774" y="2584090"/>
                <a:ext cx="662361"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R=G</a:t>
                </a:r>
                <a:endParaRPr lang="en-US" b="1" dirty="0">
                  <a:latin typeface="Times New Roman" pitchFamily="18" charset="0"/>
                  <a:cs typeface="Times New Roman" pitchFamily="18" charset="0"/>
                </a:endParaRPr>
              </a:p>
            </p:txBody>
          </p:sp>
        </p:grpSp>
        <p:cxnSp>
          <p:nvCxnSpPr>
            <p:cNvPr id="36" name="Straight Connector 35"/>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149692" y="4811580"/>
              <a:ext cx="33855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sp>
          <p:nvSpPr>
            <p:cNvPr id="39" name="TextBox 38"/>
            <p:cNvSpPr txBox="1"/>
            <p:nvPr/>
          </p:nvSpPr>
          <p:spPr>
            <a:xfrm>
              <a:off x="3381445" y="4826298"/>
              <a:ext cx="623889"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S=G</a:t>
              </a:r>
              <a:endParaRPr lang="en-US" b="1" dirty="0">
                <a:latin typeface="Times New Roman" pitchFamily="18" charset="0"/>
                <a:cs typeface="Times New Roman" pitchFamily="18" charset="0"/>
              </a:endParaRPr>
            </a:p>
          </p:txBody>
        </p:sp>
      </p:grpSp>
    </p:spTree>
    <p:extLst>
      <p:ext uri="{BB962C8B-B14F-4D97-AF65-F5344CB8AC3E}">
        <p14:creationId xmlns="" xmlns:p14="http://schemas.microsoft.com/office/powerpoint/2010/main" val="8558962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93172" y="3841753"/>
            <a:ext cx="2925240" cy="2514600"/>
          </a:xfrm>
          <a:prstGeom prst="rect">
            <a:avLst/>
          </a:prstGeom>
          <a:noFill/>
          <a:ln>
            <a:noFill/>
          </a:ln>
        </p:spPr>
      </p:pic>
      <p:pic>
        <p:nvPicPr>
          <p:cNvPr id="4" name="Picture 3"/>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20312" y="1458861"/>
            <a:ext cx="3048000" cy="1981200"/>
          </a:xfrm>
          <a:prstGeom prst="rect">
            <a:avLst/>
          </a:prstGeom>
          <a:noFill/>
          <a:ln>
            <a:noFill/>
          </a:ln>
        </p:spPr>
      </p:pic>
      <p:pic>
        <p:nvPicPr>
          <p:cNvPr id="5" name="Picture 4"/>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847012" y="1400175"/>
            <a:ext cx="4277892" cy="2333625"/>
          </a:xfrm>
          <a:prstGeom prst="rect">
            <a:avLst/>
          </a:prstGeom>
          <a:noFill/>
          <a:ln w="6350" cmpd="sng">
            <a:solidFill>
              <a:srgbClr val="000000"/>
            </a:solidFill>
            <a:miter lim="800000"/>
            <a:headEnd/>
            <a:tailEnd/>
          </a:ln>
          <a:effectLst/>
        </p:spPr>
      </p:pic>
      <p:sp>
        <p:nvSpPr>
          <p:cNvPr id="6" name="Rectangle 5"/>
          <p:cNvSpPr/>
          <p:nvPr/>
        </p:nvSpPr>
        <p:spPr>
          <a:xfrm>
            <a:off x="4893094" y="1130753"/>
            <a:ext cx="1294009" cy="369332"/>
          </a:xfrm>
          <a:prstGeom prst="rect">
            <a:avLst/>
          </a:prstGeom>
        </p:spPr>
        <p:txBody>
          <a:bodyPr wrap="none">
            <a:spAutoFit/>
          </a:bodyPr>
          <a:lstStyle/>
          <a:p>
            <a:r>
              <a:rPr lang="en-US" b="1" u="sng" dirty="0">
                <a:latin typeface="Times New Roman" pitchFamily="18" charset="0"/>
                <a:cs typeface="Times New Roman" pitchFamily="18" charset="0"/>
              </a:rPr>
              <a:t>Half Adder</a:t>
            </a:r>
            <a:endParaRPr lang="en-IN" u="sng" dirty="0">
              <a:latin typeface="Times New Roman" pitchFamily="18" charset="0"/>
              <a:cs typeface="Times New Roman" pitchFamily="18" charset="0"/>
            </a:endParaRPr>
          </a:p>
        </p:txBody>
      </p:sp>
      <p:pic>
        <p:nvPicPr>
          <p:cNvPr id="8" name="Picture 7"/>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847012" y="4038600"/>
            <a:ext cx="4219468" cy="2514599"/>
          </a:xfrm>
          <a:prstGeom prst="rect">
            <a:avLst/>
          </a:prstGeom>
          <a:noFill/>
          <a:ln w="6350" cmpd="sng">
            <a:solidFill>
              <a:srgbClr val="000000"/>
            </a:solidFill>
            <a:miter lim="800000"/>
            <a:headEnd/>
            <a:tailEnd/>
          </a:ln>
          <a:effectLst/>
        </p:spPr>
      </p:pic>
      <p:sp>
        <p:nvSpPr>
          <p:cNvPr id="9" name="Rectangle 8"/>
          <p:cNvSpPr/>
          <p:nvPr/>
        </p:nvSpPr>
        <p:spPr>
          <a:xfrm>
            <a:off x="4693172" y="3480305"/>
            <a:ext cx="1255537" cy="369332"/>
          </a:xfrm>
          <a:prstGeom prst="rect">
            <a:avLst/>
          </a:prstGeom>
        </p:spPr>
        <p:txBody>
          <a:bodyPr wrap="none">
            <a:spAutoFit/>
          </a:bodyPr>
          <a:lstStyle/>
          <a:p>
            <a:r>
              <a:rPr lang="en-US" b="1" u="sng" dirty="0" smtClean="0">
                <a:latin typeface="Times New Roman" pitchFamily="18" charset="0"/>
                <a:cs typeface="Times New Roman" pitchFamily="18" charset="0"/>
              </a:rPr>
              <a:t>Full Adder</a:t>
            </a:r>
            <a:endParaRPr lang="en-IN" u="sng" dirty="0">
              <a:latin typeface="Times New Roman" pitchFamily="18" charset="0"/>
              <a:cs typeface="Times New Roman" pitchFamily="18" charset="0"/>
            </a:endParaRPr>
          </a:p>
        </p:txBody>
      </p:sp>
      <p:pic>
        <p:nvPicPr>
          <p:cNvPr id="11" name="Picture 3" descr="D:\Pen Drive Backup\Reversible Logic\Thesis\References\History\Thesis PPT\Images\imagesjk.png"/>
          <p:cNvPicPr>
            <a:picLocks noChangeAspect="1" noChangeArrowheads="1"/>
          </p:cNvPicPr>
          <p:nvPr/>
        </p:nvPicPr>
        <p:blipFill>
          <a:blip r:embed="rId6" cstate="print"/>
          <a:srcRect/>
          <a:stretch>
            <a:fillRect/>
          </a:stretch>
        </p:blipFill>
        <p:spPr bwMode="auto">
          <a:xfrm>
            <a:off x="1293812" y="0"/>
            <a:ext cx="10896600" cy="1317522"/>
          </a:xfrm>
          <a:prstGeom prst="rect">
            <a:avLst/>
          </a:prstGeom>
          <a:ln>
            <a:noFill/>
          </a:ln>
          <a:effectLst>
            <a:softEdge rad="112500"/>
          </a:effectLst>
        </p:spPr>
      </p:pic>
      <p:sp>
        <p:nvSpPr>
          <p:cNvPr id="13" name="Rounded Rectangle 12"/>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14" name="Date Placeholder 13"/>
          <p:cNvSpPr>
            <a:spLocks noGrp="1"/>
          </p:cNvSpPr>
          <p:nvPr>
            <p:ph type="dt" sz="half" idx="10"/>
          </p:nvPr>
        </p:nvSpPr>
        <p:spPr/>
        <p:txBody>
          <a:bodyPr/>
          <a:lstStyle/>
          <a:p>
            <a:fld id="{57B2A6F1-E296-4B8F-ACD0-F237ACC3E7A8}" type="datetime1">
              <a:rPr lang="ta-IN" smtClean="0"/>
              <a:pPr/>
              <a:t>20-03-2020</a:t>
            </a:fld>
            <a:endParaRPr lang="en-US" dirty="0"/>
          </a:p>
        </p:txBody>
      </p:sp>
      <p:sp>
        <p:nvSpPr>
          <p:cNvPr id="15" name="Slide Number Placeholder 14"/>
          <p:cNvSpPr>
            <a:spLocks noGrp="1"/>
          </p:cNvSpPr>
          <p:nvPr>
            <p:ph type="sldNum" sz="quarter" idx="12"/>
          </p:nvPr>
        </p:nvSpPr>
        <p:spPr/>
        <p:txBody>
          <a:bodyPr/>
          <a:lstStyle/>
          <a:p>
            <a:fld id="{9481EC19-6D0F-46DC-855D-481A351B335A}" type="slidenum">
              <a:rPr lang="en-US" smtClean="0"/>
              <a:pPr/>
              <a:t>31</a:t>
            </a:fld>
            <a:endParaRPr lang="en-US"/>
          </a:p>
        </p:txBody>
      </p:sp>
      <p:sp>
        <p:nvSpPr>
          <p:cNvPr id="16" name="Footer Placeholder 15"/>
          <p:cNvSpPr>
            <a:spLocks noGrp="1"/>
          </p:cNvSpPr>
          <p:nvPr>
            <p:ph type="ftr" sz="quarter" idx="11"/>
          </p:nvPr>
        </p:nvSpPr>
        <p:spPr/>
        <p:txBody>
          <a:bodyPr/>
          <a:lstStyle/>
          <a:p>
            <a:r>
              <a:rPr lang="en-US" smtClean="0"/>
              <a:t>Ph.D. Viva Voce</a:t>
            </a:r>
            <a:endParaRPr lang="en-US"/>
          </a:p>
        </p:txBody>
      </p:sp>
      <p:grpSp>
        <p:nvGrpSpPr>
          <p:cNvPr id="17" name="Group 16"/>
          <p:cNvGrpSpPr/>
          <p:nvPr/>
        </p:nvGrpSpPr>
        <p:grpSpPr>
          <a:xfrm>
            <a:off x="1500208" y="1763025"/>
            <a:ext cx="2664307" cy="1317970"/>
            <a:chOff x="134959" y="3429000"/>
            <a:chExt cx="3959707" cy="1828800"/>
          </a:xfrm>
        </p:grpSpPr>
        <p:grpSp>
          <p:nvGrpSpPr>
            <p:cNvPr id="18" name="Group 32"/>
            <p:cNvGrpSpPr/>
            <p:nvPr/>
          </p:nvGrpSpPr>
          <p:grpSpPr>
            <a:xfrm>
              <a:off x="134959" y="3429000"/>
              <a:ext cx="3959707" cy="1828800"/>
              <a:chOff x="1845245" y="1585560"/>
              <a:chExt cx="3959707" cy="1828800"/>
            </a:xfrm>
          </p:grpSpPr>
          <p:sp>
            <p:nvSpPr>
              <p:cNvPr id="23" name="Rectangle 22"/>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Gate3 (</a:t>
                </a:r>
                <a:r>
                  <a:rPr lang="en-US" b="1" smtClean="0">
                    <a:latin typeface="Times New Roman" pitchFamily="18" charset="0"/>
                    <a:cs typeface="Times New Roman" pitchFamily="18" charset="0"/>
                  </a:rPr>
                  <a:t>Half Adder</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cxnSp>
            <p:nvCxnSpPr>
              <p:cNvPr id="24" name="Straight Connector 23"/>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4557360" y="27761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1845245" y="162396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31" name="TextBox 30"/>
              <p:cNvSpPr txBox="1"/>
              <p:nvPr/>
            </p:nvSpPr>
            <p:spPr>
              <a:xfrm>
                <a:off x="1845245" y="2046420"/>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32" name="TextBox 31"/>
              <p:cNvSpPr txBox="1"/>
              <p:nvPr/>
            </p:nvSpPr>
            <p:spPr>
              <a:xfrm>
                <a:off x="1845245" y="2507280"/>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33" name="TextBox 32"/>
              <p:cNvSpPr txBox="1"/>
              <p:nvPr/>
            </p:nvSpPr>
            <p:spPr>
              <a:xfrm>
                <a:off x="5073662" y="1623965"/>
                <a:ext cx="731290"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A⊕B</a:t>
                </a:r>
                <a:endParaRPr lang="en-US" b="1" dirty="0">
                  <a:solidFill>
                    <a:srgbClr val="0000CC"/>
                  </a:solidFill>
                  <a:latin typeface="Times New Roman" pitchFamily="18" charset="0"/>
                  <a:cs typeface="Times New Roman" pitchFamily="18" charset="0"/>
                </a:endParaRPr>
              </a:p>
            </p:txBody>
          </p:sp>
          <p:sp>
            <p:nvSpPr>
              <p:cNvPr id="34" name="TextBox 33"/>
              <p:cNvSpPr txBox="1"/>
              <p:nvPr/>
            </p:nvSpPr>
            <p:spPr>
              <a:xfrm>
                <a:off x="5080803" y="2046420"/>
                <a:ext cx="364202"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G</a:t>
                </a:r>
                <a:endParaRPr lang="en-US" b="1" dirty="0">
                  <a:latin typeface="Times New Roman" pitchFamily="18" charset="0"/>
                  <a:cs typeface="Times New Roman" pitchFamily="18" charset="0"/>
                </a:endParaRPr>
              </a:p>
            </p:txBody>
          </p:sp>
          <p:sp>
            <p:nvSpPr>
              <p:cNvPr id="35" name="TextBox 34"/>
              <p:cNvSpPr txBox="1"/>
              <p:nvPr/>
            </p:nvSpPr>
            <p:spPr>
              <a:xfrm>
                <a:off x="5064773" y="2584090"/>
                <a:ext cx="505267"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AB</a:t>
                </a:r>
                <a:endParaRPr lang="en-US" b="1" dirty="0">
                  <a:solidFill>
                    <a:srgbClr val="0000CC"/>
                  </a:solidFill>
                  <a:latin typeface="Times New Roman" pitchFamily="18" charset="0"/>
                  <a:cs typeface="Times New Roman" pitchFamily="18" charset="0"/>
                </a:endParaRPr>
              </a:p>
            </p:txBody>
          </p:sp>
        </p:grpSp>
        <p:cxnSp>
          <p:nvCxnSpPr>
            <p:cNvPr id="19" name="Straight Connector 18"/>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149692" y="4811580"/>
              <a:ext cx="33855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sp>
          <p:nvSpPr>
            <p:cNvPr id="22" name="TextBox 21"/>
            <p:cNvSpPr txBox="1"/>
            <p:nvPr/>
          </p:nvSpPr>
          <p:spPr>
            <a:xfrm>
              <a:off x="3381445" y="4826298"/>
              <a:ext cx="364202"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G</a:t>
              </a:r>
              <a:endParaRPr lang="en-US" b="1" dirty="0">
                <a:latin typeface="Times New Roman" pitchFamily="18" charset="0"/>
                <a:cs typeface="Times New Roman" pitchFamily="18" charset="0"/>
              </a:endParaRPr>
            </a:p>
          </p:txBody>
        </p:sp>
      </p:grpSp>
      <p:grpSp>
        <p:nvGrpSpPr>
          <p:cNvPr id="36" name="Group 35"/>
          <p:cNvGrpSpPr/>
          <p:nvPr/>
        </p:nvGrpSpPr>
        <p:grpSpPr>
          <a:xfrm>
            <a:off x="1289472" y="4228343"/>
            <a:ext cx="3465548" cy="1634534"/>
            <a:chOff x="4747805" y="3313785"/>
            <a:chExt cx="5067663" cy="2005324"/>
          </a:xfrm>
        </p:grpSpPr>
        <p:grpSp>
          <p:nvGrpSpPr>
            <p:cNvPr id="37" name="Group 5"/>
            <p:cNvGrpSpPr/>
            <p:nvPr/>
          </p:nvGrpSpPr>
          <p:grpSpPr>
            <a:xfrm>
              <a:off x="4756199" y="3313785"/>
              <a:ext cx="5059269" cy="1927570"/>
              <a:chOff x="131840" y="3330230"/>
              <a:chExt cx="5059269" cy="1927570"/>
            </a:xfrm>
          </p:grpSpPr>
          <p:grpSp>
            <p:nvGrpSpPr>
              <p:cNvPr id="42" name="Group 41"/>
              <p:cNvGrpSpPr/>
              <p:nvPr/>
            </p:nvGrpSpPr>
            <p:grpSpPr>
              <a:xfrm>
                <a:off x="134959" y="3330230"/>
                <a:ext cx="4601402" cy="1927570"/>
                <a:chOff x="1845245" y="1486790"/>
                <a:chExt cx="4601402" cy="1927570"/>
              </a:xfrm>
            </p:grpSpPr>
            <p:sp>
              <p:nvSpPr>
                <p:cNvPr id="47" name="Rectangle 46"/>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Gate4  (Full Adder)</a:t>
                  </a:r>
                  <a:endParaRPr lang="en-US" b="1" dirty="0">
                    <a:latin typeface="Times New Roman" pitchFamily="18" charset="0"/>
                    <a:cs typeface="Times New Roman" pitchFamily="18" charset="0"/>
                  </a:endParaRPr>
                </a:p>
              </p:txBody>
            </p:sp>
            <p:cxnSp>
              <p:nvCxnSpPr>
                <p:cNvPr id="48" name="Straight Connector 47"/>
                <p:cNvCxnSpPr/>
                <p:nvPr/>
              </p:nvCxnSpPr>
              <p:spPr>
                <a:xfrm>
                  <a:off x="2229295" y="16788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a:off x="2229295" y="206286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2229295" y="250921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4557360" y="206286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4557360" y="250921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557360" y="2922289"/>
                  <a:ext cx="499265" cy="0"/>
                </a:xfrm>
                <a:prstGeom prst="line">
                  <a:avLst/>
                </a:prstGeom>
              </p:spPr>
              <p:style>
                <a:lnRef idx="2">
                  <a:schemeClr val="dk1"/>
                </a:lnRef>
                <a:fillRef idx="0">
                  <a:schemeClr val="dk1"/>
                </a:fillRef>
                <a:effectRef idx="1">
                  <a:schemeClr val="dk1"/>
                </a:effectRef>
                <a:fontRef idx="minor">
                  <a:schemeClr val="tx1"/>
                </a:fontRef>
              </p:style>
            </p:cxnSp>
            <p:sp>
              <p:nvSpPr>
                <p:cNvPr id="54" name="TextBox 53"/>
                <p:cNvSpPr txBox="1"/>
                <p:nvPr/>
              </p:nvSpPr>
              <p:spPr>
                <a:xfrm>
                  <a:off x="1845245" y="1501508"/>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55" name="TextBox 54"/>
                <p:cNvSpPr txBox="1"/>
                <p:nvPr/>
              </p:nvSpPr>
              <p:spPr>
                <a:xfrm>
                  <a:off x="1845245" y="1885558"/>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56" name="TextBox 55"/>
                <p:cNvSpPr txBox="1"/>
                <p:nvPr/>
              </p:nvSpPr>
              <p:spPr>
                <a:xfrm>
                  <a:off x="1845245" y="2308013"/>
                  <a:ext cx="351378" cy="369332"/>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57" name="TextBox 56"/>
                <p:cNvSpPr txBox="1"/>
                <p:nvPr/>
              </p:nvSpPr>
              <p:spPr>
                <a:xfrm>
                  <a:off x="5073662" y="1486790"/>
                  <a:ext cx="473972" cy="377595"/>
                </a:xfrm>
                <a:prstGeom prst="rect">
                  <a:avLst/>
                </a:prstGeom>
                <a:noFill/>
              </p:spPr>
              <p:txBody>
                <a:bodyPr wrap="none" rtlCol="0">
                  <a:spAutoFit/>
                </a:bodyPr>
                <a:lstStyle/>
                <a:p>
                  <a:r>
                    <a:rPr lang="en-US" sz="1400" b="1" dirty="0" smtClean="0">
                      <a:latin typeface="Times New Roman" pitchFamily="18" charset="0"/>
                      <a:cs typeface="Times New Roman" pitchFamily="18" charset="0"/>
                    </a:rPr>
                    <a:t>G</a:t>
                  </a:r>
                  <a:endParaRPr lang="en-US" sz="1400" b="1" dirty="0">
                    <a:latin typeface="Times New Roman" pitchFamily="18" charset="0"/>
                    <a:cs typeface="Times New Roman" pitchFamily="18" charset="0"/>
                  </a:endParaRPr>
                </a:p>
              </p:txBody>
            </p:sp>
            <p:sp>
              <p:nvSpPr>
                <p:cNvPr id="58" name="TextBox 57"/>
                <p:cNvSpPr txBox="1"/>
                <p:nvPr/>
              </p:nvSpPr>
              <p:spPr>
                <a:xfrm>
                  <a:off x="5080803" y="1870840"/>
                  <a:ext cx="473972" cy="377595"/>
                </a:xfrm>
                <a:prstGeom prst="rect">
                  <a:avLst/>
                </a:prstGeom>
                <a:noFill/>
              </p:spPr>
              <p:txBody>
                <a:bodyPr wrap="none" rtlCol="0">
                  <a:spAutoFit/>
                </a:bodyPr>
                <a:lstStyle/>
                <a:p>
                  <a:r>
                    <a:rPr lang="en-US" sz="1400" b="1" dirty="0" smtClean="0">
                      <a:latin typeface="Times New Roman" pitchFamily="18" charset="0"/>
                      <a:cs typeface="Times New Roman" pitchFamily="18" charset="0"/>
                    </a:rPr>
                    <a:t>G</a:t>
                  </a:r>
                  <a:endParaRPr lang="en-US" sz="1400" b="1" dirty="0">
                    <a:latin typeface="Times New Roman" pitchFamily="18" charset="0"/>
                    <a:cs typeface="Times New Roman" pitchFamily="18" charset="0"/>
                  </a:endParaRPr>
                </a:p>
              </p:txBody>
            </p:sp>
            <p:sp>
              <p:nvSpPr>
                <p:cNvPr id="59" name="TextBox 58"/>
                <p:cNvSpPr txBox="1"/>
                <p:nvPr/>
              </p:nvSpPr>
              <p:spPr>
                <a:xfrm>
                  <a:off x="4960037" y="2282348"/>
                  <a:ext cx="1486610" cy="415354"/>
                </a:xfrm>
                <a:prstGeom prst="rect">
                  <a:avLst/>
                </a:prstGeom>
                <a:noFill/>
              </p:spPr>
              <p:txBody>
                <a:bodyPr wrap="none" rtlCol="0">
                  <a:spAutoFit/>
                </a:bodyPr>
                <a:lstStyle/>
                <a:p>
                  <a:r>
                    <a:rPr lang="en-US" sz="1600" b="1" dirty="0" smtClean="0">
                      <a:solidFill>
                        <a:srgbClr val="0000CC"/>
                      </a:solidFill>
                      <a:latin typeface="Times New Roman" pitchFamily="18" charset="0"/>
                      <a:cs typeface="Times New Roman" pitchFamily="18" charset="0"/>
                    </a:rPr>
                    <a:t>A⊕B⊕C</a:t>
                  </a:r>
                  <a:endParaRPr lang="en-US" sz="1600" b="1" dirty="0">
                    <a:solidFill>
                      <a:srgbClr val="0000CC"/>
                    </a:solidFill>
                    <a:latin typeface="Times New Roman" pitchFamily="18" charset="0"/>
                    <a:cs typeface="Times New Roman" pitchFamily="18" charset="0"/>
                  </a:endParaRPr>
                </a:p>
              </p:txBody>
            </p:sp>
          </p:grpSp>
          <p:cxnSp>
            <p:nvCxnSpPr>
              <p:cNvPr id="43" name="Straight Connector 42"/>
              <p:cNvCxnSpPr/>
              <p:nvPr/>
            </p:nvCxnSpPr>
            <p:spPr>
              <a:xfrm>
                <a:off x="515584" y="475121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2843775" y="3522255"/>
                <a:ext cx="499265" cy="0"/>
              </a:xfrm>
              <a:prstGeom prst="line">
                <a:avLst/>
              </a:prstGeom>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131840" y="4559394"/>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46" name="TextBox 45"/>
              <p:cNvSpPr txBox="1"/>
              <p:nvPr/>
            </p:nvSpPr>
            <p:spPr>
              <a:xfrm>
                <a:off x="3249751" y="4558402"/>
                <a:ext cx="1941358" cy="377595"/>
              </a:xfrm>
              <a:prstGeom prst="rect">
                <a:avLst/>
              </a:prstGeom>
              <a:noFill/>
            </p:spPr>
            <p:txBody>
              <a:bodyPr wrap="none" rtlCol="0">
                <a:spAutoFit/>
              </a:bodyPr>
              <a:lstStyle/>
              <a:p>
                <a:r>
                  <a:rPr lang="en-US" sz="1400" b="1" dirty="0" smtClean="0">
                    <a:solidFill>
                      <a:srgbClr val="0000CC"/>
                    </a:solidFill>
                    <a:latin typeface="Times New Roman" pitchFamily="18" charset="0"/>
                    <a:cs typeface="Times New Roman" pitchFamily="18" charset="0"/>
                  </a:rPr>
                  <a:t>A(B⊕ C)⊕BC</a:t>
                </a:r>
                <a:endParaRPr lang="en-US" sz="1400" b="1" dirty="0">
                  <a:solidFill>
                    <a:srgbClr val="0000CC"/>
                  </a:solidFill>
                  <a:latin typeface="Times New Roman" pitchFamily="18" charset="0"/>
                  <a:cs typeface="Times New Roman" pitchFamily="18" charset="0"/>
                </a:endParaRPr>
              </a:p>
            </p:txBody>
          </p:sp>
        </p:grpSp>
        <p:cxnSp>
          <p:nvCxnSpPr>
            <p:cNvPr id="38" name="Straight Connector 37"/>
            <p:cNvCxnSpPr/>
            <p:nvPr/>
          </p:nvCxnSpPr>
          <p:spPr>
            <a:xfrm>
              <a:off x="5138698" y="51188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7481403" y="5128197"/>
              <a:ext cx="499265" cy="0"/>
            </a:xfrm>
            <a:prstGeom prst="line">
              <a:avLst/>
            </a:prstGeom>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4747805" y="4926795"/>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41" name="TextBox 40"/>
            <p:cNvSpPr txBox="1"/>
            <p:nvPr/>
          </p:nvSpPr>
          <p:spPr>
            <a:xfrm>
              <a:off x="7990045" y="4941514"/>
              <a:ext cx="473972" cy="377595"/>
            </a:xfrm>
            <a:prstGeom prst="rect">
              <a:avLst/>
            </a:prstGeom>
            <a:noFill/>
          </p:spPr>
          <p:txBody>
            <a:bodyPr wrap="none" rtlCol="0">
              <a:spAutoFit/>
            </a:bodyPr>
            <a:lstStyle/>
            <a:p>
              <a:r>
                <a:rPr lang="en-US" sz="1400" b="1" dirty="0" smtClean="0">
                  <a:latin typeface="Times New Roman" pitchFamily="18" charset="0"/>
                  <a:cs typeface="Times New Roman" pitchFamily="18" charset="0"/>
                </a:rPr>
                <a:t>G</a:t>
              </a:r>
              <a:endParaRPr lang="en-US" sz="1400" b="1" dirty="0">
                <a:latin typeface="Times New Roman" pitchFamily="18" charset="0"/>
                <a:cs typeface="Times New Roman" pitchFamily="18" charset="0"/>
              </a:endParaRPr>
            </a:p>
          </p:txBody>
        </p:sp>
      </p:grpSp>
      <p:sp>
        <p:nvSpPr>
          <p:cNvPr id="60" name="Title 1"/>
          <p:cNvSpPr txBox="1">
            <a:spLocks/>
          </p:cNvSpPr>
          <p:nvPr/>
        </p:nvSpPr>
        <p:spPr>
          <a:xfrm>
            <a:off x="2511423" y="0"/>
            <a:ext cx="8362075"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IN" sz="4000" b="1" i="1" u="sng" dirty="0">
                <a:solidFill>
                  <a:srgbClr val="00B050"/>
                </a:solidFill>
                <a:latin typeface="Times New Roman" pitchFamily="18" charset="0"/>
                <a:cs typeface="Times New Roman" pitchFamily="18" charset="0"/>
              </a:rPr>
              <a:t>QCA Realization of KMD </a:t>
            </a:r>
            <a:r>
              <a:rPr lang="en-IN" sz="4000" b="1" i="1" u="sng" dirty="0" smtClean="0">
                <a:solidFill>
                  <a:srgbClr val="00B050"/>
                </a:solidFill>
                <a:latin typeface="Times New Roman" pitchFamily="18" charset="0"/>
                <a:cs typeface="Times New Roman" pitchFamily="18" charset="0"/>
              </a:rPr>
              <a:t>Gates Contd...</a:t>
            </a:r>
            <a:endParaRPr lang="en-IN" sz="4000" b="1" i="1" u="sng" dirty="0">
              <a:solidFill>
                <a:srgbClr val="00B05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6684685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itchFamily="18" charset="0"/>
              <a:cs typeface="Times New Roman" pitchFamily="18" charset="0"/>
            </a:endParaRPr>
          </a:p>
        </p:txBody>
      </p:sp>
      <p:graphicFrame>
        <p:nvGraphicFramePr>
          <p:cNvPr id="5" name="Object 4"/>
          <p:cNvGraphicFramePr>
            <a:graphicFrameLocks noChangeAspect="1"/>
          </p:cNvGraphicFramePr>
          <p:nvPr>
            <p:extLst>
              <p:ext uri="{D42A27DB-BD31-4B8C-83A1-F6EECF244321}">
                <p14:modId xmlns="" xmlns:p14="http://schemas.microsoft.com/office/powerpoint/2010/main" val="2550104291"/>
              </p:ext>
            </p:extLst>
          </p:nvPr>
        </p:nvGraphicFramePr>
        <p:xfrm>
          <a:off x="7694612" y="1720155"/>
          <a:ext cx="3075027" cy="2129664"/>
        </p:xfrm>
        <a:graphic>
          <a:graphicData uri="http://schemas.openxmlformats.org/presentationml/2006/ole">
            <p:oleObj spid="_x0000_s2748" name="Bitmap Image" r:id="rId3" imgW="5590476" imgH="4409524" progId="PBrush">
              <p:embed/>
            </p:oleObj>
          </a:graphicData>
        </a:graphic>
      </p:graphicFrame>
      <p:sp>
        <p:nvSpPr>
          <p:cNvPr id="6" name="Rectangle 4"/>
          <p:cNvSpPr>
            <a:spLocks noChangeArrowheads="1"/>
          </p:cNvSpPr>
          <p:nvPr/>
        </p:nvSpPr>
        <p:spPr bwMode="auto">
          <a:xfrm>
            <a:off x="2"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itchFamily="18" charset="0"/>
              <a:cs typeface="Times New Roman" pitchFamily="18" charset="0"/>
            </a:endParaRPr>
          </a:p>
        </p:txBody>
      </p:sp>
      <p:sp>
        <p:nvSpPr>
          <p:cNvPr id="8" name="Rectangle 7"/>
          <p:cNvSpPr/>
          <p:nvPr/>
        </p:nvSpPr>
        <p:spPr>
          <a:xfrm>
            <a:off x="6038160" y="1295400"/>
            <a:ext cx="1351652" cy="369332"/>
          </a:xfrm>
          <a:prstGeom prst="rect">
            <a:avLst/>
          </a:prstGeom>
        </p:spPr>
        <p:txBody>
          <a:bodyPr wrap="none">
            <a:spAutoFit/>
          </a:bodyPr>
          <a:lstStyle/>
          <a:p>
            <a:r>
              <a:rPr lang="en-US" b="1" u="sng" dirty="0">
                <a:latin typeface="Times New Roman" pitchFamily="18" charset="0"/>
                <a:cs typeface="Times New Roman" pitchFamily="18" charset="0"/>
              </a:rPr>
              <a:t>Multiplexer</a:t>
            </a:r>
            <a:endParaRPr lang="en-IN" u="sng" dirty="0">
              <a:latin typeface="Times New Roman" pitchFamily="18" charset="0"/>
              <a:cs typeface="Times New Roman" pitchFamily="18" charset="0"/>
            </a:endParaRPr>
          </a:p>
        </p:txBody>
      </p:sp>
      <p:pic>
        <p:nvPicPr>
          <p:cNvPr id="10" name="Picture 3" descr="D:\Pen Drive Backup\Reversible Logic\Thesis\References\History\Thesis PPT\Images\imagesjk.png"/>
          <p:cNvPicPr>
            <a:picLocks noChangeAspect="1" noChangeArrowheads="1"/>
          </p:cNvPicPr>
          <p:nvPr/>
        </p:nvPicPr>
        <p:blipFill>
          <a:blip r:embed="rId4" cstate="print"/>
          <a:srcRect/>
          <a:stretch>
            <a:fillRect/>
          </a:stretch>
        </p:blipFill>
        <p:spPr bwMode="auto">
          <a:xfrm>
            <a:off x="1293812" y="61452"/>
            <a:ext cx="10896600" cy="1317522"/>
          </a:xfrm>
          <a:prstGeom prst="rect">
            <a:avLst/>
          </a:prstGeom>
          <a:ln>
            <a:noFill/>
          </a:ln>
          <a:effectLst>
            <a:softEdge rad="112500"/>
          </a:effectLst>
        </p:spPr>
      </p:pic>
      <p:sp>
        <p:nvSpPr>
          <p:cNvPr id="12" name="Rounded Rectangle 11"/>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graphicFrame>
        <p:nvGraphicFramePr>
          <p:cNvPr id="7" name="Object 6"/>
          <p:cNvGraphicFramePr>
            <a:graphicFrameLocks noChangeAspect="1"/>
          </p:cNvGraphicFramePr>
          <p:nvPr>
            <p:extLst>
              <p:ext uri="{D42A27DB-BD31-4B8C-83A1-F6EECF244321}">
                <p14:modId xmlns="" xmlns:p14="http://schemas.microsoft.com/office/powerpoint/2010/main" val="2395936252"/>
              </p:ext>
            </p:extLst>
          </p:nvPr>
        </p:nvGraphicFramePr>
        <p:xfrm>
          <a:off x="2589212" y="4191000"/>
          <a:ext cx="9599613" cy="2514600"/>
        </p:xfrm>
        <a:graphic>
          <a:graphicData uri="http://schemas.openxmlformats.org/presentationml/2006/ole">
            <p:oleObj spid="_x0000_s2749" name="Bitmap Image" r:id="rId5" imgW="12828571" imgH="6409524" progId="PBrush">
              <p:embed/>
            </p:oleObj>
          </a:graphicData>
        </a:graphic>
      </p:graphicFrame>
      <p:sp>
        <p:nvSpPr>
          <p:cNvPr id="13" name="Date Placeholder 12"/>
          <p:cNvSpPr>
            <a:spLocks noGrp="1"/>
          </p:cNvSpPr>
          <p:nvPr>
            <p:ph type="dt" sz="half" idx="10"/>
          </p:nvPr>
        </p:nvSpPr>
        <p:spPr/>
        <p:txBody>
          <a:bodyPr/>
          <a:lstStyle/>
          <a:p>
            <a:fld id="{D16F0D02-3D52-4321-882C-8590432462A3}" type="datetime1">
              <a:rPr lang="ta-IN" smtClean="0"/>
              <a:pPr/>
              <a:t>20-03-2020</a:t>
            </a:fld>
            <a:endParaRPr lang="en-US"/>
          </a:p>
        </p:txBody>
      </p:sp>
      <p:sp>
        <p:nvSpPr>
          <p:cNvPr id="14" name="Slide Number Placeholder 13"/>
          <p:cNvSpPr>
            <a:spLocks noGrp="1"/>
          </p:cNvSpPr>
          <p:nvPr>
            <p:ph type="sldNum" sz="quarter" idx="12"/>
          </p:nvPr>
        </p:nvSpPr>
        <p:spPr/>
        <p:txBody>
          <a:bodyPr/>
          <a:lstStyle/>
          <a:p>
            <a:fld id="{9481EC19-6D0F-46DC-855D-481A351B335A}" type="slidenum">
              <a:rPr lang="en-US" smtClean="0"/>
              <a:pPr/>
              <a:t>32</a:t>
            </a:fld>
            <a:endParaRPr lang="en-US"/>
          </a:p>
        </p:txBody>
      </p:sp>
      <p:sp>
        <p:nvSpPr>
          <p:cNvPr id="15" name="Footer Placeholder 14"/>
          <p:cNvSpPr>
            <a:spLocks noGrp="1"/>
          </p:cNvSpPr>
          <p:nvPr>
            <p:ph type="ftr" sz="quarter" idx="11"/>
          </p:nvPr>
        </p:nvSpPr>
        <p:spPr/>
        <p:txBody>
          <a:bodyPr/>
          <a:lstStyle/>
          <a:p>
            <a:r>
              <a:rPr lang="en-US" smtClean="0"/>
              <a:t>Ph.D. Viva Voce</a:t>
            </a:r>
            <a:endParaRPr lang="en-US"/>
          </a:p>
        </p:txBody>
      </p:sp>
      <p:grpSp>
        <p:nvGrpSpPr>
          <p:cNvPr id="16" name="Group 15"/>
          <p:cNvGrpSpPr/>
          <p:nvPr/>
        </p:nvGrpSpPr>
        <p:grpSpPr>
          <a:xfrm>
            <a:off x="1598612" y="2020348"/>
            <a:ext cx="4283431" cy="1561052"/>
            <a:chOff x="65621" y="3429000"/>
            <a:chExt cx="4970416" cy="1828800"/>
          </a:xfrm>
        </p:grpSpPr>
        <p:grpSp>
          <p:nvGrpSpPr>
            <p:cNvPr id="17" name="Group 32"/>
            <p:cNvGrpSpPr/>
            <p:nvPr/>
          </p:nvGrpSpPr>
          <p:grpSpPr>
            <a:xfrm>
              <a:off x="65621" y="3429000"/>
              <a:ext cx="4970416" cy="1828800"/>
              <a:chOff x="1775907" y="1585560"/>
              <a:chExt cx="4970416" cy="1828800"/>
            </a:xfrm>
          </p:grpSpPr>
          <p:sp>
            <p:nvSpPr>
              <p:cNvPr id="22" name="Rectangle 21"/>
              <p:cNvSpPr/>
              <p:nvPr/>
            </p:nvSpPr>
            <p:spPr>
              <a:xfrm>
                <a:off x="2728560" y="1585560"/>
                <a:ext cx="1828800" cy="1828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latin typeface="Times New Roman" pitchFamily="18" charset="0"/>
                    <a:cs typeface="Times New Roman" pitchFamily="18" charset="0"/>
                  </a:rPr>
                  <a:t>KMD Gate3 (</a:t>
                </a:r>
                <a:r>
                  <a:rPr lang="en-US" b="1" dirty="0" err="1" smtClean="0">
                    <a:latin typeface="Times New Roman" pitchFamily="18" charset="0"/>
                    <a:cs typeface="Times New Roman" pitchFamily="18" charset="0"/>
                  </a:rPr>
                  <a:t>Mux</a:t>
                </a:r>
                <a:r>
                  <a:rPr lang="en-US" b="1" dirty="0" smtClean="0">
                    <a:latin typeface="Times New Roman" pitchFamily="18" charset="0"/>
                    <a:cs typeface="Times New Roman" pitchFamily="18" charset="0"/>
                  </a:rPr>
                  <a:t>)</a:t>
                </a:r>
              </a:p>
            </p:txBody>
          </p:sp>
          <p:cxnSp>
            <p:nvCxnSpPr>
              <p:cNvPr id="23" name="Straight Connector 22"/>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4557360" y="27285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1775907" y="1623965"/>
                <a:ext cx="479618" cy="369332"/>
              </a:xfrm>
              <a:prstGeom prst="rect">
                <a:avLst/>
              </a:prstGeom>
              <a:noFill/>
            </p:spPr>
            <p:txBody>
              <a:bodyPr wrap="none" rtlCol="0">
                <a:spAutoFit/>
              </a:bodyPr>
              <a:lstStyle/>
              <a:p>
                <a:r>
                  <a:rPr lang="en-US" b="1" dirty="0" err="1" smtClean="0">
                    <a:latin typeface="Times New Roman" pitchFamily="18" charset="0"/>
                    <a:cs typeface="Times New Roman" pitchFamily="18" charset="0"/>
                  </a:rPr>
                  <a:t>Sel</a:t>
                </a:r>
                <a:endParaRPr lang="en-US" b="1" dirty="0">
                  <a:latin typeface="Times New Roman" pitchFamily="18" charset="0"/>
                  <a:cs typeface="Times New Roman" pitchFamily="18" charset="0"/>
                </a:endParaRPr>
              </a:p>
            </p:txBody>
          </p:sp>
          <p:sp>
            <p:nvSpPr>
              <p:cNvPr id="30" name="TextBox 29"/>
              <p:cNvSpPr txBox="1"/>
              <p:nvPr/>
            </p:nvSpPr>
            <p:spPr>
              <a:xfrm>
                <a:off x="1845245" y="2046420"/>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31" name="TextBox 30"/>
              <p:cNvSpPr txBox="1"/>
              <p:nvPr/>
            </p:nvSpPr>
            <p:spPr>
              <a:xfrm>
                <a:off x="1845245" y="2507280"/>
                <a:ext cx="33855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sp>
            <p:nvSpPr>
              <p:cNvPr id="32" name="TextBox 31"/>
              <p:cNvSpPr txBox="1"/>
              <p:nvPr/>
            </p:nvSpPr>
            <p:spPr>
              <a:xfrm>
                <a:off x="5073661" y="1623965"/>
                <a:ext cx="6367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P=G</a:t>
                </a:r>
                <a:endParaRPr lang="en-US" b="1" dirty="0">
                  <a:latin typeface="Times New Roman" pitchFamily="18" charset="0"/>
                  <a:cs typeface="Times New Roman" pitchFamily="18" charset="0"/>
                </a:endParaRPr>
              </a:p>
            </p:txBody>
          </p:sp>
          <p:sp>
            <p:nvSpPr>
              <p:cNvPr id="33" name="TextBox 32"/>
              <p:cNvSpPr txBox="1"/>
              <p:nvPr/>
            </p:nvSpPr>
            <p:spPr>
              <a:xfrm>
                <a:off x="5052507" y="2046420"/>
                <a:ext cx="67518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Q=G</a:t>
                </a:r>
                <a:endParaRPr lang="en-US" b="1" dirty="0">
                  <a:latin typeface="Times New Roman" pitchFamily="18" charset="0"/>
                  <a:cs typeface="Times New Roman" pitchFamily="18" charset="0"/>
                </a:endParaRPr>
              </a:p>
            </p:txBody>
          </p:sp>
          <p:sp>
            <p:nvSpPr>
              <p:cNvPr id="34" name="TextBox 33"/>
              <p:cNvSpPr txBox="1"/>
              <p:nvPr/>
            </p:nvSpPr>
            <p:spPr>
              <a:xfrm>
                <a:off x="5050025" y="2499960"/>
                <a:ext cx="1696298" cy="369332"/>
              </a:xfrm>
              <a:prstGeom prst="rect">
                <a:avLst/>
              </a:prstGeom>
              <a:noFill/>
            </p:spPr>
            <p:txBody>
              <a:bodyPr wrap="none" rtlCol="0">
                <a:spAutoFit/>
              </a:bodyPr>
              <a:lstStyle/>
              <a:p>
                <a:r>
                  <a:rPr lang="en-US" b="1" dirty="0" smtClean="0">
                    <a:solidFill>
                      <a:srgbClr val="0000CC"/>
                    </a:solidFill>
                    <a:latin typeface="Times New Roman" pitchFamily="18" charset="0"/>
                    <a:cs typeface="Times New Roman" pitchFamily="18" charset="0"/>
                  </a:rPr>
                  <a:t>R=</a:t>
                </a:r>
                <a:r>
                  <a:rPr lang="en-US" b="1" dirty="0" err="1" smtClean="0">
                    <a:solidFill>
                      <a:srgbClr val="0000CC"/>
                    </a:solidFill>
                    <a:latin typeface="Times New Roman" pitchFamily="18" charset="0"/>
                    <a:cs typeface="Times New Roman" pitchFamily="18" charset="0"/>
                  </a:rPr>
                  <a:t>Sel’B⊕SelA</a:t>
                </a:r>
                <a:endParaRPr lang="en-US" b="1" dirty="0">
                  <a:solidFill>
                    <a:srgbClr val="0000CC"/>
                  </a:solidFill>
                  <a:latin typeface="Times New Roman" pitchFamily="18" charset="0"/>
                  <a:cs typeface="Times New Roman" pitchFamily="18" charset="0"/>
                </a:endParaRPr>
              </a:p>
            </p:txBody>
          </p:sp>
        </p:grpSp>
        <p:cxnSp>
          <p:nvCxnSpPr>
            <p:cNvPr id="18" name="Straight Connector 17"/>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1698" y="4811580"/>
              <a:ext cx="300082" cy="369332"/>
            </a:xfrm>
            <a:prstGeom prst="rect">
              <a:avLst/>
            </a:prstGeom>
            <a:noFill/>
          </p:spPr>
          <p:txBody>
            <a:bodyPr wrap="none" rtlCol="0">
              <a:spAutoFit/>
            </a:bodyPr>
            <a:lstStyle/>
            <a:p>
              <a:r>
                <a:rPr lang="en-US" b="1" dirty="0" smtClean="0">
                  <a:solidFill>
                    <a:srgbClr val="00B050"/>
                  </a:solidFill>
                  <a:latin typeface="Times New Roman" pitchFamily="18" charset="0"/>
                  <a:cs typeface="Times New Roman" pitchFamily="18" charset="0"/>
                </a:rPr>
                <a:t>0</a:t>
              </a:r>
              <a:endParaRPr lang="en-US" b="1" dirty="0">
                <a:solidFill>
                  <a:srgbClr val="00B050"/>
                </a:solidFill>
                <a:latin typeface="Times New Roman" pitchFamily="18" charset="0"/>
                <a:cs typeface="Times New Roman" pitchFamily="18" charset="0"/>
              </a:endParaRPr>
            </a:p>
          </p:txBody>
        </p:sp>
        <p:sp>
          <p:nvSpPr>
            <p:cNvPr id="21" name="TextBox 20"/>
            <p:cNvSpPr txBox="1"/>
            <p:nvPr/>
          </p:nvSpPr>
          <p:spPr>
            <a:xfrm>
              <a:off x="3342221" y="4826298"/>
              <a:ext cx="623889"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S=G</a:t>
              </a:r>
              <a:endParaRPr lang="en-US" b="1" dirty="0">
                <a:latin typeface="Times New Roman" pitchFamily="18" charset="0"/>
                <a:cs typeface="Times New Roman" pitchFamily="18" charset="0"/>
              </a:endParaRPr>
            </a:p>
          </p:txBody>
        </p:sp>
      </p:grpSp>
      <p:sp>
        <p:nvSpPr>
          <p:cNvPr id="35" name="Title 1"/>
          <p:cNvSpPr txBox="1">
            <a:spLocks/>
          </p:cNvSpPr>
          <p:nvPr/>
        </p:nvSpPr>
        <p:spPr>
          <a:xfrm>
            <a:off x="2511423" y="0"/>
            <a:ext cx="8362075"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IN" sz="4000" b="1" i="1" u="sng" dirty="0">
                <a:solidFill>
                  <a:srgbClr val="00B050"/>
                </a:solidFill>
                <a:latin typeface="Times New Roman" pitchFamily="18" charset="0"/>
                <a:cs typeface="Times New Roman" pitchFamily="18" charset="0"/>
              </a:rPr>
              <a:t>QCA Realization of KMD </a:t>
            </a:r>
            <a:r>
              <a:rPr lang="en-IN" sz="4000" b="1" i="1" u="sng" dirty="0" smtClean="0">
                <a:solidFill>
                  <a:srgbClr val="00B050"/>
                </a:solidFill>
                <a:latin typeface="Times New Roman" pitchFamily="18" charset="0"/>
                <a:cs typeface="Times New Roman" pitchFamily="18" charset="0"/>
              </a:rPr>
              <a:t>Gates Contd...</a:t>
            </a:r>
            <a:endParaRPr lang="en-IN" sz="4000" b="1" i="1" u="sng" dirty="0">
              <a:solidFill>
                <a:srgbClr val="00B05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9538696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5" name="Title 1"/>
          <p:cNvSpPr txBox="1">
            <a:spLocks/>
          </p:cNvSpPr>
          <p:nvPr/>
        </p:nvSpPr>
        <p:spPr>
          <a:xfrm>
            <a:off x="3427413" y="152400"/>
            <a:ext cx="6150686"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Summary</a:t>
            </a:r>
            <a:endParaRPr lang="en-IN" sz="4000" b="1" i="1" u="sng" dirty="0">
              <a:solidFill>
                <a:srgbClr val="00B050"/>
              </a:solidFill>
              <a:latin typeface="Times New Roman" pitchFamily="18" charset="0"/>
              <a:cs typeface="Times New Roman" pitchFamily="18" charset="0"/>
            </a:endParaRPr>
          </a:p>
        </p:txBody>
      </p:sp>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PROPOSED GATES</a:t>
            </a:r>
            <a:endParaRPr kumimoji="1" lang="zh-TW" altLang="en-US" sz="2400" dirty="0">
              <a:solidFill>
                <a:schemeClr val="accent1">
                  <a:lumMod val="50000"/>
                </a:schemeClr>
              </a:solidFill>
              <a:latin typeface="Bodoni MT Black" pitchFamily="18" charset="0"/>
            </a:endParaRPr>
          </a:p>
        </p:txBody>
      </p:sp>
      <p:sp>
        <p:nvSpPr>
          <p:cNvPr id="2" name="TextBox 1"/>
          <p:cNvSpPr txBox="1"/>
          <p:nvPr/>
        </p:nvSpPr>
        <p:spPr>
          <a:xfrm>
            <a:off x="1751012" y="1911752"/>
            <a:ext cx="10200221" cy="3970318"/>
          </a:xfrm>
          <a:prstGeom prst="rect">
            <a:avLst/>
          </a:prstGeom>
          <a:noFill/>
        </p:spPr>
        <p:txBody>
          <a:bodyPr wrap="square" rtlCol="0">
            <a:spAutoFit/>
          </a:bodyPr>
          <a:lstStyle/>
          <a:p>
            <a:pPr marL="682625" indent="-682625" algn="just">
              <a:buFont typeface="Wingdings" pitchFamily="2" charset="2"/>
              <a:buChar char="v"/>
            </a:pPr>
            <a:r>
              <a:rPr lang="en-IN" sz="2800" dirty="0">
                <a:latin typeface="Times New Roman" pitchFamily="18" charset="0"/>
                <a:cs typeface="Times New Roman" pitchFamily="18" charset="0"/>
              </a:rPr>
              <a:t>The proposed reversible KMD Gates satisfies the necessary properties of reversible logic.</a:t>
            </a:r>
          </a:p>
          <a:p>
            <a:pPr marL="682625" indent="-682625" algn="just">
              <a:buFont typeface="Wingdings" pitchFamily="2" charset="2"/>
              <a:buChar char="v"/>
            </a:pPr>
            <a:r>
              <a:rPr lang="en-IN" sz="2800" dirty="0">
                <a:latin typeface="Times New Roman" pitchFamily="18" charset="0"/>
                <a:cs typeface="Times New Roman" pitchFamily="18" charset="0"/>
              </a:rPr>
              <a:t>They are capable of producing logical functions </a:t>
            </a:r>
            <a:r>
              <a:rPr lang="en-GB" sz="2800" dirty="0">
                <a:latin typeface="Times New Roman" pitchFamily="18" charset="0"/>
                <a:cs typeface="Times New Roman" pitchFamily="18" charset="0"/>
              </a:rPr>
              <a:t>(Inverter, AND, OR and XOR), addition, multiplexer and D-Latch</a:t>
            </a:r>
            <a:endParaRPr lang="en-IN" sz="2800" dirty="0">
              <a:latin typeface="Times New Roman" pitchFamily="18" charset="0"/>
              <a:cs typeface="Times New Roman" pitchFamily="18" charset="0"/>
            </a:endParaRPr>
          </a:p>
          <a:p>
            <a:pPr marL="682625" indent="-682625" algn="just">
              <a:buFont typeface="Wingdings" pitchFamily="2" charset="2"/>
              <a:buChar char="v"/>
            </a:pPr>
            <a:r>
              <a:rPr lang="en-GB" sz="2800" dirty="0">
                <a:latin typeface="Times New Roman" pitchFamily="18" charset="0"/>
                <a:cs typeface="Times New Roman" pitchFamily="18" charset="0"/>
              </a:rPr>
              <a:t>The average number of gates required for realizing </a:t>
            </a:r>
            <a:r>
              <a:rPr lang="en-GB" sz="2800" b="1" dirty="0">
                <a:latin typeface="Times New Roman" pitchFamily="18" charset="0"/>
                <a:cs typeface="Times New Roman" pitchFamily="18" charset="0"/>
              </a:rPr>
              <a:t>13 Standard functions </a:t>
            </a:r>
            <a:r>
              <a:rPr lang="en-GB" sz="2800" dirty="0">
                <a:latin typeface="Times New Roman" pitchFamily="18" charset="0"/>
                <a:cs typeface="Times New Roman" pitchFamily="18" charset="0"/>
              </a:rPr>
              <a:t>for KMD Gates is </a:t>
            </a:r>
            <a:r>
              <a:rPr lang="en-GB" sz="2800" b="1" dirty="0">
                <a:solidFill>
                  <a:srgbClr val="FF00FF"/>
                </a:solidFill>
                <a:latin typeface="Times New Roman" pitchFamily="18" charset="0"/>
                <a:cs typeface="Times New Roman" pitchFamily="18" charset="0"/>
              </a:rPr>
              <a:t>1.76</a:t>
            </a:r>
            <a:r>
              <a:rPr lang="en-GB" sz="2800" dirty="0">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marL="682625" indent="-682625" algn="just">
              <a:buFont typeface="Wingdings" pitchFamily="2" charset="2"/>
              <a:buChar char="v"/>
            </a:pPr>
            <a:r>
              <a:rPr lang="en-GB" sz="2800" b="1" dirty="0">
                <a:solidFill>
                  <a:srgbClr val="FF00FF"/>
                </a:solidFill>
                <a:latin typeface="Times New Roman" pitchFamily="18" charset="0"/>
                <a:cs typeface="Times New Roman" pitchFamily="18" charset="0"/>
              </a:rPr>
              <a:t>QCA Simulation </a:t>
            </a:r>
            <a:r>
              <a:rPr lang="en-GB" sz="2800" dirty="0">
                <a:latin typeface="Times New Roman" pitchFamily="18" charset="0"/>
                <a:cs typeface="Times New Roman" pitchFamily="18" charset="0"/>
              </a:rPr>
              <a:t>for KMD Gates and its derivative functions are carried out.</a:t>
            </a:r>
            <a:endParaRPr lang="en-IN" sz="2800" dirty="0">
              <a:latin typeface="Times New Roman" pitchFamily="18" charset="0"/>
              <a:cs typeface="Times New Roman" pitchFamily="18" charset="0"/>
            </a:endParaRPr>
          </a:p>
          <a:p>
            <a:pPr marL="682625" indent="-682625" algn="just">
              <a:buFont typeface="Wingdings" pitchFamily="2" charset="2"/>
              <a:buChar char="v"/>
            </a:pPr>
            <a:r>
              <a:rPr lang="en-GB" sz="2800" b="1" dirty="0">
                <a:solidFill>
                  <a:srgbClr val="FF00FF"/>
                </a:solidFill>
                <a:latin typeface="Times New Roman" pitchFamily="18" charset="0"/>
                <a:cs typeface="Times New Roman" pitchFamily="18" charset="0"/>
              </a:rPr>
              <a:t>Quantum circuit </a:t>
            </a:r>
            <a:r>
              <a:rPr lang="en-GB" sz="2800" dirty="0">
                <a:latin typeface="Times New Roman" pitchFamily="18" charset="0"/>
                <a:cs typeface="Times New Roman" pitchFamily="18" charset="0"/>
              </a:rPr>
              <a:t>for the KMD Gates are obtained</a:t>
            </a:r>
            <a:r>
              <a:rPr lang="en-GB" sz="2800" dirty="0" smtClean="0">
                <a:latin typeface="Times New Roman" pitchFamily="18" charset="0"/>
                <a:cs typeface="Times New Roman" pitchFamily="18" charset="0"/>
              </a:rPr>
              <a:t>.</a:t>
            </a:r>
            <a:endParaRPr lang="en-IN" sz="28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312B8918-0366-4191-AE99-BB174FF4BE03}" type="datetime1">
              <a:rPr lang="ta-IN" smtClean="0"/>
              <a:pPr/>
              <a:t>20-03-2020</a:t>
            </a:fld>
            <a:endParaRPr lang="en-US"/>
          </a:p>
        </p:txBody>
      </p:sp>
      <p:sp>
        <p:nvSpPr>
          <p:cNvPr id="8" name="Slide Number Placeholder 7"/>
          <p:cNvSpPr>
            <a:spLocks noGrp="1"/>
          </p:cNvSpPr>
          <p:nvPr>
            <p:ph type="sldNum" sz="quarter" idx="12"/>
          </p:nvPr>
        </p:nvSpPr>
        <p:spPr/>
        <p:txBody>
          <a:bodyPr/>
          <a:lstStyle/>
          <a:p>
            <a:fld id="{9481EC19-6D0F-46DC-855D-481A351B335A}" type="slidenum">
              <a:rPr lang="en-US" smtClean="0"/>
              <a:pPr/>
              <a:t>33</a:t>
            </a:fld>
            <a:endParaRPr lang="en-US"/>
          </a:p>
        </p:txBody>
      </p:sp>
      <p:sp>
        <p:nvSpPr>
          <p:cNvPr id="9" name="Footer Placeholder 8"/>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199374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Pen Drive Backup\Reversible Logic\Thesis\References\History\Thesis PPT\Images\maxresdefault (2).jpg"/>
          <p:cNvPicPr>
            <a:picLocks noChangeAspect="1" noChangeArrowheads="1"/>
          </p:cNvPicPr>
          <p:nvPr/>
        </p:nvPicPr>
        <p:blipFill>
          <a:blip r:embed="rId2" cstate="print"/>
          <a:srcRect/>
          <a:stretch>
            <a:fillRect/>
          </a:stretch>
        </p:blipFill>
        <p:spPr bwMode="auto">
          <a:xfrm>
            <a:off x="-1588" y="0"/>
            <a:ext cx="12192001" cy="6858000"/>
          </a:xfrm>
          <a:prstGeom prst="rect">
            <a:avLst/>
          </a:prstGeom>
          <a:noFill/>
        </p:spPr>
      </p:pic>
      <p:sp>
        <p:nvSpPr>
          <p:cNvPr id="5" name="Rectangle 4"/>
          <p:cNvSpPr/>
          <p:nvPr/>
        </p:nvSpPr>
        <p:spPr>
          <a:xfrm>
            <a:off x="3699821" y="2436674"/>
            <a:ext cx="8445621" cy="1200329"/>
          </a:xfrm>
          <a:prstGeom prst="rect">
            <a:avLst/>
          </a:prstGeom>
        </p:spPr>
        <p:txBody>
          <a:bodyPr wrap="square">
            <a:spAutoFit/>
          </a:bodyPr>
          <a:lstStyle/>
          <a:p>
            <a:pPr algn="r"/>
            <a:r>
              <a:rPr lang="en-US" sz="7200" b="1" i="1" dirty="0" smtClean="0">
                <a:solidFill>
                  <a:schemeClr val="bg2"/>
                </a:solidFill>
                <a:effectLst>
                  <a:reflection blurRad="6350" stA="55000" endA="300" endPos="45500" dir="5400000" sy="-100000" algn="bl" rotWithShape="0"/>
                </a:effectLst>
                <a:latin typeface="Script MT Bold" pitchFamily="66" charset="0"/>
                <a:cs typeface="Times New Roman" pitchFamily="18" charset="0"/>
              </a:rPr>
              <a:t>Arithmetic Logic Unit  </a:t>
            </a:r>
            <a:endParaRPr lang="en-IN" sz="2400" b="1" i="1" dirty="0">
              <a:solidFill>
                <a:schemeClr val="bg2"/>
              </a:solidFill>
              <a:effectLst>
                <a:reflection blurRad="6350" stA="55000" endA="300" endPos="45500" dir="5400000" sy="-100000" algn="bl" rotWithShape="0"/>
              </a:effectLst>
              <a:latin typeface="Script MT Bold" pitchFamily="66" charset="0"/>
              <a:cs typeface="Times New Roman" pitchFamily="18" charset="0"/>
            </a:endParaRPr>
          </a:p>
        </p:txBody>
      </p:sp>
      <p:pic>
        <p:nvPicPr>
          <p:cNvPr id="98305" name="Picture 1" descr="D:\Pen Drive Backup\Reversible Logic\Thesis\References\History\Thesis PPT\Images\1280px-ALU_block.gif"/>
          <p:cNvPicPr>
            <a:picLocks noChangeAspect="1" noChangeArrowheads="1"/>
          </p:cNvPicPr>
          <p:nvPr/>
        </p:nvPicPr>
        <p:blipFill>
          <a:blip r:embed="rId3" cstate="print"/>
          <a:srcRect/>
          <a:stretch>
            <a:fillRect/>
          </a:stretch>
        </p:blipFill>
        <p:spPr bwMode="auto">
          <a:xfrm>
            <a:off x="0" y="2133600"/>
            <a:ext cx="4265611" cy="2743200"/>
          </a:xfrm>
          <a:prstGeom prst="ellipse">
            <a:avLst/>
          </a:prstGeom>
          <a:ln>
            <a:noFill/>
          </a:ln>
          <a:effectLst>
            <a:softEdge rad="112500"/>
          </a:effectLst>
        </p:spPr>
      </p:pic>
      <p:sp>
        <p:nvSpPr>
          <p:cNvPr id="6" name="Date Placeholder 5"/>
          <p:cNvSpPr>
            <a:spLocks noGrp="1"/>
          </p:cNvSpPr>
          <p:nvPr>
            <p:ph type="dt" sz="half" idx="10"/>
          </p:nvPr>
        </p:nvSpPr>
        <p:spPr/>
        <p:txBody>
          <a:bodyPr/>
          <a:lstStyle/>
          <a:p>
            <a:fld id="{95604B4B-F420-4584-B503-D88963662C87}" type="datetime1">
              <a:rPr lang="ta-IN" smtClean="0"/>
              <a:pPr/>
              <a:t>20-03-2020</a:t>
            </a:fld>
            <a:endParaRPr lang="en-US"/>
          </a:p>
        </p:txBody>
      </p:sp>
      <p:sp>
        <p:nvSpPr>
          <p:cNvPr id="7" name="Slide Number Placeholder 6"/>
          <p:cNvSpPr>
            <a:spLocks noGrp="1"/>
          </p:cNvSpPr>
          <p:nvPr>
            <p:ph type="sldNum" sz="quarter" idx="12"/>
          </p:nvPr>
        </p:nvSpPr>
        <p:spPr/>
        <p:txBody>
          <a:bodyPr/>
          <a:lstStyle/>
          <a:p>
            <a:fld id="{9481EC19-6D0F-46DC-855D-481A351B335A}" type="slidenum">
              <a:rPr lang="en-US" smtClean="0"/>
              <a:pPr/>
              <a:t>34</a:t>
            </a:fld>
            <a:endParaRPr lang="en-US"/>
          </a:p>
        </p:txBody>
      </p:sp>
      <p:sp>
        <p:nvSpPr>
          <p:cNvPr id="8" name="Footer Placeholder 7"/>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a:off x="-1999786" y="1917000"/>
            <a:ext cx="4030950" cy="3024000"/>
          </a:xfrm>
          <a:prstGeom prst="arc">
            <a:avLst>
              <a:gd name="adj1" fmla="val 16200000"/>
              <a:gd name="adj2" fmla="val 5418064"/>
            </a:avLst>
          </a:prstGeom>
          <a:gradFill flip="none" rotWithShape="1">
            <a:gsLst>
              <a:gs pos="0">
                <a:schemeClr val="accent3">
                  <a:lumMod val="60000"/>
                  <a:lumOff val="40000"/>
                </a:schemeClr>
              </a:gs>
              <a:gs pos="100000">
                <a:schemeClr val="accent3">
                  <a:lumMod val="40000"/>
                  <a:lumOff val="60000"/>
                </a:schemeClr>
              </a:gs>
            </a:gsLst>
            <a:lin ang="2700000" scaled="1"/>
            <a:tileRect/>
          </a:gradFill>
          <a:ln>
            <a:noFill/>
            <a:prstDash val="dash"/>
          </a:ln>
          <a:effectLst>
            <a:innerShdw blurRad="304800" dist="50800" dir="18900000">
              <a:prstClr val="black">
                <a:alpha val="14000"/>
              </a:prstClr>
            </a:innerShdw>
          </a:effectLst>
          <a:scene3d>
            <a:camera prst="orthographicFront"/>
            <a:lightRig rig="soft" dir="t"/>
          </a:scene3d>
          <a:sp3d>
            <a:bevelT w="114300" prst="artDeco"/>
          </a:sp3d>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grpSp>
        <p:nvGrpSpPr>
          <p:cNvPr id="2" name="Group 7"/>
          <p:cNvGrpSpPr>
            <a:grpSpLocks/>
          </p:cNvGrpSpPr>
          <p:nvPr/>
        </p:nvGrpSpPr>
        <p:grpSpPr bwMode="auto">
          <a:xfrm>
            <a:off x="-156593" y="238125"/>
            <a:ext cx="313185" cy="6381750"/>
            <a:chOff x="1785918" y="285728"/>
            <a:chExt cx="234000" cy="6382709"/>
          </a:xfrm>
        </p:grpSpPr>
        <p:sp>
          <p:nvSpPr>
            <p:cNvPr id="4" name="Rounded Rectangle 3"/>
            <p:cNvSpPr/>
            <p:nvPr/>
          </p:nvSpPr>
          <p:spPr>
            <a:xfrm>
              <a:off x="1785918" y="3500437"/>
              <a:ext cx="234000" cy="3168000"/>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7" name="Rounded Rectangle 6"/>
            <p:cNvSpPr/>
            <p:nvPr/>
          </p:nvSpPr>
          <p:spPr>
            <a:xfrm>
              <a:off x="1785918" y="285728"/>
              <a:ext cx="234000" cy="3168000"/>
            </a:xfrm>
            <a:prstGeom prst="roundRect">
              <a:avLst>
                <a:gd name="adj" fmla="val 4727"/>
              </a:avLst>
            </a:prstGeom>
            <a:no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grpSp>
      <p:sp>
        <p:nvSpPr>
          <p:cNvPr id="9" name="Arc 8"/>
          <p:cNvSpPr/>
          <p:nvPr/>
        </p:nvSpPr>
        <p:spPr>
          <a:xfrm>
            <a:off x="-4475583" y="0"/>
            <a:ext cx="9046394" cy="6858000"/>
          </a:xfrm>
          <a:prstGeom prst="arc">
            <a:avLst>
              <a:gd name="adj1" fmla="val 16200000"/>
              <a:gd name="adj2" fmla="val 5418064"/>
            </a:avLst>
          </a:prstGeom>
          <a:ln w="254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sp>
        <p:nvSpPr>
          <p:cNvPr id="12" name="Oval 11"/>
          <p:cNvSpPr/>
          <p:nvPr/>
        </p:nvSpPr>
        <p:spPr>
          <a:xfrm>
            <a:off x="2857521" y="6774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4" name="Oval 13"/>
          <p:cNvSpPr/>
          <p:nvPr/>
        </p:nvSpPr>
        <p:spPr>
          <a:xfrm>
            <a:off x="3884612" y="17188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33" name="TextBox 32"/>
          <p:cNvSpPr txBox="1"/>
          <p:nvPr/>
        </p:nvSpPr>
        <p:spPr>
          <a:xfrm>
            <a:off x="3351907" y="457200"/>
            <a:ext cx="6095305" cy="584775"/>
          </a:xfrm>
          <a:prstGeom prst="rect">
            <a:avLst/>
          </a:prstGeom>
          <a:noFill/>
        </p:spPr>
        <p:txBody>
          <a:bodyPr wrap="square">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Proposed ALU Architecture</a:t>
            </a:r>
            <a:endParaRPr kumimoji="1" lang="zh-TW" altLang="en-US" sz="3200" dirty="0">
              <a:solidFill>
                <a:prstClr val="black">
                  <a:lumMod val="85000"/>
                  <a:lumOff val="15000"/>
                </a:prstClr>
              </a:solidFill>
              <a:latin typeface="Corbel" pitchFamily="34" charset="0"/>
            </a:endParaRPr>
          </a:p>
        </p:txBody>
      </p:sp>
      <p:sp>
        <p:nvSpPr>
          <p:cNvPr id="34" name="TextBox 33"/>
          <p:cNvSpPr txBox="1"/>
          <p:nvPr/>
        </p:nvSpPr>
        <p:spPr>
          <a:xfrm>
            <a:off x="4322518" y="1600200"/>
            <a:ext cx="5237385" cy="584200"/>
          </a:xfrm>
          <a:prstGeom prst="rect">
            <a:avLst/>
          </a:prstGeom>
          <a:noFill/>
        </p:spPr>
        <p:txBody>
          <a:bodyPr>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Design Approaches</a:t>
            </a:r>
            <a:endParaRPr kumimoji="1" lang="zh-TW" altLang="en-US" sz="3200" dirty="0">
              <a:solidFill>
                <a:prstClr val="black">
                  <a:lumMod val="85000"/>
                  <a:lumOff val="15000"/>
                </a:prstClr>
              </a:solidFill>
              <a:latin typeface="Corbel" pitchFamily="34" charset="0"/>
            </a:endParaRPr>
          </a:p>
        </p:txBody>
      </p:sp>
      <p:sp>
        <p:nvSpPr>
          <p:cNvPr id="32" name="TextBox 31"/>
          <p:cNvSpPr txBox="1"/>
          <p:nvPr/>
        </p:nvSpPr>
        <p:spPr>
          <a:xfrm>
            <a:off x="5523062" y="3648678"/>
            <a:ext cx="6189638" cy="369332"/>
          </a:xfrm>
          <a:prstGeom prst="rect">
            <a:avLst/>
          </a:prstGeom>
          <a:noFill/>
        </p:spPr>
        <p:txBody>
          <a:bodyPr>
            <a:spAutoFit/>
          </a:bodyPr>
          <a:lstStyle/>
          <a:p>
            <a:pPr fontAlgn="base">
              <a:spcBef>
                <a:spcPct val="0"/>
              </a:spcBef>
              <a:spcAft>
                <a:spcPct val="0"/>
              </a:spcAft>
              <a:defRPr/>
            </a:pPr>
            <a:endParaRPr kumimoji="1" lang="zh-TW" altLang="en-US" dirty="0">
              <a:solidFill>
                <a:prstClr val="black">
                  <a:lumMod val="85000"/>
                  <a:lumOff val="15000"/>
                </a:prstClr>
              </a:solidFill>
              <a:latin typeface="Corbel" pitchFamily="34" charset="0"/>
            </a:endParaRPr>
          </a:p>
        </p:txBody>
      </p:sp>
      <p:sp>
        <p:nvSpPr>
          <p:cNvPr id="44" name="TextBox 43"/>
          <p:cNvSpPr txBox="1"/>
          <p:nvPr/>
        </p:nvSpPr>
        <p:spPr>
          <a:xfrm rot="5400000">
            <a:off x="-527661" y="2126274"/>
            <a:ext cx="3871549" cy="2514602"/>
          </a:xfrm>
          <a:prstGeom prst="rect">
            <a:avLst/>
          </a:prstGeom>
          <a:noFill/>
        </p:spPr>
        <p:txBody>
          <a:bodyPr wrap="none" rtlCol="0">
            <a:prstTxWarp prst="textArchUp">
              <a:avLst/>
            </a:prstTxWarp>
            <a:spAutoFit/>
            <a:scene3d>
              <a:camera prst="orthographicFront"/>
              <a:lightRig rig="threePt" dir="t"/>
            </a:scene3d>
            <a:sp3d extrusionH="57150">
              <a:bevelT h="25400" prst="softRound"/>
            </a:sp3d>
          </a:bodyPr>
          <a:lstStyle/>
          <a:p>
            <a:r>
              <a:rPr lang="en-US" sz="4800" dirty="0" smtClean="0">
                <a:solidFill>
                  <a:schemeClr val="tx1">
                    <a:lumMod val="75000"/>
                    <a:lumOff val="25000"/>
                  </a:schemeClr>
                </a:solidFill>
                <a:effectLst>
                  <a:outerShdw blurRad="50800" dist="38100" dir="2700000" algn="tl" rotWithShape="0">
                    <a:prstClr val="black">
                      <a:alpha val="40000"/>
                    </a:prstClr>
                  </a:outerShdw>
                </a:effectLst>
                <a:latin typeface="Arial Black" pitchFamily="34" charset="0"/>
              </a:rPr>
              <a:t>Proposed ALU</a:t>
            </a:r>
            <a:endParaRPr lang="en-US" sz="4800" dirty="0">
              <a:solidFill>
                <a:schemeClr val="tx1">
                  <a:lumMod val="75000"/>
                  <a:lumOff val="25000"/>
                </a:schemeClr>
              </a:solidFill>
              <a:effectLst>
                <a:outerShdw blurRad="50800" dist="38100" dir="2700000" algn="tl" rotWithShape="0">
                  <a:prstClr val="black">
                    <a:alpha val="40000"/>
                  </a:prstClr>
                </a:outerShdw>
              </a:effectLst>
              <a:latin typeface="Arial Black" pitchFamily="34" charset="0"/>
            </a:endParaRPr>
          </a:p>
        </p:txBody>
      </p:sp>
      <p:sp>
        <p:nvSpPr>
          <p:cNvPr id="15" name="Oval 14"/>
          <p:cNvSpPr/>
          <p:nvPr/>
        </p:nvSpPr>
        <p:spPr>
          <a:xfrm>
            <a:off x="4320311" y="29380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6" name="TextBox 15"/>
          <p:cNvSpPr txBox="1"/>
          <p:nvPr/>
        </p:nvSpPr>
        <p:spPr>
          <a:xfrm>
            <a:off x="4743227" y="2819400"/>
            <a:ext cx="5237385" cy="584200"/>
          </a:xfrm>
          <a:prstGeom prst="rect">
            <a:avLst/>
          </a:prstGeom>
          <a:noFill/>
        </p:spPr>
        <p:txBody>
          <a:bodyPr>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ALU Operations</a:t>
            </a:r>
            <a:endParaRPr kumimoji="1" lang="zh-TW" altLang="en-US" sz="3200" dirty="0">
              <a:solidFill>
                <a:prstClr val="black">
                  <a:lumMod val="85000"/>
                  <a:lumOff val="15000"/>
                </a:prstClr>
              </a:solidFill>
              <a:latin typeface="Corbel" pitchFamily="34" charset="0"/>
            </a:endParaRPr>
          </a:p>
        </p:txBody>
      </p:sp>
      <p:sp>
        <p:nvSpPr>
          <p:cNvPr id="17" name="Oval 16"/>
          <p:cNvSpPr/>
          <p:nvPr/>
        </p:nvSpPr>
        <p:spPr>
          <a:xfrm>
            <a:off x="4229121" y="41572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8" name="TextBox 17"/>
          <p:cNvSpPr txBox="1"/>
          <p:nvPr/>
        </p:nvSpPr>
        <p:spPr>
          <a:xfrm>
            <a:off x="4570412" y="4038600"/>
            <a:ext cx="77519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QCA Realization and Quantum Circuit </a:t>
            </a:r>
            <a:r>
              <a:rPr kumimoji="1" lang="en-US" altLang="zh-TW" sz="3200" dirty="0">
                <a:solidFill>
                  <a:prstClr val="black">
                    <a:lumMod val="85000"/>
                    <a:lumOff val="15000"/>
                  </a:prstClr>
                </a:solidFill>
                <a:latin typeface="Corbel" pitchFamily="34" charset="0"/>
              </a:rPr>
              <a:t>of </a:t>
            </a:r>
            <a:r>
              <a:rPr kumimoji="1" lang="en-US" altLang="zh-TW" sz="3200" dirty="0" smtClean="0">
                <a:solidFill>
                  <a:prstClr val="black">
                    <a:lumMod val="85000"/>
                    <a:lumOff val="15000"/>
                  </a:prstClr>
                </a:solidFill>
                <a:latin typeface="Corbel" pitchFamily="34" charset="0"/>
              </a:rPr>
              <a:t>ALU</a:t>
            </a:r>
            <a:r>
              <a:rPr lang="en-US" sz="3200" dirty="0" smtClean="0">
                <a:latin typeface="Corbel" pitchFamily="34" charset="0"/>
              </a:rPr>
              <a:t> </a:t>
            </a:r>
            <a:endParaRPr kumimoji="1" lang="zh-TW" altLang="en-US" sz="3200" dirty="0">
              <a:solidFill>
                <a:prstClr val="black">
                  <a:lumMod val="85000"/>
                  <a:lumOff val="15000"/>
                </a:prstClr>
              </a:solidFill>
              <a:latin typeface="Corbel" pitchFamily="34" charset="0"/>
            </a:endParaRPr>
          </a:p>
        </p:txBody>
      </p:sp>
      <p:sp>
        <p:nvSpPr>
          <p:cNvPr id="19" name="Oval 18"/>
          <p:cNvSpPr/>
          <p:nvPr/>
        </p:nvSpPr>
        <p:spPr>
          <a:xfrm>
            <a:off x="3656012" y="5172625"/>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20" name="TextBox 19"/>
          <p:cNvSpPr txBox="1"/>
          <p:nvPr/>
        </p:nvSpPr>
        <p:spPr>
          <a:xfrm>
            <a:off x="4093918" y="5054025"/>
            <a:ext cx="59231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Performance Evaluation</a:t>
            </a:r>
            <a:endParaRPr kumimoji="1" lang="zh-TW" altLang="en-US" sz="3200" dirty="0">
              <a:solidFill>
                <a:prstClr val="black">
                  <a:lumMod val="85000"/>
                  <a:lumOff val="15000"/>
                </a:prstClr>
              </a:solidFill>
              <a:latin typeface="Corbel" pitchFamily="34" charset="0"/>
            </a:endParaRPr>
          </a:p>
        </p:txBody>
      </p:sp>
      <p:sp>
        <p:nvSpPr>
          <p:cNvPr id="21" name="Oval 20"/>
          <p:cNvSpPr/>
          <p:nvPr/>
        </p:nvSpPr>
        <p:spPr>
          <a:xfrm>
            <a:off x="2589212" y="6010825"/>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22" name="TextBox 21"/>
          <p:cNvSpPr txBox="1"/>
          <p:nvPr/>
        </p:nvSpPr>
        <p:spPr>
          <a:xfrm>
            <a:off x="3027118" y="5892225"/>
            <a:ext cx="59231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Summary</a:t>
            </a:r>
            <a:endParaRPr kumimoji="1" lang="zh-TW" altLang="en-US" sz="3200" dirty="0">
              <a:solidFill>
                <a:prstClr val="black">
                  <a:lumMod val="85000"/>
                  <a:lumOff val="15000"/>
                </a:prstClr>
              </a:solidFill>
              <a:latin typeface="Corbel" pitchFamily="34" charset="0"/>
            </a:endParaRPr>
          </a:p>
        </p:txBody>
      </p:sp>
      <p:sp>
        <p:nvSpPr>
          <p:cNvPr id="23" name="Date Placeholder 22"/>
          <p:cNvSpPr>
            <a:spLocks noGrp="1"/>
          </p:cNvSpPr>
          <p:nvPr>
            <p:ph type="dt" sz="half" idx="10"/>
          </p:nvPr>
        </p:nvSpPr>
        <p:spPr/>
        <p:txBody>
          <a:bodyPr/>
          <a:lstStyle/>
          <a:p>
            <a:fld id="{7F212AEA-8CEC-478A-82C9-39ED1CAD669E}" type="datetime1">
              <a:rPr lang="ta-IN" smtClean="0"/>
              <a:pPr/>
              <a:t>20-03-2020</a:t>
            </a:fld>
            <a:endParaRPr lang="en-US"/>
          </a:p>
        </p:txBody>
      </p:sp>
      <p:sp>
        <p:nvSpPr>
          <p:cNvPr id="24" name="Slide Number Placeholder 23"/>
          <p:cNvSpPr>
            <a:spLocks noGrp="1"/>
          </p:cNvSpPr>
          <p:nvPr>
            <p:ph type="sldNum" sz="quarter" idx="12"/>
          </p:nvPr>
        </p:nvSpPr>
        <p:spPr/>
        <p:txBody>
          <a:bodyPr/>
          <a:lstStyle/>
          <a:p>
            <a:fld id="{9481EC19-6D0F-46DC-855D-481A351B335A}" type="slidenum">
              <a:rPr lang="en-US" smtClean="0"/>
              <a:pPr/>
              <a:t>35</a:t>
            </a:fld>
            <a:endParaRPr lang="en-US"/>
          </a:p>
        </p:txBody>
      </p:sp>
      <p:sp>
        <p:nvSpPr>
          <p:cNvPr id="25" name="Footer Placeholder 24"/>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868242703"/>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C5322-814D-43DC-B2C3-88B24239AE4D}" type="datetime1">
              <a:rPr lang="ta-IN" smtClean="0"/>
              <a:pPr/>
              <a:t>20-03-2020</a:t>
            </a:fld>
            <a:endParaRPr lang="en-US"/>
          </a:p>
        </p:txBody>
      </p:sp>
      <p:sp>
        <p:nvSpPr>
          <p:cNvPr id="3" name="Footer Placeholder 2"/>
          <p:cNvSpPr>
            <a:spLocks noGrp="1"/>
          </p:cNvSpPr>
          <p:nvPr>
            <p:ph type="ftr" sz="quarter" idx="11"/>
          </p:nvPr>
        </p:nvSpPr>
        <p:spPr/>
        <p:txBody>
          <a:bodyPr/>
          <a:lstStyle/>
          <a:p>
            <a:r>
              <a:rPr lang="en-US" smtClean="0"/>
              <a:t>Ph.D. Viva Voce</a:t>
            </a:r>
            <a:endParaRPr lang="en-US"/>
          </a:p>
        </p:txBody>
      </p:sp>
      <p:sp>
        <p:nvSpPr>
          <p:cNvPr id="4" name="Slide Number Placeholder 3"/>
          <p:cNvSpPr>
            <a:spLocks noGrp="1"/>
          </p:cNvSpPr>
          <p:nvPr>
            <p:ph type="sldNum" sz="quarter" idx="12"/>
          </p:nvPr>
        </p:nvSpPr>
        <p:spPr/>
        <p:txBody>
          <a:bodyPr/>
          <a:lstStyle/>
          <a:p>
            <a:fld id="{9481EC19-6D0F-46DC-855D-481A351B335A}" type="slidenum">
              <a:rPr lang="en-US" smtClean="0"/>
              <a:pPr/>
              <a:t>36</a:t>
            </a:fld>
            <a:endParaRPr lang="en-US"/>
          </a:p>
        </p:txBody>
      </p:sp>
      <p:pic>
        <p:nvPicPr>
          <p:cNvPr id="5"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3198812" y="152400"/>
            <a:ext cx="6629399"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Gaps identified in Existing ALU</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8" name="Rectangle 7"/>
          <p:cNvSpPr/>
          <p:nvPr/>
        </p:nvSpPr>
        <p:spPr>
          <a:xfrm>
            <a:off x="2665412" y="2133600"/>
            <a:ext cx="8686800" cy="1938992"/>
          </a:xfrm>
          <a:prstGeom prst="rect">
            <a:avLst/>
          </a:prstGeom>
        </p:spPr>
        <p:txBody>
          <a:bodyPr wrap="square">
            <a:spAutoFit/>
          </a:bodyPr>
          <a:lstStyle/>
          <a:p>
            <a:pPr marL="465138" indent="-465138">
              <a:lnSpc>
                <a:spcPct val="150000"/>
              </a:lnSpc>
              <a:buFont typeface="Wingdings" pitchFamily="2" charset="2"/>
              <a:buChar char="v"/>
            </a:pPr>
            <a:r>
              <a:rPr lang="en-US" sz="2000" b="1" dirty="0" smtClean="0">
                <a:latin typeface="Andalus" pitchFamily="18" charset="-78"/>
                <a:cs typeface="Andalus" pitchFamily="18" charset="-78"/>
              </a:rPr>
              <a:t>The number of operations are 4 to 16</a:t>
            </a:r>
          </a:p>
          <a:p>
            <a:pPr marL="465138" indent="-465138">
              <a:lnSpc>
                <a:spcPct val="150000"/>
              </a:lnSpc>
              <a:buFont typeface="Wingdings" pitchFamily="2" charset="2"/>
              <a:buChar char="v"/>
            </a:pPr>
            <a:r>
              <a:rPr lang="en-US" sz="2000" b="1" dirty="0" smtClean="0">
                <a:latin typeface="Andalus" pitchFamily="18" charset="-78"/>
                <a:cs typeface="Andalus" pitchFamily="18" charset="-78"/>
              </a:rPr>
              <a:t>The number of operations increases the Quantum Cost</a:t>
            </a:r>
          </a:p>
          <a:p>
            <a:pPr marL="465138" indent="-465138">
              <a:lnSpc>
                <a:spcPct val="150000"/>
              </a:lnSpc>
              <a:buFont typeface="Wingdings" pitchFamily="2" charset="2"/>
              <a:buChar char="v"/>
            </a:pPr>
            <a:r>
              <a:rPr lang="en-US" sz="2000" b="1" dirty="0" smtClean="0">
                <a:latin typeface="Andalus" pitchFamily="18" charset="-78"/>
                <a:cs typeface="Andalus" pitchFamily="18" charset="-78"/>
              </a:rPr>
              <a:t>Separate  modules for Arithmetic and Logic Unit </a:t>
            </a:r>
          </a:p>
          <a:p>
            <a:pPr marL="465138" indent="-465138">
              <a:lnSpc>
                <a:spcPct val="150000"/>
              </a:lnSpc>
            </a:pPr>
            <a:r>
              <a:rPr lang="en-US" sz="2000" b="1" dirty="0" smtClean="0">
                <a:latin typeface="Andalus" pitchFamily="18" charset="-78"/>
                <a:cs typeface="Andalus" pitchFamily="18" charset="-78"/>
              </a:rPr>
              <a:t>	(</a:t>
            </a:r>
            <a:r>
              <a:rPr lang="en-US" sz="2000" b="1" dirty="0" err="1" smtClean="0">
                <a:latin typeface="Andalus" pitchFamily="18" charset="-78"/>
                <a:cs typeface="Andalus" pitchFamily="18" charset="-78"/>
              </a:rPr>
              <a:t>Multiplxer</a:t>
            </a:r>
            <a:r>
              <a:rPr lang="en-US" sz="2000" b="1" dirty="0" smtClean="0">
                <a:latin typeface="Andalus" pitchFamily="18" charset="-78"/>
                <a:cs typeface="Andalus" pitchFamily="18" charset="-78"/>
              </a:rPr>
              <a:t> is used for combining them)</a:t>
            </a:r>
            <a:endParaRPr lang="en-US" sz="2000" b="1" dirty="0">
              <a:latin typeface="Andalus" pitchFamily="18" charset="-78"/>
              <a:cs typeface="Andalus" pitchFamily="18" charset="-7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srcRect/>
          <a:stretch>
            <a:fillRect/>
          </a:stretch>
        </p:blipFill>
        <p:spPr bwMode="auto">
          <a:xfrm>
            <a:off x="1598612" y="1752600"/>
            <a:ext cx="4876800" cy="3657600"/>
          </a:xfrm>
          <a:prstGeom prst="rect">
            <a:avLst/>
          </a:prstGeom>
          <a:ln>
            <a:noFill/>
          </a:ln>
          <a:effectLst>
            <a:outerShdw blurRad="292100" dist="139700" dir="2700000" algn="tl" rotWithShape="0">
              <a:srgbClr val="333333">
                <a:alpha val="65000"/>
              </a:srgbClr>
            </a:outerShdw>
          </a:effectLst>
        </p:spPr>
      </p:pic>
      <p:sp>
        <p:nvSpPr>
          <p:cNvPr id="6" name="Content Placeholder 2"/>
          <p:cNvSpPr>
            <a:spLocks noGrp="1"/>
          </p:cNvSpPr>
          <p:nvPr>
            <p:ph idx="1"/>
          </p:nvPr>
        </p:nvSpPr>
        <p:spPr>
          <a:xfrm>
            <a:off x="6856412" y="1988840"/>
            <a:ext cx="5180014" cy="3268960"/>
          </a:xfrm>
        </p:spPr>
        <p:txBody>
          <a:bodyPr>
            <a:noAutofit/>
          </a:bodyPr>
          <a:lstStyle/>
          <a:p>
            <a:pPr marL="465138" indent="-465138" algn="just"/>
            <a:r>
              <a:rPr lang="en-GB" dirty="0" smtClean="0">
                <a:latin typeface="Times New Roman" pitchFamily="18" charset="0"/>
                <a:cs typeface="Times New Roman" pitchFamily="18" charset="0"/>
              </a:rPr>
              <a:t>An ALU is designed with an </a:t>
            </a:r>
            <a:r>
              <a:rPr lang="en-GB" b="1" dirty="0" smtClean="0">
                <a:latin typeface="Times New Roman" pitchFamily="18" charset="0"/>
                <a:cs typeface="Times New Roman" pitchFamily="18" charset="0"/>
              </a:rPr>
              <a:t>integrated</a:t>
            </a:r>
            <a:r>
              <a:rPr lang="en-GB" dirty="0" smtClean="0">
                <a:latin typeface="Times New Roman" pitchFamily="18" charset="0"/>
                <a:cs typeface="Times New Roman" pitchFamily="18" charset="0"/>
              </a:rPr>
              <a:t> </a:t>
            </a:r>
            <a:r>
              <a:rPr lang="en-GB" dirty="0">
                <a:latin typeface="Times New Roman" pitchFamily="18" charset="0"/>
                <a:cs typeface="Times New Roman" pitchFamily="18" charset="0"/>
              </a:rPr>
              <a:t>functional module </a:t>
            </a:r>
            <a:r>
              <a:rPr lang="en-GB" dirty="0" smtClean="0">
                <a:latin typeface="Times New Roman" pitchFamily="18" charset="0"/>
                <a:cs typeface="Times New Roman" pitchFamily="18" charset="0"/>
              </a:rPr>
              <a:t>for performing </a:t>
            </a:r>
            <a:r>
              <a:rPr lang="en-GB" dirty="0">
                <a:latin typeface="Times New Roman" pitchFamily="18" charset="0"/>
                <a:cs typeface="Times New Roman" pitchFamily="18" charset="0"/>
              </a:rPr>
              <a:t>both Arithmetic and Logical operations</a:t>
            </a:r>
            <a:r>
              <a:rPr lang="en-GB"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pic>
        <p:nvPicPr>
          <p:cNvPr id="7"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3427413" y="152400"/>
            <a:ext cx="6150686"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Objective of Proposed ALU</a:t>
            </a:r>
            <a:endParaRPr lang="en-IN" sz="40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10" name="Date Placeholder 9"/>
          <p:cNvSpPr>
            <a:spLocks noGrp="1"/>
          </p:cNvSpPr>
          <p:nvPr>
            <p:ph type="dt" sz="half" idx="10"/>
          </p:nvPr>
        </p:nvSpPr>
        <p:spPr/>
        <p:txBody>
          <a:bodyPr/>
          <a:lstStyle/>
          <a:p>
            <a:fld id="{A3EB88F9-8C78-4966-BED5-46F46EFB0A7C}"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37</a:t>
            </a:fld>
            <a:endParaRPr lang="en-US"/>
          </a:p>
        </p:txBody>
      </p:sp>
      <p:sp>
        <p:nvSpPr>
          <p:cNvPr id="12" name="Footer Placeholder 11"/>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32012" y="1417638"/>
            <a:ext cx="7467600" cy="5211762"/>
          </a:xfrm>
          <a:prstGeom prst="rect">
            <a:avLst/>
          </a:prstGeom>
          <a:ln>
            <a:noFill/>
          </a:ln>
          <a:effectLst>
            <a:outerShdw blurRad="292100" dist="139700" dir="2700000" algn="tl" rotWithShape="0">
              <a:srgbClr val="333333">
                <a:alpha val="65000"/>
              </a:srgbClr>
            </a:outerShdw>
          </a:effectLst>
        </p:spPr>
      </p:pic>
      <p:pic>
        <p:nvPicPr>
          <p:cNvPr id="8"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9" name="Title 1"/>
          <p:cNvSpPr txBox="1">
            <a:spLocks/>
          </p:cNvSpPr>
          <p:nvPr/>
        </p:nvSpPr>
        <p:spPr>
          <a:xfrm>
            <a:off x="3427413" y="152400"/>
            <a:ext cx="6150686"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Proposed ALU Architecture</a:t>
            </a:r>
            <a:endParaRPr lang="en-IN" sz="4000" b="1" i="1" u="sng" dirty="0">
              <a:solidFill>
                <a:srgbClr val="00B050"/>
              </a:solidFill>
              <a:latin typeface="Times New Roman" pitchFamily="18" charset="0"/>
              <a:cs typeface="Times New Roman" pitchFamily="18" charset="0"/>
            </a:endParaRPr>
          </a:p>
        </p:txBody>
      </p:sp>
      <p:sp>
        <p:nvSpPr>
          <p:cNvPr id="10" name="Rounded Rectangle 9"/>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6" name="Date Placeholder 5"/>
          <p:cNvSpPr>
            <a:spLocks noGrp="1"/>
          </p:cNvSpPr>
          <p:nvPr>
            <p:ph type="dt" sz="half" idx="10"/>
          </p:nvPr>
        </p:nvSpPr>
        <p:spPr/>
        <p:txBody>
          <a:bodyPr/>
          <a:lstStyle/>
          <a:p>
            <a:fld id="{758CB86E-4D85-4586-BA70-CED9B1C1027E}" type="datetime1">
              <a:rPr lang="ta-IN" smtClean="0"/>
              <a:pPr/>
              <a:t>20-03-2020</a:t>
            </a:fld>
            <a:endParaRPr lang="en-US"/>
          </a:p>
        </p:txBody>
      </p:sp>
      <p:sp>
        <p:nvSpPr>
          <p:cNvPr id="7" name="Slide Number Placeholder 6"/>
          <p:cNvSpPr>
            <a:spLocks noGrp="1"/>
          </p:cNvSpPr>
          <p:nvPr>
            <p:ph type="sldNum" sz="quarter" idx="12"/>
          </p:nvPr>
        </p:nvSpPr>
        <p:spPr/>
        <p:txBody>
          <a:bodyPr/>
          <a:lstStyle/>
          <a:p>
            <a:fld id="{9481EC19-6D0F-46DC-855D-481A351B335A}" type="slidenum">
              <a:rPr lang="en-US" smtClean="0"/>
              <a:pPr/>
              <a:t>38</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
        <p:nvSpPr>
          <p:cNvPr id="12" name="TextBox 11"/>
          <p:cNvSpPr txBox="1"/>
          <p:nvPr/>
        </p:nvSpPr>
        <p:spPr>
          <a:xfrm>
            <a:off x="8686800" y="5410200"/>
            <a:ext cx="3732212" cy="1107996"/>
          </a:xfrm>
          <a:prstGeom prst="rect">
            <a:avLst/>
          </a:prstGeom>
          <a:noFill/>
        </p:spPr>
        <p:txBody>
          <a:bodyPr wrap="square" rtlCol="0">
            <a:spAutoFit/>
          </a:bodyPr>
          <a:lstStyle/>
          <a:p>
            <a:pPr algn="just"/>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A</a:t>
            </a:r>
            <a:r>
              <a:rPr lang="en-US" sz="1600" dirty="0" smtClean="0">
                <a:latin typeface="Times New Roman" pitchFamily="18" charset="0"/>
                <a:cs typeface="Times New Roman" pitchFamily="18" charset="0"/>
              </a:rPr>
              <a:t> –  Select Signal to forward </a:t>
            </a:r>
            <a:r>
              <a:rPr lang="en-US" sz="1600" b="1" dirty="0" smtClean="0">
                <a:latin typeface="Times New Roman" pitchFamily="18" charset="0"/>
                <a:cs typeface="Times New Roman" pitchFamily="18" charset="0"/>
              </a:rPr>
              <a:t>A or ~A</a:t>
            </a:r>
          </a:p>
          <a:p>
            <a:pPr algn="just"/>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B</a:t>
            </a:r>
            <a:r>
              <a:rPr lang="en-US" sz="1600" dirty="0" smtClean="0">
                <a:latin typeface="Times New Roman" pitchFamily="18" charset="0"/>
                <a:cs typeface="Times New Roman" pitchFamily="18" charset="0"/>
              </a:rPr>
              <a:t> –  Select Signal to forward </a:t>
            </a:r>
            <a:r>
              <a:rPr lang="en-US" sz="1600" b="1" dirty="0" smtClean="0">
                <a:latin typeface="Times New Roman" pitchFamily="18" charset="0"/>
                <a:cs typeface="Times New Roman" pitchFamily="18" charset="0"/>
              </a:rPr>
              <a:t>B or ~B</a:t>
            </a:r>
          </a:p>
          <a:p>
            <a:pPr algn="just"/>
            <a:r>
              <a:rPr lang="en-US" sz="1600" dirty="0" smtClean="0">
                <a:latin typeface="Times New Roman" pitchFamily="18" charset="0"/>
                <a:cs typeface="Times New Roman" pitchFamily="18" charset="0"/>
              </a:rPr>
              <a:t>S</a:t>
            </a:r>
            <a:r>
              <a:rPr lang="en-US" sz="1600" baseline="-25000" dirty="0" smtClean="0">
                <a:latin typeface="Times New Roman" pitchFamily="18" charset="0"/>
                <a:cs typeface="Times New Roman" pitchFamily="18" charset="0"/>
              </a:rPr>
              <a:t>OP</a:t>
            </a:r>
            <a:r>
              <a:rPr lang="en-US" sz="1600" dirty="0" smtClean="0">
                <a:latin typeface="Times New Roman" pitchFamily="18" charset="0"/>
                <a:cs typeface="Times New Roman" pitchFamily="18" charset="0"/>
              </a:rPr>
              <a:t> – Select Signal to choose the </a:t>
            </a:r>
          </a:p>
          <a:p>
            <a:pPr algn="just"/>
            <a:r>
              <a:rPr lang="en-US" sz="1600" dirty="0" smtClean="0">
                <a:latin typeface="Times New Roman" pitchFamily="18" charset="0"/>
                <a:cs typeface="Times New Roman" pitchFamily="18" charset="0"/>
              </a:rPr>
              <a:t>          Operation</a:t>
            </a:r>
            <a:endParaRPr lang="en-US" sz="1600" dirty="0">
              <a:latin typeface="Times New Roman" pitchFamily="18" charset="0"/>
              <a:cs typeface="Times New Roman" pitchFamily="18" charset="0"/>
            </a:endParaRPr>
          </a:p>
        </p:txBody>
      </p:sp>
    </p:spTree>
    <p:extLst>
      <p:ext uri="{BB962C8B-B14F-4D97-AF65-F5344CB8AC3E}">
        <p14:creationId xmlns="" xmlns:p14="http://schemas.microsoft.com/office/powerpoint/2010/main" val="4138352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670" y="1600203"/>
            <a:ext cx="10892156" cy="4525963"/>
          </a:xfrm>
        </p:spPr>
        <p:txBody>
          <a:bodyPr>
            <a:normAutofit/>
          </a:bodyPr>
          <a:lstStyle/>
          <a:p>
            <a:pPr marL="566738" lvl="0" indent="-566738">
              <a:buBlip>
                <a:blip r:embed="rId2"/>
              </a:buBlip>
            </a:pPr>
            <a:r>
              <a:rPr lang="en-GB" sz="2800" b="1" u="sng" dirty="0">
                <a:latin typeface="Times New Roman" pitchFamily="18" charset="0"/>
                <a:cs typeface="Times New Roman" pitchFamily="18" charset="0"/>
              </a:rPr>
              <a:t>Approach 1: </a:t>
            </a:r>
            <a:endParaRPr lang="en-GB" sz="2800" b="1" dirty="0" smtClean="0">
              <a:latin typeface="Times New Roman" pitchFamily="18" charset="0"/>
              <a:cs typeface="Times New Roman" pitchFamily="18" charset="0"/>
            </a:endParaRPr>
          </a:p>
          <a:p>
            <a:pPr marL="566738" lvl="0" indent="-566738">
              <a:buNone/>
            </a:pPr>
            <a:r>
              <a:rPr lang="en-GB" sz="2800" dirty="0" smtClean="0">
                <a:latin typeface="Times New Roman" pitchFamily="18" charset="0"/>
                <a:cs typeface="Times New Roman" pitchFamily="18" charset="0"/>
              </a:rPr>
              <a:t>	All </a:t>
            </a:r>
            <a:r>
              <a:rPr lang="en-GB" sz="2800" dirty="0">
                <a:latin typeface="Times New Roman" pitchFamily="18" charset="0"/>
                <a:cs typeface="Times New Roman" pitchFamily="18" charset="0"/>
              </a:rPr>
              <a:t>the functional modules (Input, Data processing &amp; Output) are constructed only with </a:t>
            </a:r>
            <a:r>
              <a:rPr lang="en-GB" sz="2800" b="1" dirty="0">
                <a:latin typeface="Times New Roman" pitchFamily="18" charset="0"/>
                <a:cs typeface="Times New Roman" pitchFamily="18" charset="0"/>
              </a:rPr>
              <a:t>KMD </a:t>
            </a:r>
            <a:r>
              <a:rPr lang="en-GB" sz="2800" b="1" dirty="0" smtClean="0">
                <a:latin typeface="Times New Roman" pitchFamily="18" charset="0"/>
                <a:cs typeface="Times New Roman" pitchFamily="18" charset="0"/>
              </a:rPr>
              <a:t>Gates</a:t>
            </a:r>
            <a:r>
              <a:rPr lang="en-GB" sz="2800" dirty="0" smtClean="0">
                <a:latin typeface="Times New Roman" pitchFamily="18" charset="0"/>
                <a:cs typeface="Times New Roman" pitchFamily="18" charset="0"/>
              </a:rPr>
              <a:t>.</a:t>
            </a:r>
          </a:p>
          <a:p>
            <a:pPr marL="566738" lvl="0" indent="-566738">
              <a:buNone/>
            </a:pPr>
            <a:endParaRPr lang="en-IN" sz="2800" dirty="0">
              <a:latin typeface="Times New Roman" pitchFamily="18" charset="0"/>
              <a:cs typeface="Times New Roman" pitchFamily="18" charset="0"/>
            </a:endParaRPr>
          </a:p>
          <a:p>
            <a:pPr marL="566738" lvl="0" indent="-566738">
              <a:buBlip>
                <a:blip r:embed="rId2"/>
              </a:buBlip>
            </a:pPr>
            <a:r>
              <a:rPr lang="en-GB" sz="2800" b="1" u="sng" dirty="0">
                <a:latin typeface="Times New Roman" pitchFamily="18" charset="0"/>
                <a:cs typeface="Times New Roman" pitchFamily="18" charset="0"/>
              </a:rPr>
              <a:t>Approach 2:</a:t>
            </a:r>
            <a:r>
              <a:rPr lang="en-GB" sz="2800" b="1" dirty="0">
                <a:latin typeface="Times New Roman" pitchFamily="18" charset="0"/>
                <a:cs typeface="Times New Roman" pitchFamily="18" charset="0"/>
              </a:rPr>
              <a:t> </a:t>
            </a:r>
            <a:endParaRPr lang="en-GB" sz="2800" b="1" dirty="0" smtClean="0">
              <a:latin typeface="Times New Roman" pitchFamily="18" charset="0"/>
              <a:cs typeface="Times New Roman" pitchFamily="18" charset="0"/>
            </a:endParaRPr>
          </a:p>
          <a:p>
            <a:pPr marL="566738" lvl="0" indent="-566738">
              <a:buNone/>
            </a:pPr>
            <a:r>
              <a:rPr lang="en-GB" sz="2800" dirty="0" smtClean="0">
                <a:latin typeface="Times New Roman" pitchFamily="18" charset="0"/>
                <a:cs typeface="Times New Roman" pitchFamily="18" charset="0"/>
              </a:rPr>
              <a:t>	The </a:t>
            </a:r>
            <a:r>
              <a:rPr lang="en-GB" sz="2800" dirty="0">
                <a:latin typeface="Times New Roman" pitchFamily="18" charset="0"/>
                <a:cs typeface="Times New Roman" pitchFamily="18" charset="0"/>
              </a:rPr>
              <a:t>functional modules are constructed using the combination of </a:t>
            </a:r>
            <a:r>
              <a:rPr lang="en-GB" sz="2800" b="1" dirty="0">
                <a:latin typeface="Times New Roman" pitchFamily="18" charset="0"/>
                <a:cs typeface="Times New Roman" pitchFamily="18" charset="0"/>
              </a:rPr>
              <a:t>KMD </a:t>
            </a:r>
            <a:r>
              <a:rPr lang="en-GB" sz="2800" b="1" dirty="0" smtClean="0">
                <a:latin typeface="Times New Roman" pitchFamily="18" charset="0"/>
                <a:cs typeface="Times New Roman" pitchFamily="18" charset="0"/>
              </a:rPr>
              <a:t>Gates</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Fredkin</a:t>
            </a:r>
            <a:r>
              <a:rPr lang="en-GB" sz="2800" b="1" dirty="0">
                <a:latin typeface="Times New Roman" pitchFamily="18" charset="0"/>
                <a:cs typeface="Times New Roman" pitchFamily="18" charset="0"/>
              </a:rPr>
              <a:t> and </a:t>
            </a:r>
            <a:r>
              <a:rPr lang="en-GB" sz="2800" b="1" dirty="0" err="1">
                <a:latin typeface="Times New Roman" pitchFamily="18" charset="0"/>
                <a:cs typeface="Times New Roman" pitchFamily="18" charset="0"/>
              </a:rPr>
              <a:t>Toffoli</a:t>
            </a:r>
            <a:r>
              <a:rPr lang="en-GB" sz="2800" b="1" dirty="0">
                <a:latin typeface="Times New Roman" pitchFamily="18" charset="0"/>
                <a:cs typeface="Times New Roman" pitchFamily="18" charset="0"/>
              </a:rPr>
              <a:t> gates.</a:t>
            </a:r>
            <a:endParaRPr lang="en-IN" sz="2800" b="1" dirty="0">
              <a:latin typeface="Times New Roman" pitchFamily="18" charset="0"/>
              <a:cs typeface="Times New Roman" pitchFamily="18" charset="0"/>
            </a:endParaRPr>
          </a:p>
          <a:p>
            <a:pPr marL="566738" indent="-566738"/>
            <a:endParaRPr lang="en-IN" sz="2800" dirty="0">
              <a:latin typeface="Times New Roman" pitchFamily="18" charset="0"/>
              <a:cs typeface="Times New Roman" pitchFamily="18" charset="0"/>
            </a:endParaRPr>
          </a:p>
        </p:txBody>
      </p:sp>
      <p:pic>
        <p:nvPicPr>
          <p:cNvPr id="6"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3427413" y="152400"/>
            <a:ext cx="6150686"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Design Approaches of ALU</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DDF25B77-0DAD-4EF8-B536-454D534EC85D}"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39</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3274037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F78A49-C744-4CF5-AA82-2C8F65308CAE}" type="datetime1">
              <a:rPr lang="ta-IN" smtClean="0"/>
              <a:pPr/>
              <a:t>20-03-2020</a:t>
            </a:fld>
            <a:endParaRPr lang="en-US"/>
          </a:p>
        </p:txBody>
      </p:sp>
      <p:sp>
        <p:nvSpPr>
          <p:cNvPr id="5" name="Footer Placeholder 4"/>
          <p:cNvSpPr>
            <a:spLocks noGrp="1"/>
          </p:cNvSpPr>
          <p:nvPr>
            <p:ph type="ftr" sz="quarter" idx="11"/>
          </p:nvPr>
        </p:nvSpPr>
        <p:spPr/>
        <p:txBody>
          <a:bodyPr/>
          <a:lstStyle/>
          <a:p>
            <a:r>
              <a:rPr lang="en-US" smtClean="0"/>
              <a:t>Ph.D. Viva Voce</a:t>
            </a:r>
            <a:endParaRPr lang="en-US"/>
          </a:p>
        </p:txBody>
      </p:sp>
      <p:sp>
        <p:nvSpPr>
          <p:cNvPr id="6" name="Slide Number Placeholder 5"/>
          <p:cNvSpPr>
            <a:spLocks noGrp="1"/>
          </p:cNvSpPr>
          <p:nvPr>
            <p:ph type="sldNum" sz="quarter" idx="12"/>
          </p:nvPr>
        </p:nvSpPr>
        <p:spPr/>
        <p:txBody>
          <a:bodyPr/>
          <a:lstStyle/>
          <a:p>
            <a:fld id="{9481EC19-6D0F-46DC-855D-481A351B335A}" type="slidenum">
              <a:rPr lang="en-US" smtClean="0"/>
              <a:pPr/>
              <a:t>4</a:t>
            </a:fld>
            <a:endParaRPr lang="en-US"/>
          </a:p>
        </p:txBody>
      </p:sp>
      <p:pic>
        <p:nvPicPr>
          <p:cNvPr id="7"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106612" y="2"/>
            <a:ext cx="11160000" cy="1583736"/>
          </a:xfrm>
          <a:prstGeom prst="rect">
            <a:avLst/>
          </a:prstGeom>
          <a:ln>
            <a:noFill/>
          </a:ln>
          <a:effectLst>
            <a:softEdge rad="112500"/>
          </a:effectLst>
        </p:spPr>
      </p:pic>
      <p:sp>
        <p:nvSpPr>
          <p:cNvPr id="8" name="Title 1"/>
          <p:cNvSpPr>
            <a:spLocks noGrp="1"/>
          </p:cNvSpPr>
          <p:nvPr>
            <p:ph type="title"/>
          </p:nvPr>
        </p:nvSpPr>
        <p:spPr>
          <a:xfrm>
            <a:off x="2589212" y="152400"/>
            <a:ext cx="8229600" cy="1143000"/>
          </a:xfrm>
          <a:noFill/>
        </p:spPr>
        <p:txBody>
          <a:bodyPr vert="horz" lIns="91440" tIns="45720" rIns="91440" bIns="45720" rtlCol="0" anchor="ctr">
            <a:normAutofit/>
          </a:bodyPr>
          <a:lstStyle/>
          <a:p>
            <a:r>
              <a:rPr lang="en-IN" b="1" i="1" u="sng" dirty="0">
                <a:solidFill>
                  <a:srgbClr val="00B050"/>
                </a:solidFill>
                <a:latin typeface="Times New Roman" pitchFamily="18" charset="0"/>
                <a:cs typeface="Times New Roman" pitchFamily="18" charset="0"/>
              </a:rPr>
              <a:t>Introduction to Reversible Logic</a:t>
            </a: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800" dirty="0" smtClean="0">
                <a:solidFill>
                  <a:schemeClr val="accent1">
                    <a:lumMod val="50000"/>
                  </a:schemeClr>
                </a:solidFill>
                <a:latin typeface="Bodoni MT Black" pitchFamily="18" charset="0"/>
              </a:rPr>
              <a:t>INTRODUCTION</a:t>
            </a:r>
            <a:endParaRPr kumimoji="1" lang="zh-TW" altLang="en-US" sz="2800" dirty="0">
              <a:solidFill>
                <a:schemeClr val="accent1">
                  <a:lumMod val="50000"/>
                </a:schemeClr>
              </a:solidFill>
              <a:latin typeface="Bodoni MT Black" pitchFamily="18" charset="0"/>
            </a:endParaRPr>
          </a:p>
        </p:txBody>
      </p:sp>
      <p:sp>
        <p:nvSpPr>
          <p:cNvPr id="10" name="TextBox 9"/>
          <p:cNvSpPr txBox="1"/>
          <p:nvPr/>
        </p:nvSpPr>
        <p:spPr>
          <a:xfrm>
            <a:off x="1545175" y="1819706"/>
            <a:ext cx="9799799" cy="2308324"/>
          </a:xfrm>
          <a:prstGeom prst="rect">
            <a:avLst/>
          </a:prstGeom>
          <a:noFill/>
        </p:spPr>
        <p:txBody>
          <a:bodyPr wrap="square" rtlCol="0">
            <a:spAutoFit/>
          </a:bodyPr>
          <a:lstStyle/>
          <a:p>
            <a:r>
              <a:rPr lang="en-US" b="1" u="sng" dirty="0" smtClean="0">
                <a:latin typeface="Times New Roman" panose="02020603050405020304" pitchFamily="18" charset="0"/>
                <a:cs typeface="Times New Roman" panose="02020603050405020304" pitchFamily="18" charset="0"/>
              </a:rPr>
              <a:t>Need:</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Low Power Dissipation is a major challenge in VLSI Circuits.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CMOS Logic Loses bit(s) during Computation =&gt; </a:t>
            </a:r>
            <a:r>
              <a:rPr lang="en-US" b="1" i="1" dirty="0" smtClean="0">
                <a:solidFill>
                  <a:srgbClr val="00B0F0"/>
                </a:solidFill>
                <a:latin typeface="Times New Roman" pitchFamily="18" charset="0"/>
                <a:cs typeface="Times New Roman" pitchFamily="18" charset="0"/>
              </a:rPr>
              <a:t>KTln2 </a:t>
            </a:r>
            <a:r>
              <a:rPr lang="en-US" dirty="0" smtClean="0">
                <a:latin typeface="Times New Roman" pitchFamily="18" charset="0"/>
                <a:cs typeface="Times New Roman" pitchFamily="18" charset="0"/>
              </a:rPr>
              <a:t>(</a:t>
            </a:r>
            <a:r>
              <a:rPr lang="en-US" dirty="0" err="1">
                <a:latin typeface="Times New Roman" pitchFamily="18" charset="0"/>
                <a:cs typeface="Times New Roman" pitchFamily="18" charset="0"/>
              </a:rPr>
              <a:t>Landauer</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(1961) </a:t>
            </a:r>
            <a:r>
              <a:rPr lang="en-US" dirty="0">
                <a:latin typeface="Times New Roman" pitchFamily="18" charset="0"/>
                <a:cs typeface="Times New Roman" pitchFamily="18" charset="0"/>
              </a:rPr>
              <a:t>and </a:t>
            </a:r>
            <a:r>
              <a:rPr lang="en-US" dirty="0" smtClean="0">
                <a:latin typeface="Times New Roman" panose="02020603050405020304" pitchFamily="18" charset="0"/>
                <a:cs typeface="Times New Roman" panose="02020603050405020304" pitchFamily="18" charset="0"/>
              </a:rPr>
              <a:t>Bennett (1973))</a:t>
            </a:r>
          </a:p>
          <a:p>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b="1" u="sng" dirty="0" smtClean="0">
                <a:latin typeface="Times New Roman" panose="02020603050405020304" pitchFamily="18" charset="0"/>
                <a:cs typeface="Times New Roman" panose="02020603050405020304" pitchFamily="18" charset="0"/>
              </a:rPr>
              <a:t>Solution:</a:t>
            </a:r>
          </a:p>
          <a:p>
            <a:endParaRPr lang="en-US" b="1"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One method is REVERSIBLE LOGIC.</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REVERSIBLE LOGIC = ONE to ONE Mapping (No. of I/Ps = No. of O/Ps)</a:t>
            </a:r>
            <a:endParaRPr lang="en-IN"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7041383" y="4142887"/>
            <a:ext cx="4020370" cy="1376065"/>
            <a:chOff x="5410200" y="4343400"/>
            <a:chExt cx="4020370" cy="1376065"/>
          </a:xfrm>
        </p:grpSpPr>
        <p:cxnSp>
          <p:nvCxnSpPr>
            <p:cNvPr id="12" name="Straight Connector 11"/>
            <p:cNvCxnSpPr/>
            <p:nvPr/>
          </p:nvCxnSpPr>
          <p:spPr>
            <a:xfrm>
              <a:off x="6096000" y="5029200"/>
              <a:ext cx="205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0" y="4572000"/>
              <a:ext cx="205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096000" y="5486400"/>
              <a:ext cx="205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7086600" y="4572000"/>
              <a:ext cx="0" cy="914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38800" y="4343400"/>
              <a:ext cx="407484"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a:t>
              </a:r>
              <a:endParaRPr lang="en-US" sz="24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5638800" y="4800600"/>
              <a:ext cx="389850"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B</a:t>
              </a:r>
              <a:endParaRPr lang="en-US" sz="24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410200" y="5257800"/>
              <a:ext cx="716863"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C=0</a:t>
              </a:r>
              <a:endParaRPr lang="en-US" sz="2400" dirty="0">
                <a:latin typeface="Times New Roman" panose="02020603050405020304" pitchFamily="18" charset="0"/>
                <a:cs typeface="Times New Roman" panose="02020603050405020304" pitchFamily="18" charset="0"/>
              </a:endParaRPr>
            </a:p>
          </p:txBody>
        </p:sp>
        <p:sp>
          <p:nvSpPr>
            <p:cNvPr id="19" name="Oval 18"/>
            <p:cNvSpPr/>
            <p:nvPr/>
          </p:nvSpPr>
          <p:spPr>
            <a:xfrm>
              <a:off x="7010400" y="4495800"/>
              <a:ext cx="152400" cy="1524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010400" y="4953000"/>
              <a:ext cx="152400" cy="152400"/>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934200" y="5334000"/>
              <a:ext cx="304800" cy="3048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21" idx="0"/>
              <a:endCxn id="21" idx="4"/>
            </p:cNvCxnSpPr>
            <p:nvPr/>
          </p:nvCxnSpPr>
          <p:spPr>
            <a:xfrm>
              <a:off x="7086600" y="5334000"/>
              <a:ext cx="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1" idx="6"/>
              <a:endCxn id="21" idx="2"/>
            </p:cNvCxnSpPr>
            <p:nvPr/>
          </p:nvCxnSpPr>
          <p:spPr>
            <a:xfrm flipH="1">
              <a:off x="6934200" y="5486400"/>
              <a:ext cx="304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229600" y="4343400"/>
              <a:ext cx="407484"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a:t>
              </a:r>
              <a:endParaRPr lang="en-US" sz="24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8229600" y="4800600"/>
              <a:ext cx="389850"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B</a:t>
              </a:r>
              <a:endParaRPr lang="en-US" sz="24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8229600" y="5257800"/>
              <a:ext cx="1200970"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AB⊕C </a:t>
              </a:r>
              <a:endParaRPr lang="en-US" sz="2400" dirty="0">
                <a:latin typeface="Times New Roman" panose="02020603050405020304" pitchFamily="18" charset="0"/>
                <a:cs typeface="Times New Roman" panose="02020603050405020304" pitchFamily="18" charset="0"/>
              </a:endParaRPr>
            </a:p>
          </p:txBody>
        </p:sp>
      </p:grpSp>
      <p:pic>
        <p:nvPicPr>
          <p:cNvPr id="6158" name="Picture 14" descr="Image result for and gate symbol 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65657" y="4511566"/>
            <a:ext cx="2189365" cy="745571"/>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Rectangle 26"/>
          <p:cNvSpPr/>
          <p:nvPr/>
        </p:nvSpPr>
        <p:spPr>
          <a:xfrm>
            <a:off x="2589212" y="5511445"/>
            <a:ext cx="2172390"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Conventional </a:t>
            </a:r>
            <a:r>
              <a:rPr lang="en-US" b="1" dirty="0">
                <a:latin typeface="Times New Roman" panose="02020603050405020304" pitchFamily="18" charset="0"/>
                <a:cs typeface="Times New Roman" panose="02020603050405020304" pitchFamily="18" charset="0"/>
              </a:rPr>
              <a:t>Logic </a:t>
            </a:r>
            <a:endParaRPr lang="en-IN" b="1" dirty="0">
              <a:latin typeface="Times New Roman" panose="02020603050405020304" pitchFamily="18" charset="0"/>
              <a:cs typeface="Times New Roman" panose="02020603050405020304" pitchFamily="18" charset="0"/>
            </a:endParaRPr>
          </a:p>
        </p:txBody>
      </p:sp>
      <p:sp>
        <p:nvSpPr>
          <p:cNvPr id="28" name="Rectangle 27"/>
          <p:cNvSpPr/>
          <p:nvPr/>
        </p:nvSpPr>
        <p:spPr>
          <a:xfrm>
            <a:off x="7934789" y="5630477"/>
            <a:ext cx="1890261"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Reversible </a:t>
            </a:r>
            <a:r>
              <a:rPr lang="en-US" b="1" dirty="0">
                <a:latin typeface="Times New Roman" panose="02020603050405020304" pitchFamily="18" charset="0"/>
                <a:cs typeface="Times New Roman" panose="02020603050405020304" pitchFamily="18" charset="0"/>
              </a:rPr>
              <a:t>Logic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2205387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688395785"/>
              </p:ext>
            </p:extLst>
          </p:nvPr>
        </p:nvGraphicFramePr>
        <p:xfrm>
          <a:off x="2132012" y="1371603"/>
          <a:ext cx="8686798" cy="4553028"/>
        </p:xfrm>
        <a:graphic>
          <a:graphicData uri="http://schemas.openxmlformats.org/drawingml/2006/table">
            <a:tbl>
              <a:tblPr firstRow="1" firstCol="1" bandRow="1">
                <a:tableStyleId>{5C22544A-7EE6-4342-B048-85BDC9FD1C3A}</a:tableStyleId>
              </a:tblPr>
              <a:tblGrid>
                <a:gridCol w="1576190">
                  <a:extLst>
                    <a:ext uri="{9D8B030D-6E8A-4147-A177-3AD203B41FA5}">
                      <a16:colId xmlns="" xmlns:a16="http://schemas.microsoft.com/office/drawing/2014/main" val="20000"/>
                    </a:ext>
                  </a:extLst>
                </a:gridCol>
                <a:gridCol w="1276690">
                  <a:extLst>
                    <a:ext uri="{9D8B030D-6E8A-4147-A177-3AD203B41FA5}">
                      <a16:colId xmlns="" xmlns:a16="http://schemas.microsoft.com/office/drawing/2014/main" val="20001"/>
                    </a:ext>
                  </a:extLst>
                </a:gridCol>
                <a:gridCol w="332533">
                  <a:extLst>
                    <a:ext uri="{9D8B030D-6E8A-4147-A177-3AD203B41FA5}">
                      <a16:colId xmlns="" xmlns:a16="http://schemas.microsoft.com/office/drawing/2014/main" val="20002"/>
                    </a:ext>
                  </a:extLst>
                </a:gridCol>
                <a:gridCol w="327055">
                  <a:extLst>
                    <a:ext uri="{9D8B030D-6E8A-4147-A177-3AD203B41FA5}">
                      <a16:colId xmlns="" xmlns:a16="http://schemas.microsoft.com/office/drawing/2014/main" val="20003"/>
                    </a:ext>
                  </a:extLst>
                </a:gridCol>
                <a:gridCol w="246701">
                  <a:extLst>
                    <a:ext uri="{9D8B030D-6E8A-4147-A177-3AD203B41FA5}">
                      <a16:colId xmlns="" xmlns:a16="http://schemas.microsoft.com/office/drawing/2014/main" val="20004"/>
                    </a:ext>
                  </a:extLst>
                </a:gridCol>
                <a:gridCol w="246701">
                  <a:extLst>
                    <a:ext uri="{9D8B030D-6E8A-4147-A177-3AD203B41FA5}">
                      <a16:colId xmlns="" xmlns:a16="http://schemas.microsoft.com/office/drawing/2014/main" val="20005"/>
                    </a:ext>
                  </a:extLst>
                </a:gridCol>
                <a:gridCol w="2204410">
                  <a:extLst>
                    <a:ext uri="{9D8B030D-6E8A-4147-A177-3AD203B41FA5}">
                      <a16:colId xmlns="" xmlns:a16="http://schemas.microsoft.com/office/drawing/2014/main" val="20006"/>
                    </a:ext>
                  </a:extLst>
                </a:gridCol>
                <a:gridCol w="2476518">
                  <a:extLst>
                    <a:ext uri="{9D8B030D-6E8A-4147-A177-3AD203B41FA5}">
                      <a16:colId xmlns="" xmlns:a16="http://schemas.microsoft.com/office/drawing/2014/main" val="20007"/>
                    </a:ext>
                  </a:extLst>
                </a:gridCol>
              </a:tblGrid>
              <a:tr h="397718">
                <a:tc>
                  <a:txBody>
                    <a:bodyPr/>
                    <a:lstStyle/>
                    <a:p>
                      <a:pPr algn="ctr">
                        <a:lnSpc>
                          <a:spcPct val="115000"/>
                        </a:lnSpc>
                        <a:spcAft>
                          <a:spcPts val="0"/>
                        </a:spcAft>
                      </a:pPr>
                      <a:r>
                        <a:rPr lang="en-US" sz="1100" dirty="0">
                          <a:effectLst/>
                          <a:latin typeface="Times New Roman" pitchFamily="18" charset="0"/>
                          <a:cs typeface="Times New Roman" pitchFamily="18" charset="0"/>
                        </a:rPr>
                        <a:t>Inputs</a:t>
                      </a:r>
                      <a:endParaRPr lang="en-IN" sz="1100" dirty="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Constant Inputs</a:t>
                      </a:r>
                      <a:endParaRPr lang="en-IN" sz="11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S</a:t>
                      </a:r>
                      <a:r>
                        <a:rPr lang="en-US" sz="1100" baseline="-25000">
                          <a:effectLst/>
                          <a:latin typeface="Times New Roman" pitchFamily="18" charset="0"/>
                          <a:cs typeface="Times New Roman" pitchFamily="18" charset="0"/>
                        </a:rPr>
                        <a:t>A</a:t>
                      </a:r>
                      <a:endParaRPr lang="en-IN" sz="11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100" kern="1200">
                          <a:effectLst/>
                          <a:latin typeface="Times New Roman" pitchFamily="18" charset="0"/>
                          <a:cs typeface="Times New Roman" pitchFamily="18" charset="0"/>
                        </a:rPr>
                        <a:t>S</a:t>
                      </a:r>
                      <a:r>
                        <a:rPr lang="en-US" sz="1100" kern="1200" baseline="-25000">
                          <a:effectLst/>
                          <a:latin typeface="Times New Roman" pitchFamily="18" charset="0"/>
                          <a:cs typeface="Times New Roman" pitchFamily="18" charset="0"/>
                        </a:rPr>
                        <a:t>B</a:t>
                      </a:r>
                      <a:endParaRPr lang="en-IN" sz="1100">
                        <a:effectLst/>
                        <a:latin typeface="Times New Roman" pitchFamily="18" charset="0"/>
                        <a:ea typeface="Times New Roman"/>
                        <a:cs typeface="Times New Roman" pitchFamily="18" charset="0"/>
                      </a:endParaRPr>
                    </a:p>
                  </a:txBody>
                  <a:tcPr marL="54839" marR="54839" marT="0" marB="0" anchor="ctr"/>
                </a:tc>
                <a:tc gridSpan="2">
                  <a:txBody>
                    <a:bodyPr/>
                    <a:lstStyle/>
                    <a:p>
                      <a:pPr algn="ctr">
                        <a:lnSpc>
                          <a:spcPct val="115000"/>
                        </a:lnSpc>
                        <a:spcAft>
                          <a:spcPts val="0"/>
                        </a:spcAft>
                      </a:pPr>
                      <a:r>
                        <a:rPr lang="en-US" sz="1100" kern="1200">
                          <a:effectLst/>
                          <a:latin typeface="Times New Roman" pitchFamily="18" charset="0"/>
                          <a:cs typeface="Times New Roman" pitchFamily="18" charset="0"/>
                        </a:rPr>
                        <a:t>S</a:t>
                      </a:r>
                      <a:r>
                        <a:rPr lang="en-US" sz="1100" kern="1200" baseline="-25000">
                          <a:effectLst/>
                          <a:latin typeface="Times New Roman" pitchFamily="18" charset="0"/>
                          <a:cs typeface="Times New Roman" pitchFamily="18" charset="0"/>
                        </a:rPr>
                        <a:t>OP</a:t>
                      </a:r>
                      <a:endParaRPr lang="en-IN" sz="1100">
                        <a:effectLst/>
                        <a:latin typeface="Times New Roman" pitchFamily="18" charset="0"/>
                        <a:ea typeface="Times New Roman"/>
                        <a:cs typeface="Times New Roman" pitchFamily="18" charset="0"/>
                      </a:endParaRPr>
                    </a:p>
                  </a:txBody>
                  <a:tcPr marL="54839" marR="54839" marT="0" marB="0" anchor="ctr"/>
                </a:tc>
                <a:tc hMerge="1">
                  <a:txBody>
                    <a:bodyPr/>
                    <a:lstStyle/>
                    <a:p>
                      <a:endParaRPr lang="en-IN"/>
                    </a:p>
                  </a:txBody>
                  <a:tcPr/>
                </a:tc>
                <a:tc>
                  <a:txBody>
                    <a:bodyPr/>
                    <a:lstStyle/>
                    <a:p>
                      <a:pPr algn="ctr">
                        <a:lnSpc>
                          <a:spcPct val="115000"/>
                        </a:lnSpc>
                        <a:spcAft>
                          <a:spcPts val="0"/>
                        </a:spcAft>
                      </a:pPr>
                      <a:r>
                        <a:rPr lang="en-US" sz="1100" kern="1200">
                          <a:effectLst/>
                          <a:latin typeface="Times New Roman" pitchFamily="18" charset="0"/>
                          <a:cs typeface="Times New Roman" pitchFamily="18" charset="0"/>
                        </a:rPr>
                        <a:t>Result</a:t>
                      </a:r>
                      <a:endParaRPr lang="en-IN" sz="11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100">
                          <a:effectLst/>
                          <a:latin typeface="Times New Roman" pitchFamily="18" charset="0"/>
                          <a:cs typeface="Times New Roman" pitchFamily="18" charset="0"/>
                        </a:rPr>
                        <a:t>Type of Operation</a:t>
                      </a:r>
                      <a:endParaRPr lang="en-IN" sz="110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0"/>
                  </a:ext>
                </a:extLst>
              </a:tr>
              <a:tr h="237188">
                <a:tc>
                  <a:txBody>
                    <a:bodyPr/>
                    <a:lstStyle/>
                    <a:p>
                      <a:pPr algn="ctr">
                        <a:lnSpc>
                          <a:spcPct val="115000"/>
                        </a:lnSpc>
                        <a:spcAft>
                          <a:spcPts val="0"/>
                        </a:spcAft>
                      </a:pPr>
                      <a:r>
                        <a:rPr lang="en-US" sz="1200" kern="1200" dirty="0">
                          <a:effectLst/>
                          <a:latin typeface="Times New Roman" pitchFamily="18" charset="0"/>
                          <a:cs typeface="Times New Roman" pitchFamily="18" charset="0"/>
                        </a:rPr>
                        <a:t>A=A</a:t>
                      </a:r>
                      <a:endParaRPr lang="en-IN" sz="1200" dirty="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B=1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A</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TRANSFER  A</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1"/>
                  </a:ext>
                </a:extLst>
              </a:tr>
              <a:tr h="237188">
                <a:tc>
                  <a:txBody>
                    <a:bodyPr/>
                    <a:lstStyle/>
                    <a:p>
                      <a:pPr algn="ctr">
                        <a:lnSpc>
                          <a:spcPct val="115000"/>
                        </a:lnSpc>
                        <a:spcAft>
                          <a:spcPts val="0"/>
                        </a:spcAft>
                      </a:pPr>
                      <a:r>
                        <a:rPr lang="en-US" sz="1200" kern="1200" dirty="0">
                          <a:effectLst/>
                          <a:latin typeface="Times New Roman" pitchFamily="18" charset="0"/>
                          <a:cs typeface="Times New Roman" pitchFamily="18" charset="0"/>
                        </a:rPr>
                        <a:t>B=B</a:t>
                      </a:r>
                      <a:endParaRPr lang="en-IN" sz="1200" dirty="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A=1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TRANSFER  B</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2"/>
                  </a:ext>
                </a:extLst>
              </a:tr>
              <a:tr h="687567">
                <a:tc>
                  <a:txBody>
                    <a:bodyPr/>
                    <a:lstStyle/>
                    <a:p>
                      <a:pPr algn="ctr">
                        <a:lnSpc>
                          <a:spcPct val="115000"/>
                        </a:lnSpc>
                        <a:spcAft>
                          <a:spcPts val="0"/>
                        </a:spcAft>
                      </a:pPr>
                      <a:r>
                        <a:rPr lang="en-US" sz="1200" kern="1200">
                          <a:effectLst/>
                          <a:latin typeface="Times New Roman" pitchFamily="18" charset="0"/>
                          <a:cs typeface="Times New Roman" pitchFamily="18" charset="0"/>
                        </a:rPr>
                        <a:t>A=A; B=B; Cin=Cin</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a:t>
                      </a:r>
                      <a:endParaRPr lang="en-IN" sz="1200">
                        <a:effectLst/>
                        <a:latin typeface="Times New Roman" pitchFamily="18" charset="0"/>
                        <a:ea typeface="Times New Roman"/>
                        <a:cs typeface="Times New Roman" pitchFamily="18" charset="0"/>
                      </a:endParaRPr>
                    </a:p>
                  </a:txBody>
                  <a:tcPr marL="54839" marR="54839" marT="0" marB="0" anchor="ctr"/>
                </a:tc>
                <a:tc rowSpan="2">
                  <a:txBody>
                    <a:bodyPr/>
                    <a:lstStyle/>
                    <a:p>
                      <a:pPr algn="ctr">
                        <a:lnSpc>
                          <a:spcPct val="115000"/>
                        </a:lnSpc>
                        <a:spcAft>
                          <a:spcPts val="0"/>
                        </a:spcAft>
                      </a:pPr>
                      <a:r>
                        <a:rPr lang="en-US" sz="1200" kern="1200" dirty="0">
                          <a:effectLst/>
                          <a:latin typeface="Times New Roman" pitchFamily="18" charset="0"/>
                          <a:cs typeface="Times New Roman" pitchFamily="18" charset="0"/>
                        </a:rPr>
                        <a:t>0</a:t>
                      </a:r>
                      <a:endParaRPr lang="en-IN" sz="1200" dirty="0">
                        <a:effectLst/>
                        <a:latin typeface="Times New Roman" pitchFamily="18" charset="0"/>
                        <a:ea typeface="Times New Roman"/>
                        <a:cs typeface="Times New Roman" pitchFamily="18" charset="0"/>
                      </a:endParaRPr>
                    </a:p>
                  </a:txBody>
                  <a:tcPr marL="54839" marR="54839" marT="0" marB="0" anchor="ctr"/>
                </a:tc>
                <a:tc rowSpan="2">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rowSpan="2">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rowSpan="2">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1000"/>
                        </a:spcAft>
                      </a:pPr>
                      <a:r>
                        <a:rPr lang="en-US" sz="1200" kern="1200">
                          <a:effectLst/>
                          <a:latin typeface="Times New Roman" pitchFamily="18" charset="0"/>
                          <a:cs typeface="Times New Roman" pitchFamily="18" charset="0"/>
                        </a:rPr>
                        <a:t>Sum = A</a:t>
                      </a:r>
                      <a:r>
                        <a:rPr lang="en-US" sz="1200">
                          <a:effectLst/>
                          <a:latin typeface="Times New Roman" pitchFamily="18" charset="0"/>
                          <a:cs typeface="Times New Roman" pitchFamily="18" charset="0"/>
                        </a:rPr>
                        <a:t>⊕B⊕Cin</a:t>
                      </a:r>
                      <a:endParaRPr lang="en-IN" sz="1200">
                        <a:effectLst/>
                        <a:latin typeface="Times New Roman" pitchFamily="18" charset="0"/>
                        <a:cs typeface="Times New Roman" pitchFamily="18" charset="0"/>
                      </a:endParaRPr>
                    </a:p>
                    <a:p>
                      <a:pPr algn="ctr">
                        <a:lnSpc>
                          <a:spcPct val="115000"/>
                        </a:lnSpc>
                        <a:spcAft>
                          <a:spcPts val="1000"/>
                        </a:spcAft>
                      </a:pPr>
                      <a:r>
                        <a:rPr lang="en-US" sz="1200">
                          <a:effectLst/>
                          <a:latin typeface="Times New Roman" pitchFamily="18" charset="0"/>
                          <a:cs typeface="Times New Roman" pitchFamily="18" charset="0"/>
                        </a:rPr>
                        <a:t>Carry out = AB + BCin + ACin</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FULL ADDER</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3"/>
                  </a:ext>
                </a:extLst>
              </a:tr>
              <a:tr h="494993">
                <a:tc>
                  <a:txBody>
                    <a:bodyPr/>
                    <a:lstStyle/>
                    <a:p>
                      <a:pPr algn="ctr">
                        <a:lnSpc>
                          <a:spcPct val="115000"/>
                        </a:lnSpc>
                        <a:spcAft>
                          <a:spcPts val="0"/>
                        </a:spcAft>
                      </a:pPr>
                      <a:r>
                        <a:rPr lang="en-US" sz="1200" kern="1200">
                          <a:effectLst/>
                          <a:latin typeface="Times New Roman" pitchFamily="18" charset="0"/>
                          <a:cs typeface="Times New Roman" pitchFamily="18" charset="0"/>
                        </a:rPr>
                        <a:t>A=A; B=B; Cin=Cin</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Cin  = 1</a:t>
                      </a:r>
                      <a:endParaRPr lang="en-IN" sz="1200">
                        <a:effectLst/>
                        <a:latin typeface="Times New Roman" pitchFamily="18" charset="0"/>
                        <a:ea typeface="Times New Roman"/>
                        <a:cs typeface="Times New Roman" pitchFamily="18" charset="0"/>
                      </a:endParaRPr>
                    </a:p>
                  </a:txBody>
                  <a:tcPr marL="54839" marR="54839" marT="0" marB="0" anchor="ct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15000"/>
                        </a:lnSpc>
                        <a:spcAft>
                          <a:spcPts val="1000"/>
                        </a:spcAft>
                      </a:pPr>
                      <a:r>
                        <a:rPr lang="en-US" sz="1200" kern="1200">
                          <a:effectLst/>
                          <a:latin typeface="Times New Roman" pitchFamily="18" charset="0"/>
                          <a:cs typeface="Times New Roman" pitchFamily="18" charset="0"/>
                        </a:rPr>
                        <a:t>Sum = A</a:t>
                      </a:r>
                      <a:r>
                        <a:rPr lang="en-US" sz="1200">
                          <a:effectLst/>
                          <a:latin typeface="Times New Roman" pitchFamily="18" charset="0"/>
                          <a:cs typeface="Times New Roman" pitchFamily="18" charset="0"/>
                        </a:rPr>
                        <a:t>⊕B⊕1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ADD WITH CONSTANT CARRY</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4"/>
                  </a:ext>
                </a:extLst>
              </a:tr>
              <a:tr h="237188">
                <a:tc>
                  <a:txBody>
                    <a:bodyPr/>
                    <a:lstStyle/>
                    <a:p>
                      <a:pPr algn="ctr">
                        <a:lnSpc>
                          <a:spcPct val="115000"/>
                        </a:lnSpc>
                        <a:spcAft>
                          <a:spcPts val="0"/>
                        </a:spcAft>
                      </a:pPr>
                      <a:r>
                        <a:rPr lang="en-US" sz="1200" kern="1200">
                          <a:effectLst/>
                          <a:latin typeface="Times New Roman" pitchFamily="18" charset="0"/>
                          <a:cs typeface="Times New Roman" pitchFamily="18" charset="0"/>
                        </a:rPr>
                        <a:t>B=B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A=0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1000"/>
                        </a:spcAft>
                      </a:pPr>
                      <a:r>
                        <a:rPr lang="en-US" sz="1200" kern="1200">
                          <a:effectLst/>
                          <a:latin typeface="Times New Roman" pitchFamily="18" charset="0"/>
                          <a:cs typeface="Times New Roman" pitchFamily="18" charset="0"/>
                        </a:rPr>
                        <a:t>B+1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INCREMENT B</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5"/>
                  </a:ext>
                </a:extLst>
              </a:tr>
              <a:tr h="237188">
                <a:tc>
                  <a:txBody>
                    <a:bodyPr/>
                    <a:lstStyle/>
                    <a:p>
                      <a:pPr algn="ctr">
                        <a:lnSpc>
                          <a:spcPct val="115000"/>
                        </a:lnSpc>
                        <a:spcAft>
                          <a:spcPts val="0"/>
                        </a:spcAft>
                      </a:pPr>
                      <a:r>
                        <a:rPr lang="en-US" sz="1200" kern="1200">
                          <a:effectLst/>
                          <a:latin typeface="Times New Roman" pitchFamily="18" charset="0"/>
                          <a:cs typeface="Times New Roman" pitchFamily="18" charset="0"/>
                        </a:rPr>
                        <a:t>A=A; Cin=B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B=B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1000"/>
                        </a:spcAft>
                      </a:pPr>
                      <a:r>
                        <a:rPr lang="en-US" sz="1200" kern="1200">
                          <a:effectLst/>
                          <a:latin typeface="Times New Roman" pitchFamily="18" charset="0"/>
                          <a:cs typeface="Times New Roman" pitchFamily="18" charset="0"/>
                        </a:rPr>
                        <a:t>A+B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Add</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6"/>
                  </a:ext>
                </a:extLst>
              </a:tr>
              <a:tr h="348780">
                <a:tc>
                  <a:txBody>
                    <a:bodyPr/>
                    <a:lstStyle/>
                    <a:p>
                      <a:pPr algn="ctr">
                        <a:lnSpc>
                          <a:spcPct val="115000"/>
                        </a:lnSpc>
                        <a:spcAft>
                          <a:spcPts val="0"/>
                        </a:spcAft>
                      </a:pPr>
                      <a:r>
                        <a:rPr lang="en-US" sz="1200" kern="1200">
                          <a:effectLst/>
                          <a:latin typeface="Times New Roman" pitchFamily="18" charset="0"/>
                          <a:cs typeface="Times New Roman" pitchFamily="18" charset="0"/>
                        </a:rPr>
                        <a:t>A=A; B=B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1000"/>
                        </a:spcAft>
                      </a:pPr>
                      <a:r>
                        <a:rPr lang="en-US" sz="1200" kern="1200">
                          <a:effectLst/>
                          <a:latin typeface="Times New Roman" pitchFamily="18" charset="0"/>
                          <a:cs typeface="Times New Roman" pitchFamily="18" charset="0"/>
                        </a:rPr>
                        <a:t>A</a:t>
                      </a:r>
                      <a:r>
                        <a:rPr lang="en-US" sz="1200">
                          <a:effectLst/>
                          <a:latin typeface="Times New Roman" pitchFamily="18" charset="0"/>
                          <a:cs typeface="Times New Roman" pitchFamily="18" charset="0"/>
                        </a:rPr>
                        <a:t>⊕B’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1’s Complement Addition</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7"/>
                  </a:ext>
                </a:extLst>
              </a:tr>
              <a:tr h="237188">
                <a:tc>
                  <a:txBody>
                    <a:bodyPr/>
                    <a:lstStyle/>
                    <a:p>
                      <a:pPr algn="ctr">
                        <a:lnSpc>
                          <a:spcPct val="115000"/>
                        </a:lnSpc>
                        <a:spcAft>
                          <a:spcPts val="0"/>
                        </a:spcAft>
                      </a:pPr>
                      <a:r>
                        <a:rPr lang="en-US" sz="1200" kern="1200">
                          <a:effectLst/>
                          <a:latin typeface="Times New Roman" pitchFamily="18" charset="0"/>
                          <a:cs typeface="Times New Roman" pitchFamily="18" charset="0"/>
                        </a:rPr>
                        <a:t>A=A</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B=0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1000"/>
                        </a:spcAft>
                      </a:pPr>
                      <a:r>
                        <a:rPr lang="en-US" sz="1200" kern="1200">
                          <a:effectLst/>
                          <a:latin typeface="Times New Roman" pitchFamily="18" charset="0"/>
                          <a:cs typeface="Times New Roman" pitchFamily="18" charset="0"/>
                        </a:rPr>
                        <a:t>A’</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INCREMENT A</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8"/>
                  </a:ext>
                </a:extLst>
              </a:tr>
              <a:tr h="557642">
                <a:tc>
                  <a:txBody>
                    <a:bodyPr/>
                    <a:lstStyle/>
                    <a:p>
                      <a:pPr algn="ctr">
                        <a:lnSpc>
                          <a:spcPct val="115000"/>
                        </a:lnSpc>
                        <a:spcAft>
                          <a:spcPts val="0"/>
                        </a:spcAft>
                      </a:pPr>
                      <a:r>
                        <a:rPr lang="en-US" sz="1200" kern="1200" dirty="0">
                          <a:effectLst/>
                          <a:latin typeface="Times New Roman" pitchFamily="18" charset="0"/>
                          <a:cs typeface="Times New Roman" pitchFamily="18" charset="0"/>
                        </a:rPr>
                        <a:t>A=A; B=B</a:t>
                      </a:r>
                      <a:endParaRPr lang="en-IN" sz="1200" dirty="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Cin  = 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1000"/>
                        </a:spcAft>
                      </a:pPr>
                      <a:r>
                        <a:rPr lang="en-US" sz="1200" kern="1200">
                          <a:effectLst/>
                          <a:latin typeface="Times New Roman" pitchFamily="18" charset="0"/>
                          <a:cs typeface="Times New Roman" pitchFamily="18" charset="0"/>
                        </a:rPr>
                        <a:t>Sum = A</a:t>
                      </a:r>
                      <a:r>
                        <a:rPr lang="en-US" sz="1200">
                          <a:effectLst/>
                          <a:latin typeface="Times New Roman" pitchFamily="18" charset="0"/>
                          <a:cs typeface="Times New Roman" pitchFamily="18" charset="0"/>
                        </a:rPr>
                        <a:t>⊕B</a:t>
                      </a:r>
                      <a:endParaRPr lang="en-IN" sz="1200">
                        <a:effectLst/>
                        <a:latin typeface="Times New Roman" pitchFamily="18" charset="0"/>
                        <a:cs typeface="Times New Roman" pitchFamily="18" charset="0"/>
                      </a:endParaRPr>
                    </a:p>
                    <a:p>
                      <a:pPr algn="ctr">
                        <a:lnSpc>
                          <a:spcPct val="115000"/>
                        </a:lnSpc>
                        <a:spcAft>
                          <a:spcPts val="1000"/>
                        </a:spcAft>
                      </a:pPr>
                      <a:r>
                        <a:rPr lang="en-US" sz="1200">
                          <a:effectLst/>
                          <a:latin typeface="Times New Roman" pitchFamily="18" charset="0"/>
                          <a:cs typeface="Times New Roman" pitchFamily="18" charset="0"/>
                        </a:rPr>
                        <a:t>Carry out = AB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HALF ADDER</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09"/>
                  </a:ext>
                </a:extLst>
              </a:tr>
              <a:tr h="237188">
                <a:tc>
                  <a:txBody>
                    <a:bodyPr/>
                    <a:lstStyle/>
                    <a:p>
                      <a:pPr algn="ctr">
                        <a:lnSpc>
                          <a:spcPct val="115000"/>
                        </a:lnSpc>
                        <a:spcAft>
                          <a:spcPts val="0"/>
                        </a:spcAft>
                      </a:pPr>
                      <a:r>
                        <a:rPr lang="en-US" sz="1200" kern="1200">
                          <a:effectLst/>
                          <a:latin typeface="Times New Roman" pitchFamily="18" charset="0"/>
                          <a:cs typeface="Times New Roman" pitchFamily="18" charset="0"/>
                        </a:rPr>
                        <a:t>B=B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A=1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1000"/>
                        </a:spcAft>
                      </a:pPr>
                      <a:r>
                        <a:rPr lang="en-US" sz="1200" kern="1200">
                          <a:effectLst/>
                          <a:latin typeface="Times New Roman" pitchFamily="18" charset="0"/>
                          <a:cs typeface="Times New Roman" pitchFamily="18" charset="0"/>
                        </a:rPr>
                        <a:t>B’</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DECREMENT B</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10"/>
                  </a:ext>
                </a:extLst>
              </a:tr>
              <a:tr h="348780">
                <a:tc>
                  <a:txBody>
                    <a:bodyPr/>
                    <a:lstStyle/>
                    <a:p>
                      <a:pPr algn="ctr">
                        <a:lnSpc>
                          <a:spcPct val="115000"/>
                        </a:lnSpc>
                        <a:spcAft>
                          <a:spcPts val="0"/>
                        </a:spcAft>
                      </a:pPr>
                      <a:r>
                        <a:rPr lang="en-US" sz="1200" kern="1200">
                          <a:effectLst/>
                          <a:latin typeface="Times New Roman" pitchFamily="18" charset="0"/>
                          <a:cs typeface="Times New Roman" pitchFamily="18" charset="0"/>
                        </a:rPr>
                        <a:t>B=B; Cin=Cin</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A=0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0</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1000"/>
                        </a:spcAft>
                      </a:pPr>
                      <a:r>
                        <a:rPr lang="en-US" sz="1200" kern="1200">
                          <a:effectLst/>
                          <a:latin typeface="Times New Roman" pitchFamily="18" charset="0"/>
                          <a:cs typeface="Times New Roman" pitchFamily="18" charset="0"/>
                        </a:rPr>
                        <a:t>B’</a:t>
                      </a:r>
                      <a:r>
                        <a:rPr lang="en-US" sz="1200">
                          <a:effectLst/>
                          <a:latin typeface="Times New Roman" pitchFamily="18" charset="0"/>
                          <a:cs typeface="Times New Roman" pitchFamily="18" charset="0"/>
                        </a:rPr>
                        <a:t>⊕Cin</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2’s Complement Addition</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11"/>
                  </a:ext>
                </a:extLst>
              </a:tr>
              <a:tr h="237188">
                <a:tc>
                  <a:txBody>
                    <a:bodyPr/>
                    <a:lstStyle/>
                    <a:p>
                      <a:pPr algn="ctr">
                        <a:lnSpc>
                          <a:spcPct val="115000"/>
                        </a:lnSpc>
                        <a:spcAft>
                          <a:spcPts val="0"/>
                        </a:spcAft>
                      </a:pPr>
                      <a:r>
                        <a:rPr lang="en-US" sz="1200" kern="1200">
                          <a:effectLst/>
                          <a:latin typeface="Times New Roman" pitchFamily="18" charset="0"/>
                          <a:cs typeface="Times New Roman" pitchFamily="18" charset="0"/>
                        </a:rPr>
                        <a:t>A=A</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dirty="0">
                          <a:effectLst/>
                          <a:latin typeface="Times New Roman" pitchFamily="18" charset="0"/>
                          <a:cs typeface="Times New Roman" pitchFamily="18" charset="0"/>
                        </a:rPr>
                        <a:t>B=1</a:t>
                      </a:r>
                      <a:endParaRPr lang="en-IN" sz="1200" dirty="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1</a:t>
                      </a:r>
                      <a:endParaRPr lang="en-IN" sz="120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1000"/>
                        </a:spcAft>
                      </a:pPr>
                      <a:r>
                        <a:rPr lang="en-US" sz="1200" kern="1200" dirty="0">
                          <a:effectLst/>
                          <a:latin typeface="Times New Roman" pitchFamily="18" charset="0"/>
                          <a:cs typeface="Times New Roman" pitchFamily="18" charset="0"/>
                        </a:rPr>
                        <a:t>A’</a:t>
                      </a:r>
                      <a:endParaRPr lang="en-IN" sz="1200" dirty="0">
                        <a:effectLst/>
                        <a:latin typeface="Times New Roman" pitchFamily="18" charset="0"/>
                        <a:ea typeface="Times New Roman"/>
                        <a:cs typeface="Times New Roman" pitchFamily="18" charset="0"/>
                      </a:endParaRPr>
                    </a:p>
                  </a:txBody>
                  <a:tcPr marL="54839" marR="54839"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DECREMENT A</a:t>
                      </a:r>
                      <a:endParaRPr lang="en-IN" sz="1400" b="1" dirty="0">
                        <a:effectLst/>
                        <a:latin typeface="Times New Roman" pitchFamily="18" charset="0"/>
                        <a:ea typeface="Times New Roman"/>
                        <a:cs typeface="Times New Roman" pitchFamily="18" charset="0"/>
                      </a:endParaRPr>
                    </a:p>
                  </a:txBody>
                  <a:tcPr marL="54839" marR="54839" marT="0" marB="0" anchor="ctr"/>
                </a:tc>
                <a:extLst>
                  <a:ext uri="{0D108BD9-81ED-4DB2-BD59-A6C34878D82A}">
                    <a16:rowId xmlns="" xmlns:a16="http://schemas.microsoft.com/office/drawing/2014/main" val="10012"/>
                  </a:ext>
                </a:extLst>
              </a:tr>
            </a:tbl>
          </a:graphicData>
        </a:graphic>
      </p:graphicFrame>
      <p:sp>
        <p:nvSpPr>
          <p:cNvPr id="6" name="TextBox 5"/>
          <p:cNvSpPr txBox="1"/>
          <p:nvPr/>
        </p:nvSpPr>
        <p:spPr>
          <a:xfrm>
            <a:off x="2109252" y="6031468"/>
            <a:ext cx="2206053" cy="369332"/>
          </a:xfrm>
          <a:prstGeom prst="rect">
            <a:avLst/>
          </a:prstGeom>
          <a:noFill/>
        </p:spPr>
        <p:txBody>
          <a:bodyPr wrap="none" rtlCol="0">
            <a:spAutoFit/>
          </a:bodyPr>
          <a:lstStyle/>
          <a:p>
            <a:r>
              <a:rPr lang="en-US" b="1" dirty="0" smtClean="0">
                <a:latin typeface="Andalus" pitchFamily="18" charset="-78"/>
                <a:cs typeface="Andalus" pitchFamily="18" charset="-78"/>
              </a:rPr>
              <a:t>Additional Functions:</a:t>
            </a:r>
            <a:endParaRPr lang="en-US" b="1" dirty="0">
              <a:latin typeface="Andalus" pitchFamily="18" charset="-78"/>
              <a:cs typeface="Andalus" pitchFamily="18" charset="-78"/>
            </a:endParaRPr>
          </a:p>
        </p:txBody>
      </p:sp>
      <p:pic>
        <p:nvPicPr>
          <p:cNvPr id="7"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2208213" y="152400"/>
            <a:ext cx="8534399"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Arithmetic Operations of Proposed ALU</a:t>
            </a:r>
            <a:endParaRPr lang="en-IN" sz="40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2" name="TextBox 1"/>
          <p:cNvSpPr txBox="1"/>
          <p:nvPr/>
        </p:nvSpPr>
        <p:spPr>
          <a:xfrm>
            <a:off x="2785728" y="6248400"/>
            <a:ext cx="5547544" cy="646331"/>
          </a:xfrm>
          <a:prstGeom prst="rect">
            <a:avLst/>
          </a:prstGeom>
          <a:noFill/>
        </p:spPr>
        <p:txBody>
          <a:bodyPr wrap="none" rtlCol="0">
            <a:spAutoFit/>
          </a:bodyPr>
          <a:lstStyle/>
          <a:p>
            <a:pPr marL="465138" indent="-465138">
              <a:buFont typeface="Wingdings" pitchFamily="2" charset="2"/>
              <a:buChar char="v"/>
            </a:pPr>
            <a:r>
              <a:rPr lang="en-IN" b="1" dirty="0" smtClean="0">
                <a:latin typeface="Times New Roman" pitchFamily="18" charset="0"/>
                <a:cs typeface="Times New Roman" pitchFamily="18" charset="0"/>
              </a:rPr>
              <a:t>Full Adder (Sum and Carry)</a:t>
            </a:r>
          </a:p>
          <a:p>
            <a:pPr marL="465138" indent="-465138">
              <a:buFont typeface="Wingdings" pitchFamily="2" charset="2"/>
              <a:buChar char="v"/>
            </a:pPr>
            <a:r>
              <a:rPr lang="en-IN" b="1" dirty="0" smtClean="0">
                <a:latin typeface="Times New Roman" pitchFamily="18" charset="0"/>
                <a:cs typeface="Times New Roman" pitchFamily="18" charset="0"/>
              </a:rPr>
              <a:t>Decrement, Increment and Transfer for all Inputs</a:t>
            </a:r>
            <a:endParaRPr lang="en-IN" b="1"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B34836FF-62BC-4CE2-AE22-C9B331F62E4D}"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40</a:t>
            </a:fld>
            <a:endParaRPr lang="en-US"/>
          </a:p>
        </p:txBody>
      </p:sp>
      <p:sp>
        <p:nvSpPr>
          <p:cNvPr id="12" name="Footer Placeholder 11"/>
          <p:cNvSpPr>
            <a:spLocks noGrp="1"/>
          </p:cNvSpPr>
          <p:nvPr>
            <p:ph type="ftr" sz="quarter" idx="11"/>
          </p:nvPr>
        </p:nvSpPr>
        <p:spPr/>
        <p:txBody>
          <a:bodyPr/>
          <a:lstStyle/>
          <a:p>
            <a:r>
              <a:rPr lang="en-US" dirty="0" smtClean="0"/>
              <a:t>Ph.D. Viva Voce</a:t>
            </a:r>
            <a:endParaRPr lang="en-US" dirty="0"/>
          </a:p>
        </p:txBody>
      </p:sp>
    </p:spTree>
    <p:extLst>
      <p:ext uri="{BB962C8B-B14F-4D97-AF65-F5344CB8AC3E}">
        <p14:creationId xmlns="" xmlns:p14="http://schemas.microsoft.com/office/powerpoint/2010/main" val="27634356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88462904"/>
              </p:ext>
            </p:extLst>
          </p:nvPr>
        </p:nvGraphicFramePr>
        <p:xfrm>
          <a:off x="2618738" y="1613065"/>
          <a:ext cx="8581075" cy="3492383"/>
        </p:xfrm>
        <a:graphic>
          <a:graphicData uri="http://schemas.openxmlformats.org/drawingml/2006/table">
            <a:tbl>
              <a:tblPr firstRow="1" firstCol="1" bandRow="1">
                <a:tableStyleId>{5C22544A-7EE6-4342-B048-85BDC9FD1C3A}</a:tableStyleId>
              </a:tblPr>
              <a:tblGrid>
                <a:gridCol w="1272987">
                  <a:extLst>
                    <a:ext uri="{9D8B030D-6E8A-4147-A177-3AD203B41FA5}">
                      <a16:colId xmlns="" xmlns:a16="http://schemas.microsoft.com/office/drawing/2014/main" val="20000"/>
                    </a:ext>
                  </a:extLst>
                </a:gridCol>
                <a:gridCol w="1272987">
                  <a:extLst>
                    <a:ext uri="{9D8B030D-6E8A-4147-A177-3AD203B41FA5}">
                      <a16:colId xmlns="" xmlns:a16="http://schemas.microsoft.com/office/drawing/2014/main" val="20001"/>
                    </a:ext>
                  </a:extLst>
                </a:gridCol>
                <a:gridCol w="521001">
                  <a:extLst>
                    <a:ext uri="{9D8B030D-6E8A-4147-A177-3AD203B41FA5}">
                      <a16:colId xmlns="" xmlns:a16="http://schemas.microsoft.com/office/drawing/2014/main" val="20002"/>
                    </a:ext>
                  </a:extLst>
                </a:gridCol>
                <a:gridCol w="512069">
                  <a:extLst>
                    <a:ext uri="{9D8B030D-6E8A-4147-A177-3AD203B41FA5}">
                      <a16:colId xmlns="" xmlns:a16="http://schemas.microsoft.com/office/drawing/2014/main" val="20003"/>
                    </a:ext>
                  </a:extLst>
                </a:gridCol>
                <a:gridCol w="369163">
                  <a:extLst>
                    <a:ext uri="{9D8B030D-6E8A-4147-A177-3AD203B41FA5}">
                      <a16:colId xmlns="" xmlns:a16="http://schemas.microsoft.com/office/drawing/2014/main" val="20004"/>
                    </a:ext>
                  </a:extLst>
                </a:gridCol>
                <a:gridCol w="369163">
                  <a:extLst>
                    <a:ext uri="{9D8B030D-6E8A-4147-A177-3AD203B41FA5}">
                      <a16:colId xmlns="" xmlns:a16="http://schemas.microsoft.com/office/drawing/2014/main" val="20005"/>
                    </a:ext>
                  </a:extLst>
                </a:gridCol>
                <a:gridCol w="1801918">
                  <a:extLst>
                    <a:ext uri="{9D8B030D-6E8A-4147-A177-3AD203B41FA5}">
                      <a16:colId xmlns="" xmlns:a16="http://schemas.microsoft.com/office/drawing/2014/main" val="20006"/>
                    </a:ext>
                  </a:extLst>
                </a:gridCol>
                <a:gridCol w="2461787">
                  <a:extLst>
                    <a:ext uri="{9D8B030D-6E8A-4147-A177-3AD203B41FA5}">
                      <a16:colId xmlns="" xmlns:a16="http://schemas.microsoft.com/office/drawing/2014/main" val="20007"/>
                    </a:ext>
                  </a:extLst>
                </a:gridCol>
              </a:tblGrid>
              <a:tr h="419053">
                <a:tc>
                  <a:txBody>
                    <a:bodyPr/>
                    <a:lstStyle/>
                    <a:p>
                      <a:pPr algn="ctr">
                        <a:lnSpc>
                          <a:spcPct val="115000"/>
                        </a:lnSpc>
                        <a:spcAft>
                          <a:spcPts val="0"/>
                        </a:spcAft>
                      </a:pPr>
                      <a:r>
                        <a:rPr lang="en-US" sz="1200" dirty="0">
                          <a:effectLst/>
                          <a:latin typeface="Times New Roman" pitchFamily="18" charset="0"/>
                          <a:cs typeface="Times New Roman" pitchFamily="18" charset="0"/>
                        </a:rPr>
                        <a:t>Inputs</a:t>
                      </a:r>
                      <a:endParaRPr lang="en-IN" sz="12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Constant Inputs</a:t>
                      </a:r>
                      <a:endParaRPr lang="en-IN" sz="12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200">
                          <a:effectLst/>
                          <a:latin typeface="Times New Roman" pitchFamily="18" charset="0"/>
                          <a:cs typeface="Times New Roman" pitchFamily="18" charset="0"/>
                        </a:rPr>
                        <a:t>S</a:t>
                      </a:r>
                      <a:r>
                        <a:rPr lang="en-US" sz="1200" baseline="-25000">
                          <a:effectLst/>
                          <a:latin typeface="Times New Roman" pitchFamily="18" charset="0"/>
                          <a:cs typeface="Times New Roman" pitchFamily="18" charset="0"/>
                        </a:rPr>
                        <a:t>A</a:t>
                      </a:r>
                      <a:endParaRPr lang="en-IN" sz="1200">
                        <a:effectLst/>
                        <a:latin typeface="Times New Roman" pitchFamily="18" charset="0"/>
                        <a:ea typeface="Times New Roman"/>
                        <a:cs typeface="Times New Roman" pitchFamily="18" charset="0"/>
                      </a:endParaRPr>
                    </a:p>
                  </a:txBody>
                  <a:tcPr marL="41272" marR="41272"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S</a:t>
                      </a:r>
                      <a:r>
                        <a:rPr lang="en-US" sz="1200" kern="1200" baseline="-25000">
                          <a:effectLst/>
                          <a:latin typeface="Times New Roman" pitchFamily="18" charset="0"/>
                          <a:cs typeface="Times New Roman" pitchFamily="18" charset="0"/>
                        </a:rPr>
                        <a:t>B</a:t>
                      </a:r>
                      <a:endParaRPr lang="en-IN" sz="1200">
                        <a:effectLst/>
                        <a:latin typeface="Times New Roman" pitchFamily="18" charset="0"/>
                        <a:ea typeface="Times New Roman"/>
                        <a:cs typeface="Times New Roman" pitchFamily="18" charset="0"/>
                      </a:endParaRPr>
                    </a:p>
                  </a:txBody>
                  <a:tcPr marL="41272" marR="41272" marT="0" marB="0" anchor="ctr"/>
                </a:tc>
                <a:tc gridSpan="2">
                  <a:txBody>
                    <a:bodyPr/>
                    <a:lstStyle/>
                    <a:p>
                      <a:pPr algn="ctr">
                        <a:lnSpc>
                          <a:spcPct val="115000"/>
                        </a:lnSpc>
                        <a:spcAft>
                          <a:spcPts val="0"/>
                        </a:spcAft>
                      </a:pPr>
                      <a:r>
                        <a:rPr lang="en-US" sz="1200" kern="1200">
                          <a:effectLst/>
                          <a:latin typeface="Times New Roman" pitchFamily="18" charset="0"/>
                          <a:cs typeface="Times New Roman" pitchFamily="18" charset="0"/>
                        </a:rPr>
                        <a:t>S</a:t>
                      </a:r>
                      <a:r>
                        <a:rPr lang="en-US" sz="1200" kern="1200" baseline="-25000">
                          <a:effectLst/>
                          <a:latin typeface="Times New Roman" pitchFamily="18" charset="0"/>
                          <a:cs typeface="Times New Roman" pitchFamily="18" charset="0"/>
                        </a:rPr>
                        <a:t>OP</a:t>
                      </a:r>
                      <a:endParaRPr lang="en-IN" sz="1200">
                        <a:effectLst/>
                        <a:latin typeface="Times New Roman" pitchFamily="18" charset="0"/>
                        <a:ea typeface="Times New Roman"/>
                        <a:cs typeface="Times New Roman" pitchFamily="18" charset="0"/>
                      </a:endParaRPr>
                    </a:p>
                  </a:txBody>
                  <a:tcPr marL="41272" marR="41272" marT="0" marB="0" anchor="ctr"/>
                </a:tc>
                <a:tc hMerge="1">
                  <a:txBody>
                    <a:bodyPr/>
                    <a:lstStyle/>
                    <a:p>
                      <a:endParaRPr lang="en-IN"/>
                    </a:p>
                  </a:txBody>
                  <a:tcPr/>
                </a:tc>
                <a:tc>
                  <a:txBody>
                    <a:bodyPr/>
                    <a:lstStyle/>
                    <a:p>
                      <a:pPr algn="ctr">
                        <a:lnSpc>
                          <a:spcPct val="115000"/>
                        </a:lnSpc>
                        <a:spcAft>
                          <a:spcPts val="0"/>
                        </a:spcAft>
                      </a:pPr>
                      <a:r>
                        <a:rPr lang="en-US" sz="1200" kern="1200">
                          <a:effectLst/>
                          <a:latin typeface="Times New Roman" pitchFamily="18" charset="0"/>
                          <a:cs typeface="Times New Roman" pitchFamily="18" charset="0"/>
                        </a:rPr>
                        <a:t>Result</a:t>
                      </a:r>
                      <a:endParaRPr lang="en-IN" sz="1200">
                        <a:effectLst/>
                        <a:latin typeface="Times New Roman" pitchFamily="18" charset="0"/>
                        <a:ea typeface="Times New Roman"/>
                        <a:cs typeface="Times New Roman" pitchFamily="18" charset="0"/>
                      </a:endParaRPr>
                    </a:p>
                  </a:txBody>
                  <a:tcPr marL="41272" marR="41272" marT="0" marB="0" anchor="ctr"/>
                </a:tc>
                <a:tc>
                  <a:txBody>
                    <a:bodyPr/>
                    <a:lstStyle/>
                    <a:p>
                      <a:pPr algn="ctr">
                        <a:lnSpc>
                          <a:spcPct val="115000"/>
                        </a:lnSpc>
                        <a:spcAft>
                          <a:spcPts val="0"/>
                        </a:spcAft>
                      </a:pPr>
                      <a:r>
                        <a:rPr lang="en-US" sz="1200" dirty="0">
                          <a:effectLst/>
                          <a:latin typeface="Times New Roman" pitchFamily="18" charset="0"/>
                          <a:cs typeface="Times New Roman" pitchFamily="18" charset="0"/>
                        </a:rPr>
                        <a:t>Type of Operation</a:t>
                      </a:r>
                      <a:endParaRPr lang="en-IN" sz="1200" dirty="0">
                        <a:effectLst/>
                        <a:latin typeface="Times New Roman" pitchFamily="18" charset="0"/>
                        <a:ea typeface="Times New Roman"/>
                        <a:cs typeface="Times New Roman" pitchFamily="18" charset="0"/>
                      </a:endParaRPr>
                    </a:p>
                  </a:txBody>
                  <a:tcPr marL="41272" marR="41272" marT="0" marB="0" anchor="ctr"/>
                </a:tc>
                <a:extLst>
                  <a:ext uri="{0D108BD9-81ED-4DB2-BD59-A6C34878D82A}">
                    <a16:rowId xmlns="" xmlns:a16="http://schemas.microsoft.com/office/drawing/2014/main" val="10000"/>
                  </a:ext>
                </a:extLst>
              </a:tr>
              <a:tr h="129150">
                <a:tc rowSpan="2">
                  <a:txBody>
                    <a:bodyPr/>
                    <a:lstStyle/>
                    <a:p>
                      <a:pPr algn="ctr">
                        <a:lnSpc>
                          <a:spcPct val="115000"/>
                        </a:lnSpc>
                        <a:spcAft>
                          <a:spcPts val="0"/>
                        </a:spcAft>
                      </a:pPr>
                      <a:r>
                        <a:rPr lang="en-US" sz="1600" kern="1200" dirty="0">
                          <a:effectLst/>
                          <a:latin typeface="Times New Roman" pitchFamily="18" charset="0"/>
                          <a:cs typeface="Times New Roman" pitchFamily="18" charset="0"/>
                        </a:rPr>
                        <a:t>A=A; B=B</a:t>
                      </a:r>
                      <a:endParaRPr lang="en-IN" sz="1600" dirty="0">
                        <a:effectLst/>
                        <a:latin typeface="Times New Roman" pitchFamily="18" charset="0"/>
                        <a:cs typeface="Times New Roman" pitchFamily="18" charset="0"/>
                      </a:endParaRPr>
                    </a:p>
                  </a:txBody>
                  <a:tcPr marL="41272" marR="41272" marT="0" marB="0" anchor="ctr"/>
                </a:tc>
                <a:tc rowSpan="2">
                  <a:txBody>
                    <a:bodyPr/>
                    <a:lstStyle/>
                    <a:p>
                      <a:pPr algn="ctr">
                        <a:lnSpc>
                          <a:spcPct val="115000"/>
                        </a:lnSpc>
                        <a:spcAft>
                          <a:spcPts val="0"/>
                        </a:spcAft>
                      </a:pPr>
                      <a:r>
                        <a:rPr lang="en-US" sz="1600">
                          <a:effectLst/>
                          <a:latin typeface="Times New Roman" pitchFamily="18" charset="0"/>
                          <a:cs typeface="Times New Roman" pitchFamily="18" charset="0"/>
                        </a:rPr>
                        <a:t>Cin=0</a:t>
                      </a:r>
                      <a:endParaRPr lang="en-IN" sz="1600">
                        <a:effectLst/>
                        <a:latin typeface="Times New Roman" pitchFamily="18" charset="0"/>
                        <a:ea typeface="Times New Roman"/>
                        <a:cs typeface="Times New Roman" pitchFamily="18" charset="0"/>
                      </a:endParaRPr>
                    </a:p>
                  </a:txBody>
                  <a:tcPr marL="41272" marR="41272" marT="0"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0</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0</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0</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0</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AB</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AND</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01"/>
                  </a:ext>
                </a:extLst>
              </a:tr>
              <a:tr h="254413">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0</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0</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0</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1</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A | B</a:t>
                      </a:r>
                      <a:endParaRPr lang="en-IN" sz="1600" dirty="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OR</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02"/>
                  </a:ext>
                </a:extLst>
              </a:tr>
              <a:tr h="334250">
                <a:tc>
                  <a:txBody>
                    <a:bodyPr/>
                    <a:lstStyle/>
                    <a:p>
                      <a:pPr algn="ctr">
                        <a:lnSpc>
                          <a:spcPct val="115000"/>
                        </a:lnSpc>
                        <a:spcAft>
                          <a:spcPts val="0"/>
                        </a:spcAft>
                      </a:pPr>
                      <a:r>
                        <a:rPr lang="en-US" sz="1600" kern="1200">
                          <a:effectLst/>
                          <a:latin typeface="Times New Roman" pitchFamily="18" charset="0"/>
                          <a:cs typeface="Times New Roman" pitchFamily="18" charset="0"/>
                        </a:rPr>
                        <a:t>A=0; B=0;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1000"/>
                        </a:spcAft>
                      </a:pPr>
                      <a:r>
                        <a:rPr lang="en-US" sz="1600">
                          <a:effectLst/>
                          <a:latin typeface="Times New Roman" pitchFamily="18" charset="0"/>
                          <a:cs typeface="Times New Roman" pitchFamily="18" charset="0"/>
                        </a:rPr>
                        <a:t>Cin=0</a:t>
                      </a:r>
                      <a:endParaRPr lang="en-IN" sz="1600">
                        <a:effectLst/>
                        <a:latin typeface="Times New Roman" pitchFamily="18" charset="0"/>
                        <a:ea typeface="Times New Roman"/>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CONSTANT 1</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03"/>
                  </a:ext>
                </a:extLst>
              </a:tr>
              <a:tr h="334250">
                <a:tc>
                  <a:txBody>
                    <a:bodyPr/>
                    <a:lstStyle/>
                    <a:p>
                      <a:pPr algn="ctr">
                        <a:lnSpc>
                          <a:spcPct val="115000"/>
                        </a:lnSpc>
                        <a:spcAft>
                          <a:spcPts val="0"/>
                        </a:spcAft>
                      </a:pPr>
                      <a:r>
                        <a:rPr lang="en-US" sz="1600" kern="1200">
                          <a:effectLst/>
                          <a:latin typeface="Times New Roman" pitchFamily="18" charset="0"/>
                          <a:cs typeface="Times New Roman" pitchFamily="18" charset="0"/>
                        </a:rPr>
                        <a:t>A=A; B=B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1000"/>
                        </a:spcAft>
                      </a:pPr>
                      <a:r>
                        <a:rPr lang="en-US" sz="1600">
                          <a:effectLst/>
                          <a:latin typeface="Times New Roman" pitchFamily="18" charset="0"/>
                          <a:cs typeface="Times New Roman" pitchFamily="18" charset="0"/>
                        </a:rPr>
                        <a:t>-</a:t>
                      </a:r>
                      <a:endParaRPr lang="en-IN" sz="1600">
                        <a:effectLst/>
                        <a:latin typeface="Times New Roman" pitchFamily="18" charset="0"/>
                        <a:ea typeface="Times New Roman"/>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A⊕B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XOR</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04"/>
                  </a:ext>
                </a:extLst>
              </a:tr>
              <a:tr h="334250">
                <a:tc>
                  <a:txBody>
                    <a:bodyPr/>
                    <a:lstStyle/>
                    <a:p>
                      <a:pPr algn="ctr">
                        <a:lnSpc>
                          <a:spcPct val="115000"/>
                        </a:lnSpc>
                        <a:spcAft>
                          <a:spcPts val="0"/>
                        </a:spcAft>
                      </a:pPr>
                      <a:r>
                        <a:rPr lang="en-US" sz="1600" kern="1200">
                          <a:effectLst/>
                          <a:latin typeface="Times New Roman" pitchFamily="18" charset="0"/>
                          <a:cs typeface="Times New Roman" pitchFamily="18" charset="0"/>
                        </a:rPr>
                        <a:t>A=A; B=B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1000"/>
                        </a:spcAft>
                      </a:pPr>
                      <a:r>
                        <a:rPr lang="en-US" sz="1600">
                          <a:effectLst/>
                          <a:latin typeface="Times New Roman" pitchFamily="18" charset="0"/>
                          <a:cs typeface="Times New Roman" pitchFamily="18" charset="0"/>
                        </a:rPr>
                        <a:t>-</a:t>
                      </a:r>
                      <a:endParaRPr lang="en-IN" sz="1600">
                        <a:effectLst/>
                        <a:latin typeface="Times New Roman" pitchFamily="18" charset="0"/>
                        <a:ea typeface="Times New Roman"/>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(A⊕B)’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XNOR</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05"/>
                  </a:ext>
                </a:extLst>
              </a:tr>
              <a:tr h="164641">
                <a:tc>
                  <a:txBody>
                    <a:bodyPr/>
                    <a:lstStyle/>
                    <a:p>
                      <a:pPr algn="ctr">
                        <a:lnSpc>
                          <a:spcPct val="115000"/>
                        </a:lnSpc>
                        <a:spcAft>
                          <a:spcPts val="0"/>
                        </a:spcAft>
                      </a:pPr>
                      <a:r>
                        <a:rPr lang="en-US" sz="1600" kern="1200">
                          <a:effectLst/>
                          <a:latin typeface="Times New Roman" pitchFamily="18" charset="0"/>
                          <a:cs typeface="Times New Roman" pitchFamily="18" charset="0"/>
                        </a:rPr>
                        <a:t>B=B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1000"/>
                        </a:spcAft>
                      </a:pPr>
                      <a:r>
                        <a:rPr lang="en-US" sz="1600">
                          <a:effectLst/>
                          <a:latin typeface="Times New Roman" pitchFamily="18" charset="0"/>
                          <a:cs typeface="Times New Roman" pitchFamily="18" charset="0"/>
                        </a:rPr>
                        <a:t>A=1</a:t>
                      </a:r>
                      <a:endParaRPr lang="en-IN" sz="1600">
                        <a:effectLst/>
                        <a:latin typeface="Times New Roman" pitchFamily="18" charset="0"/>
                        <a:ea typeface="Times New Roman"/>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CONSTANT 0</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06"/>
                  </a:ext>
                </a:extLst>
              </a:tr>
              <a:tr h="164641">
                <a:tc>
                  <a:txBody>
                    <a:bodyPr/>
                    <a:lstStyle/>
                    <a:p>
                      <a:pPr algn="ctr">
                        <a:lnSpc>
                          <a:spcPct val="115000"/>
                        </a:lnSpc>
                        <a:spcAft>
                          <a:spcPts val="0"/>
                        </a:spcAft>
                      </a:pPr>
                      <a:r>
                        <a:rPr lang="en-US" sz="1600" kern="1200">
                          <a:effectLst/>
                          <a:latin typeface="Times New Roman" pitchFamily="18" charset="0"/>
                          <a:cs typeface="Times New Roman" pitchFamily="18" charset="0"/>
                        </a:rPr>
                        <a:t>B=B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1000"/>
                        </a:spcAft>
                      </a:pPr>
                      <a:r>
                        <a:rPr lang="en-US" sz="1600">
                          <a:effectLst/>
                          <a:latin typeface="Times New Roman" pitchFamily="18" charset="0"/>
                          <a:cs typeface="Times New Roman" pitchFamily="18" charset="0"/>
                        </a:rPr>
                        <a:t>A=1</a:t>
                      </a:r>
                      <a:endParaRPr lang="en-IN" sz="1600">
                        <a:effectLst/>
                        <a:latin typeface="Times New Roman" pitchFamily="18" charset="0"/>
                        <a:ea typeface="Times New Roman"/>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COPY B</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07"/>
                  </a:ext>
                </a:extLst>
              </a:tr>
              <a:tr h="334250">
                <a:tc>
                  <a:txBody>
                    <a:bodyPr/>
                    <a:lstStyle/>
                    <a:p>
                      <a:pPr algn="ctr">
                        <a:lnSpc>
                          <a:spcPct val="115000"/>
                        </a:lnSpc>
                        <a:spcAft>
                          <a:spcPts val="0"/>
                        </a:spcAft>
                      </a:pPr>
                      <a:r>
                        <a:rPr lang="en-US" sz="1600" kern="1200">
                          <a:effectLst/>
                          <a:latin typeface="Times New Roman" pitchFamily="18" charset="0"/>
                          <a:cs typeface="Times New Roman" pitchFamily="18" charset="0"/>
                        </a:rPr>
                        <a:t>A=A; B=B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1000"/>
                        </a:spcAft>
                      </a:pPr>
                      <a:r>
                        <a:rPr lang="en-US" sz="1600">
                          <a:effectLst/>
                          <a:latin typeface="Times New Roman" pitchFamily="18" charset="0"/>
                          <a:cs typeface="Times New Roman" pitchFamily="18" charset="0"/>
                        </a:rPr>
                        <a:t>Cin=0</a:t>
                      </a:r>
                      <a:endParaRPr lang="en-IN" sz="1600">
                        <a:effectLst/>
                        <a:latin typeface="Times New Roman" pitchFamily="18" charset="0"/>
                        <a:ea typeface="Times New Roman"/>
                        <a:cs typeface="Times New Roman" pitchFamily="18" charset="0"/>
                      </a:endParaRPr>
                    </a:p>
                  </a:txBody>
                  <a:tcPr marL="41272" marR="41272" marT="0" marB="0"/>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A’B’= (A|B)’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NOR</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08"/>
                  </a:ext>
                </a:extLst>
              </a:tr>
              <a:tr h="334250">
                <a:tc>
                  <a:txBody>
                    <a:bodyPr/>
                    <a:lstStyle/>
                    <a:p>
                      <a:pPr algn="ctr">
                        <a:lnSpc>
                          <a:spcPct val="115000"/>
                        </a:lnSpc>
                        <a:spcAft>
                          <a:spcPts val="0"/>
                        </a:spcAft>
                      </a:pPr>
                      <a:r>
                        <a:rPr lang="en-US" sz="1600" kern="1200">
                          <a:effectLst/>
                          <a:latin typeface="Times New Roman" pitchFamily="18" charset="0"/>
                          <a:cs typeface="Times New Roman" pitchFamily="18" charset="0"/>
                        </a:rPr>
                        <a:t>A=A; B=B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1000"/>
                        </a:spcAft>
                      </a:pPr>
                      <a:r>
                        <a:rPr lang="en-US" sz="1600">
                          <a:effectLst/>
                          <a:latin typeface="Times New Roman" pitchFamily="18" charset="0"/>
                          <a:cs typeface="Times New Roman" pitchFamily="18" charset="0"/>
                        </a:rPr>
                        <a:t>Cin=0</a:t>
                      </a:r>
                      <a:endParaRPr lang="en-IN" sz="1600">
                        <a:effectLst/>
                        <a:latin typeface="Times New Roman" pitchFamily="18" charset="0"/>
                        <a:ea typeface="Times New Roman"/>
                        <a:cs typeface="Times New Roman" pitchFamily="18" charset="0"/>
                      </a:endParaRPr>
                    </a:p>
                  </a:txBody>
                  <a:tcPr marL="41272" marR="41272" marT="0" marB="0"/>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A’|B’ = (AB)’</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NAND</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09"/>
                  </a:ext>
                </a:extLst>
              </a:tr>
              <a:tr h="164641">
                <a:tc>
                  <a:txBody>
                    <a:bodyPr/>
                    <a:lstStyle/>
                    <a:p>
                      <a:pPr algn="ctr">
                        <a:lnSpc>
                          <a:spcPct val="115000"/>
                        </a:lnSpc>
                        <a:spcAft>
                          <a:spcPts val="0"/>
                        </a:spcAft>
                      </a:pPr>
                      <a:r>
                        <a:rPr lang="en-US" sz="1600" kern="1200">
                          <a:effectLst/>
                          <a:latin typeface="Times New Roman" pitchFamily="18" charset="0"/>
                          <a:cs typeface="Times New Roman" pitchFamily="18" charset="0"/>
                        </a:rPr>
                        <a:t>A=A</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1000"/>
                        </a:spcAft>
                      </a:pPr>
                      <a:r>
                        <a:rPr lang="en-US" sz="1600" kern="1200">
                          <a:effectLst/>
                          <a:latin typeface="Times New Roman" pitchFamily="18" charset="0"/>
                          <a:cs typeface="Times New Roman" pitchFamily="18" charset="0"/>
                        </a:rPr>
                        <a:t>B=0</a:t>
                      </a:r>
                      <a:endParaRPr lang="en-IN" sz="1600">
                        <a:effectLst/>
                        <a:latin typeface="Times New Roman" pitchFamily="18" charset="0"/>
                        <a:ea typeface="Times New Roman"/>
                        <a:cs typeface="Times New Roman" pitchFamily="18" charset="0"/>
                      </a:endParaRPr>
                    </a:p>
                  </a:txBody>
                  <a:tcPr marL="41272" marR="41272" marT="0" marB="0"/>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A</a:t>
                      </a:r>
                      <a:endParaRPr lang="en-IN" sz="1600">
                        <a:effectLst/>
                        <a:latin typeface="Times New Roman" pitchFamily="18" charset="0"/>
                        <a:cs typeface="Times New Roman" pitchFamily="18" charset="0"/>
                      </a:endParaRPr>
                    </a:p>
                  </a:txBody>
                  <a:tcPr marL="41272" marR="41272" marT="0"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COPY A</a:t>
                      </a:r>
                      <a:endParaRPr lang="en-IN" sz="1600" b="1" dirty="0">
                        <a:effectLst/>
                        <a:latin typeface="Times New Roman" pitchFamily="18" charset="0"/>
                        <a:cs typeface="Times New Roman" pitchFamily="18" charset="0"/>
                      </a:endParaRPr>
                    </a:p>
                  </a:txBody>
                  <a:tcPr marL="41272" marR="41272" marT="0" marB="0" anchor="ctr"/>
                </a:tc>
                <a:extLst>
                  <a:ext uri="{0D108BD9-81ED-4DB2-BD59-A6C34878D82A}">
                    <a16:rowId xmlns="" xmlns:a16="http://schemas.microsoft.com/office/drawing/2014/main" val="10010"/>
                  </a:ext>
                </a:extLst>
              </a:tr>
            </a:tbl>
          </a:graphicData>
        </a:graphic>
      </p:graphicFrame>
      <p:sp>
        <p:nvSpPr>
          <p:cNvPr id="6" name="TextBox 5"/>
          <p:cNvSpPr txBox="1"/>
          <p:nvPr/>
        </p:nvSpPr>
        <p:spPr>
          <a:xfrm>
            <a:off x="1880652" y="5410200"/>
            <a:ext cx="1471878" cy="369332"/>
          </a:xfrm>
          <a:prstGeom prst="rect">
            <a:avLst/>
          </a:prstGeom>
          <a:noFill/>
        </p:spPr>
        <p:txBody>
          <a:bodyPr wrap="none" rtlCol="0">
            <a:spAutoFit/>
          </a:bodyPr>
          <a:lstStyle/>
          <a:p>
            <a:r>
              <a:rPr lang="en-US" b="1" dirty="0" smtClean="0">
                <a:latin typeface="Andalus" pitchFamily="18" charset="-78"/>
                <a:cs typeface="Andalus" pitchFamily="18" charset="-78"/>
              </a:rPr>
              <a:t>Observations:</a:t>
            </a:r>
            <a:endParaRPr lang="en-US" b="1" dirty="0">
              <a:latin typeface="Andalus" pitchFamily="18" charset="-78"/>
              <a:cs typeface="Andalus" pitchFamily="18" charset="-78"/>
            </a:endParaRPr>
          </a:p>
        </p:txBody>
      </p:sp>
      <p:pic>
        <p:nvPicPr>
          <p:cNvPr id="5"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2589212" y="152400"/>
            <a:ext cx="85344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Logical Operations of Proposed ALU</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9" name="TextBox 8"/>
          <p:cNvSpPr txBox="1"/>
          <p:nvPr/>
        </p:nvSpPr>
        <p:spPr>
          <a:xfrm>
            <a:off x="2462442" y="5802868"/>
            <a:ext cx="6861430" cy="369332"/>
          </a:xfrm>
          <a:prstGeom prst="rect">
            <a:avLst/>
          </a:prstGeom>
          <a:noFill/>
        </p:spPr>
        <p:txBody>
          <a:bodyPr wrap="none" rtlCol="0">
            <a:spAutoFit/>
          </a:bodyPr>
          <a:lstStyle/>
          <a:p>
            <a:pPr marL="465138" indent="-465138">
              <a:buFont typeface="Wingdings" pitchFamily="2" charset="2"/>
              <a:buChar char="v"/>
            </a:pPr>
            <a:r>
              <a:rPr lang="en-IN" b="1" dirty="0" smtClean="0">
                <a:latin typeface="Times New Roman" pitchFamily="18" charset="0"/>
                <a:cs typeface="Times New Roman" pitchFamily="18" charset="0"/>
              </a:rPr>
              <a:t>AND/NAND, OR/NOR, XOR, XNOR, COPY and CONSTANT</a:t>
            </a:r>
            <a:endParaRPr lang="en-IN" b="1" dirty="0">
              <a:latin typeface="Times New Roman" pitchFamily="18" charset="0"/>
              <a:cs typeface="Times New Roman" pitchFamily="18" charset="0"/>
            </a:endParaRPr>
          </a:p>
        </p:txBody>
      </p:sp>
      <p:sp>
        <p:nvSpPr>
          <p:cNvPr id="10" name="Date Placeholder 9"/>
          <p:cNvSpPr>
            <a:spLocks noGrp="1"/>
          </p:cNvSpPr>
          <p:nvPr>
            <p:ph type="dt" sz="half" idx="10"/>
          </p:nvPr>
        </p:nvSpPr>
        <p:spPr/>
        <p:txBody>
          <a:bodyPr/>
          <a:lstStyle/>
          <a:p>
            <a:fld id="{B8D4FA2C-24C4-46E4-9E76-389C162A8B9D}"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41</a:t>
            </a:fld>
            <a:endParaRPr lang="en-US"/>
          </a:p>
        </p:txBody>
      </p:sp>
      <p:sp>
        <p:nvSpPr>
          <p:cNvPr id="12" name="Footer Placeholder 11"/>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4439834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32012" y="1313544"/>
            <a:ext cx="9448800" cy="5486400"/>
          </a:xfrm>
          <a:prstGeom prst="rect">
            <a:avLst/>
          </a:prstGeom>
          <a:ln>
            <a:noFill/>
          </a:ln>
          <a:effectLst>
            <a:outerShdw blurRad="292100" dist="139700" dir="2700000" algn="tl" rotWithShape="0">
              <a:srgbClr val="333333">
                <a:alpha val="65000"/>
              </a:srgbClr>
            </a:outerShdw>
          </a:effectLst>
        </p:spPr>
      </p:pic>
      <p:pic>
        <p:nvPicPr>
          <p:cNvPr id="5"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2360612" y="152400"/>
            <a:ext cx="86867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Design Approach 1 (using KMD Gates)</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8" name="Date Placeholder 7"/>
          <p:cNvSpPr>
            <a:spLocks noGrp="1"/>
          </p:cNvSpPr>
          <p:nvPr>
            <p:ph type="dt" sz="half" idx="10"/>
          </p:nvPr>
        </p:nvSpPr>
        <p:spPr/>
        <p:txBody>
          <a:bodyPr/>
          <a:lstStyle/>
          <a:p>
            <a:fld id="{48AF0C36-0AD9-410A-A529-C2A17E030FE7}"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42</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229093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 xmlns:a14="http://schemas.microsoft.com/office/drawing/2010/main" val="0"/>
              </a:ext>
            </a:extLst>
          </a:blip>
          <a:stretch>
            <a:fillRect/>
          </a:stretch>
        </p:blipFill>
        <p:spPr bwMode="auto">
          <a:xfrm>
            <a:off x="2284412" y="1407096"/>
            <a:ext cx="8610600" cy="5298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2436812" y="152400"/>
            <a:ext cx="83820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QCA Realization of ALU (Approach 1)</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8" name="Date Placeholder 7"/>
          <p:cNvSpPr>
            <a:spLocks noGrp="1"/>
          </p:cNvSpPr>
          <p:nvPr>
            <p:ph type="dt" sz="half" idx="10"/>
          </p:nvPr>
        </p:nvSpPr>
        <p:spPr/>
        <p:txBody>
          <a:bodyPr/>
          <a:lstStyle/>
          <a:p>
            <a:fld id="{50EB116E-34A9-4F53-B78F-5F8C3248DBE9}"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43</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4532826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903413" y="1524000"/>
            <a:ext cx="9372600" cy="5029200"/>
          </a:xfrm>
          <a:prstGeom prst="rect">
            <a:avLst/>
          </a:prstGeom>
          <a:noFill/>
          <a:ln w="9525">
            <a:noFill/>
            <a:miter lim="800000"/>
            <a:headEnd/>
            <a:tailEnd/>
          </a:ln>
        </p:spPr>
      </p:pic>
      <p:pic>
        <p:nvPicPr>
          <p:cNvPr id="8"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9" name="Title 1"/>
          <p:cNvSpPr txBox="1">
            <a:spLocks/>
          </p:cNvSpPr>
          <p:nvPr/>
        </p:nvSpPr>
        <p:spPr>
          <a:xfrm>
            <a:off x="3427413" y="152400"/>
            <a:ext cx="6150686" cy="1143000"/>
          </a:xfrm>
          <a:prstGeom prst="rect">
            <a:avLst/>
          </a:prstGeom>
          <a:noFill/>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QCA Simulation of ALU (Approach 1)</a:t>
            </a:r>
          </a:p>
        </p:txBody>
      </p:sp>
      <p:sp>
        <p:nvSpPr>
          <p:cNvPr id="10" name="Rounded Rectangle 9"/>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6" name="Date Placeholder 5"/>
          <p:cNvSpPr>
            <a:spLocks noGrp="1"/>
          </p:cNvSpPr>
          <p:nvPr>
            <p:ph type="dt" sz="half" idx="10"/>
          </p:nvPr>
        </p:nvSpPr>
        <p:spPr/>
        <p:txBody>
          <a:bodyPr/>
          <a:lstStyle/>
          <a:p>
            <a:fld id="{E8B95535-0F83-46D7-A328-99C73D7501CE}" type="datetime1">
              <a:rPr lang="ta-IN" smtClean="0"/>
              <a:pPr/>
              <a:t>20-03-2020</a:t>
            </a:fld>
            <a:endParaRPr lang="en-US"/>
          </a:p>
        </p:txBody>
      </p:sp>
      <p:sp>
        <p:nvSpPr>
          <p:cNvPr id="7" name="Slide Number Placeholder 6"/>
          <p:cNvSpPr>
            <a:spLocks noGrp="1"/>
          </p:cNvSpPr>
          <p:nvPr>
            <p:ph type="sldNum" sz="quarter" idx="12"/>
          </p:nvPr>
        </p:nvSpPr>
        <p:spPr/>
        <p:txBody>
          <a:bodyPr/>
          <a:lstStyle/>
          <a:p>
            <a:fld id="{9481EC19-6D0F-46DC-855D-481A351B335A}" type="slidenum">
              <a:rPr lang="en-US" smtClean="0"/>
              <a:pPr/>
              <a:t>44</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4821789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903412" y="1772816"/>
            <a:ext cx="10056814" cy="3908262"/>
          </a:xfrm>
          <a:prstGeom prst="rect">
            <a:avLst/>
          </a:prstGeom>
          <a:noFill/>
          <a:ln w="9525">
            <a:noFill/>
            <a:miter lim="800000"/>
            <a:headEnd/>
            <a:tailEnd/>
          </a:ln>
        </p:spPr>
      </p:pic>
      <p:pic>
        <p:nvPicPr>
          <p:cNvPr id="5"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3427412" y="152400"/>
            <a:ext cx="6476999" cy="1143000"/>
          </a:xfrm>
          <a:prstGeom prst="rect">
            <a:avLst/>
          </a:prstGeom>
          <a:noFill/>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Quantum Circuit of ALU (Approach 1)</a:t>
            </a: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8" name="Date Placeholder 7"/>
          <p:cNvSpPr>
            <a:spLocks noGrp="1"/>
          </p:cNvSpPr>
          <p:nvPr>
            <p:ph type="dt" sz="half" idx="10"/>
          </p:nvPr>
        </p:nvSpPr>
        <p:spPr/>
        <p:txBody>
          <a:bodyPr/>
          <a:lstStyle/>
          <a:p>
            <a:fld id="{18CA9B4B-A2B8-465F-9041-6F3809A915D6}"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45</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0298223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32012" y="1441758"/>
            <a:ext cx="9296400" cy="5035242"/>
          </a:xfrm>
          <a:prstGeom prst="rect">
            <a:avLst/>
          </a:prstGeom>
          <a:ln>
            <a:noFill/>
          </a:ln>
          <a:effectLst>
            <a:outerShdw blurRad="292100" dist="139700" dir="2700000" algn="tl" rotWithShape="0">
              <a:srgbClr val="333333">
                <a:alpha val="65000"/>
              </a:srgbClr>
            </a:outerShdw>
          </a:effectLst>
        </p:spPr>
      </p:pic>
      <p:pic>
        <p:nvPicPr>
          <p:cNvPr id="6"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1827212" y="152400"/>
            <a:ext cx="975360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i="1" u="sng" dirty="0" smtClean="0">
                <a:solidFill>
                  <a:srgbClr val="00B050"/>
                </a:solidFill>
                <a:latin typeface="Times New Roman" pitchFamily="18" charset="0"/>
                <a:cs typeface="Times New Roman" pitchFamily="18" charset="0"/>
              </a:rPr>
              <a:t>Design Approach 2 (using </a:t>
            </a:r>
            <a:r>
              <a:rPr lang="en-IN" sz="2800" b="1" i="1" u="sng" dirty="0" err="1" smtClean="0">
                <a:solidFill>
                  <a:srgbClr val="00B050"/>
                </a:solidFill>
                <a:latin typeface="Times New Roman" pitchFamily="18" charset="0"/>
                <a:cs typeface="Times New Roman" pitchFamily="18" charset="0"/>
              </a:rPr>
              <a:t>Fredkin</a:t>
            </a:r>
            <a:r>
              <a:rPr lang="en-IN" sz="2800" b="1" i="1" u="sng" dirty="0" smtClean="0">
                <a:solidFill>
                  <a:srgbClr val="00B050"/>
                </a:solidFill>
                <a:latin typeface="Times New Roman" pitchFamily="18" charset="0"/>
                <a:cs typeface="Times New Roman" pitchFamily="18" charset="0"/>
              </a:rPr>
              <a:t>, </a:t>
            </a:r>
            <a:r>
              <a:rPr lang="en-IN" sz="2800" b="1" i="1" u="sng" dirty="0" err="1" smtClean="0">
                <a:solidFill>
                  <a:srgbClr val="00B050"/>
                </a:solidFill>
                <a:latin typeface="Times New Roman" pitchFamily="18" charset="0"/>
                <a:cs typeface="Times New Roman" pitchFamily="18" charset="0"/>
              </a:rPr>
              <a:t>Toffoli</a:t>
            </a:r>
            <a:r>
              <a:rPr lang="en-IN" sz="2800" b="1" i="1" u="sng" dirty="0" smtClean="0">
                <a:solidFill>
                  <a:srgbClr val="00B050"/>
                </a:solidFill>
                <a:latin typeface="Times New Roman" pitchFamily="18" charset="0"/>
                <a:cs typeface="Times New Roman" pitchFamily="18" charset="0"/>
              </a:rPr>
              <a:t> and KMD Gates)</a:t>
            </a:r>
            <a:endParaRPr lang="en-IN" sz="28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B2F88EAE-F1B8-44C4-B5A3-70DE64A84465}"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46</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3242319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2894012" y="1460862"/>
            <a:ext cx="7924800" cy="5016138"/>
          </a:xfrm>
          <a:prstGeom prst="rect">
            <a:avLst/>
          </a:prstGeom>
          <a:noFill/>
          <a:ln w="9525">
            <a:noFill/>
            <a:miter lim="800000"/>
            <a:headEnd/>
            <a:tailEnd/>
          </a:ln>
        </p:spPr>
      </p:pic>
      <p:pic>
        <p:nvPicPr>
          <p:cNvPr id="6"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3427412" y="152400"/>
            <a:ext cx="6476999" cy="1143000"/>
          </a:xfrm>
          <a:prstGeom prst="rect">
            <a:avLst/>
          </a:prstGeom>
          <a:noFill/>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QCA </a:t>
            </a:r>
            <a:r>
              <a:rPr lang="en-IN" sz="4000" b="1" i="1" u="sng" dirty="0">
                <a:solidFill>
                  <a:srgbClr val="00B050"/>
                </a:solidFill>
                <a:latin typeface="Times New Roman" pitchFamily="18" charset="0"/>
                <a:cs typeface="Times New Roman" pitchFamily="18" charset="0"/>
              </a:rPr>
              <a:t>Realization of ALU </a:t>
            </a:r>
            <a:r>
              <a:rPr lang="en-IN" sz="4000" b="1" i="1" u="sng" dirty="0" smtClean="0">
                <a:solidFill>
                  <a:srgbClr val="00B050"/>
                </a:solidFill>
                <a:latin typeface="Times New Roman" pitchFamily="18" charset="0"/>
                <a:cs typeface="Times New Roman" pitchFamily="18" charset="0"/>
              </a:rPr>
              <a:t>(Approach 2)</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9538803F-7B2F-4BB1-88C1-69CA04652592}"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47</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0289346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2055812" y="1949253"/>
            <a:ext cx="9525000" cy="3873272"/>
          </a:xfrm>
          <a:prstGeom prst="rect">
            <a:avLst/>
          </a:prstGeom>
          <a:noFill/>
          <a:ln w="9525">
            <a:noFill/>
            <a:miter lim="800000"/>
            <a:headEnd/>
            <a:tailEnd/>
          </a:ln>
        </p:spPr>
      </p:pic>
      <p:pic>
        <p:nvPicPr>
          <p:cNvPr id="6" name="Picture 3"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3351212" y="152400"/>
            <a:ext cx="6553199" cy="1143000"/>
          </a:xfrm>
          <a:prstGeom prst="rect">
            <a:avLst/>
          </a:prstGeom>
          <a:noFill/>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Quantum </a:t>
            </a:r>
            <a:r>
              <a:rPr lang="en-IN" sz="4000" b="1" i="1" u="sng" dirty="0">
                <a:solidFill>
                  <a:srgbClr val="00B050"/>
                </a:solidFill>
                <a:latin typeface="Times New Roman" pitchFamily="18" charset="0"/>
                <a:cs typeface="Times New Roman" pitchFamily="18" charset="0"/>
              </a:rPr>
              <a:t>Circuit of ALU </a:t>
            </a:r>
            <a:r>
              <a:rPr lang="en-IN" sz="4000" b="1" i="1" u="sng" dirty="0" smtClean="0">
                <a:solidFill>
                  <a:srgbClr val="00B050"/>
                </a:solidFill>
                <a:latin typeface="Times New Roman" pitchFamily="18" charset="0"/>
                <a:cs typeface="Times New Roman" pitchFamily="18" charset="0"/>
              </a:rPr>
              <a:t>(Approach 2)</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C4A99C43-FBFD-4573-A858-C0FFF092102D}"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48</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8764292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050465801"/>
              </p:ext>
            </p:extLst>
          </p:nvPr>
        </p:nvGraphicFramePr>
        <p:xfrm>
          <a:off x="1446212" y="1937419"/>
          <a:ext cx="10750393" cy="3347847"/>
        </p:xfrm>
        <a:graphic>
          <a:graphicData uri="http://schemas.openxmlformats.org/drawingml/2006/table">
            <a:tbl>
              <a:tblPr firstRow="1" firstCol="1" bandRow="1">
                <a:tableStyleId>{5C22544A-7EE6-4342-B048-85BDC9FD1C3A}</a:tableStyleId>
              </a:tblPr>
              <a:tblGrid>
                <a:gridCol w="12954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747310">
                  <a:extLst>
                    <a:ext uri="{9D8B030D-6E8A-4147-A177-3AD203B41FA5}">
                      <a16:colId xmlns="" xmlns:a16="http://schemas.microsoft.com/office/drawing/2014/main" val="20002"/>
                    </a:ext>
                  </a:extLst>
                </a:gridCol>
                <a:gridCol w="776690">
                  <a:extLst>
                    <a:ext uri="{9D8B030D-6E8A-4147-A177-3AD203B41FA5}">
                      <a16:colId xmlns="" xmlns:a16="http://schemas.microsoft.com/office/drawing/2014/main" val="20003"/>
                    </a:ext>
                  </a:extLst>
                </a:gridCol>
                <a:gridCol w="762000">
                  <a:extLst>
                    <a:ext uri="{9D8B030D-6E8A-4147-A177-3AD203B41FA5}">
                      <a16:colId xmlns="" xmlns:a16="http://schemas.microsoft.com/office/drawing/2014/main" val="20004"/>
                    </a:ext>
                  </a:extLst>
                </a:gridCol>
                <a:gridCol w="914400">
                  <a:extLst>
                    <a:ext uri="{9D8B030D-6E8A-4147-A177-3AD203B41FA5}">
                      <a16:colId xmlns="" xmlns:a16="http://schemas.microsoft.com/office/drawing/2014/main" val="20005"/>
                    </a:ext>
                  </a:extLst>
                </a:gridCol>
                <a:gridCol w="1219200">
                  <a:extLst>
                    <a:ext uri="{9D8B030D-6E8A-4147-A177-3AD203B41FA5}">
                      <a16:colId xmlns="" xmlns:a16="http://schemas.microsoft.com/office/drawing/2014/main" val="20006"/>
                    </a:ext>
                  </a:extLst>
                </a:gridCol>
                <a:gridCol w="1752600">
                  <a:extLst>
                    <a:ext uri="{9D8B030D-6E8A-4147-A177-3AD203B41FA5}">
                      <a16:colId xmlns="" xmlns:a16="http://schemas.microsoft.com/office/drawing/2014/main" val="20007"/>
                    </a:ext>
                  </a:extLst>
                </a:gridCol>
                <a:gridCol w="2215993">
                  <a:extLst>
                    <a:ext uri="{9D8B030D-6E8A-4147-A177-3AD203B41FA5}">
                      <a16:colId xmlns="" xmlns:a16="http://schemas.microsoft.com/office/drawing/2014/main" val="20008"/>
                    </a:ext>
                  </a:extLst>
                </a:gridCol>
              </a:tblGrid>
              <a:tr h="363855">
                <a:tc rowSpan="2">
                  <a:txBody>
                    <a:bodyPr/>
                    <a:lstStyle/>
                    <a:p>
                      <a:pPr algn="ctr">
                        <a:lnSpc>
                          <a:spcPct val="115000"/>
                        </a:lnSpc>
                        <a:spcAft>
                          <a:spcPts val="0"/>
                        </a:spcAft>
                      </a:pPr>
                      <a:r>
                        <a:rPr lang="en-US" sz="1400" dirty="0">
                          <a:effectLst/>
                          <a:latin typeface="Times New Roman" pitchFamily="18" charset="0"/>
                          <a:cs typeface="Times New Roman" pitchFamily="18" charset="0"/>
                        </a:rPr>
                        <a:t>Type of Operation</a:t>
                      </a:r>
                      <a:endParaRPr lang="en-IN" sz="1400" dirty="0">
                        <a:effectLst/>
                        <a:latin typeface="Times New Roman" pitchFamily="18" charset="0"/>
                        <a:ea typeface="Times New Roman"/>
                        <a:cs typeface="Times New Roman" pitchFamily="18" charset="0"/>
                      </a:endParaRPr>
                    </a:p>
                  </a:txBody>
                  <a:tcPr marL="91416" marR="91416" marT="0" marB="0" anchor="ctr"/>
                </a:tc>
                <a:tc gridSpan="8">
                  <a:txBody>
                    <a:bodyPr/>
                    <a:lstStyle/>
                    <a:p>
                      <a:pPr algn="ctr">
                        <a:lnSpc>
                          <a:spcPct val="115000"/>
                        </a:lnSpc>
                        <a:spcAft>
                          <a:spcPts val="0"/>
                        </a:spcAft>
                      </a:pPr>
                      <a:r>
                        <a:rPr lang="en-US" sz="1400">
                          <a:effectLst/>
                          <a:latin typeface="Times New Roman" pitchFamily="18" charset="0"/>
                          <a:cs typeface="Times New Roman" pitchFamily="18" charset="0"/>
                        </a:rPr>
                        <a:t>Number of Operations of ALU constructed using the Gates of </a:t>
                      </a:r>
                      <a:endParaRPr lang="en-IN" sz="1400">
                        <a:effectLst/>
                        <a:latin typeface="Times New Roman" pitchFamily="18" charset="0"/>
                        <a:ea typeface="Times New Roman"/>
                        <a:cs typeface="Times New Roman" pitchFamily="18" charset="0"/>
                      </a:endParaRPr>
                    </a:p>
                  </a:txBody>
                  <a:tcPr marL="91416" marR="91416"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0000"/>
                  </a:ext>
                </a:extLst>
              </a:tr>
              <a:tr h="719455">
                <a:tc vMerge="1">
                  <a:txBody>
                    <a:bodyPr/>
                    <a:lstStyle/>
                    <a:p>
                      <a:endParaRPr lang="en-IN"/>
                    </a:p>
                  </a:txBody>
                  <a:tcPr/>
                </a:tc>
                <a:tc>
                  <a:txBody>
                    <a:bodyPr/>
                    <a:lstStyle/>
                    <a:p>
                      <a:pPr algn="ctr">
                        <a:lnSpc>
                          <a:spcPct val="130000"/>
                        </a:lnSpc>
                        <a:spcBef>
                          <a:spcPts val="300"/>
                        </a:spcBef>
                        <a:spcAft>
                          <a:spcPts val="200"/>
                        </a:spcAft>
                        <a:tabLst>
                          <a:tab pos="685800" algn="l"/>
                        </a:tabLst>
                      </a:pPr>
                      <a:r>
                        <a:rPr lang="en-US" sz="1200" b="1">
                          <a:solidFill>
                            <a:srgbClr val="000000"/>
                          </a:solidFill>
                          <a:latin typeface="Times New Roman"/>
                          <a:ea typeface="Calibri"/>
                          <a:cs typeface="Latha"/>
                        </a:rPr>
                        <a:t>FTRA (</a:t>
                      </a:r>
                      <a:r>
                        <a:rPr lang="en-US" sz="1200" b="1">
                          <a:solidFill>
                            <a:srgbClr val="000000"/>
                          </a:solidFill>
                          <a:latin typeface="Times New Roman"/>
                          <a:ea typeface="Times New Roman"/>
                          <a:cs typeface="Latha"/>
                        </a:rPr>
                        <a:t>Taranjot &amp; Nirmal 2013)</a:t>
                      </a:r>
                      <a:endParaRPr lang="en-US" sz="1800">
                        <a:latin typeface="Calibri"/>
                        <a:ea typeface="Times New Roman"/>
                        <a:cs typeface="Latha"/>
                      </a:endParaRPr>
                    </a:p>
                  </a:txBody>
                  <a:tcPr marL="18415" marR="18415" marT="0" marB="0" anchor="ctr"/>
                </a:tc>
                <a:tc>
                  <a:txBody>
                    <a:bodyPr/>
                    <a:lstStyle/>
                    <a:p>
                      <a:pPr algn="ctr">
                        <a:lnSpc>
                          <a:spcPct val="130000"/>
                        </a:lnSpc>
                        <a:spcBef>
                          <a:spcPts val="300"/>
                        </a:spcBef>
                        <a:spcAft>
                          <a:spcPts val="200"/>
                        </a:spcAft>
                        <a:tabLst>
                          <a:tab pos="685800" algn="l"/>
                        </a:tabLst>
                      </a:pPr>
                      <a:r>
                        <a:rPr lang="en-US" sz="1200" b="1">
                          <a:solidFill>
                            <a:srgbClr val="000000"/>
                          </a:solidFill>
                          <a:latin typeface="Times New Roman"/>
                          <a:ea typeface="Calibri"/>
                          <a:cs typeface="Latha"/>
                        </a:rPr>
                        <a:t>PPPG (</a:t>
                      </a:r>
                      <a:r>
                        <a:rPr lang="en-US" sz="1200" b="1">
                          <a:solidFill>
                            <a:srgbClr val="000000"/>
                          </a:solidFill>
                          <a:latin typeface="Times New Roman"/>
                          <a:ea typeface="Times New Roman"/>
                          <a:cs typeface="Latha"/>
                        </a:rPr>
                        <a:t>Rakshith </a:t>
                      </a:r>
                      <a:r>
                        <a:rPr lang="en-US" sz="1200" b="1" i="1">
                          <a:solidFill>
                            <a:srgbClr val="000000"/>
                          </a:solidFill>
                          <a:latin typeface="Times New Roman"/>
                          <a:ea typeface="Times New Roman"/>
                          <a:cs typeface="Latha"/>
                        </a:rPr>
                        <a:t>et al.</a:t>
                      </a:r>
                      <a:r>
                        <a:rPr lang="en-US" sz="1200" b="1">
                          <a:solidFill>
                            <a:srgbClr val="000000"/>
                          </a:solidFill>
                          <a:latin typeface="Times New Roman"/>
                          <a:ea typeface="Times New Roman"/>
                          <a:cs typeface="Latha"/>
                        </a:rPr>
                        <a:t> 2013</a:t>
                      </a:r>
                      <a:r>
                        <a:rPr lang="en-US" sz="1200" b="1">
                          <a:solidFill>
                            <a:srgbClr val="000000"/>
                          </a:solidFill>
                          <a:latin typeface="Times New Roman"/>
                          <a:ea typeface="Calibri"/>
                          <a:cs typeface="Latha"/>
                        </a:rPr>
                        <a:t>)</a:t>
                      </a:r>
                      <a:endParaRPr lang="en-US" sz="1800">
                        <a:latin typeface="Calibri"/>
                        <a:ea typeface="Times New Roman"/>
                        <a:cs typeface="Latha"/>
                      </a:endParaRPr>
                    </a:p>
                  </a:txBody>
                  <a:tcPr marL="18415" marR="18415" marT="0" marB="0" anchor="ctr"/>
                </a:tc>
                <a:tc>
                  <a:txBody>
                    <a:bodyPr/>
                    <a:lstStyle/>
                    <a:p>
                      <a:pPr algn="ctr">
                        <a:lnSpc>
                          <a:spcPct val="130000"/>
                        </a:lnSpc>
                        <a:spcBef>
                          <a:spcPts val="300"/>
                        </a:spcBef>
                        <a:spcAft>
                          <a:spcPts val="200"/>
                        </a:spcAft>
                        <a:tabLst>
                          <a:tab pos="685800" algn="l"/>
                        </a:tabLst>
                      </a:pPr>
                      <a:r>
                        <a:rPr lang="en-US" sz="1200" b="1">
                          <a:solidFill>
                            <a:srgbClr val="000000"/>
                          </a:solidFill>
                          <a:latin typeface="Times New Roman"/>
                          <a:ea typeface="Calibri"/>
                          <a:cs typeface="Latha"/>
                        </a:rPr>
                        <a:t>NHG (</a:t>
                      </a:r>
                      <a:r>
                        <a:rPr lang="en-US" sz="1200" b="1">
                          <a:solidFill>
                            <a:srgbClr val="000000"/>
                          </a:solidFill>
                          <a:latin typeface="Times New Roman"/>
                          <a:ea typeface="Times New Roman"/>
                          <a:cs typeface="Latha"/>
                        </a:rPr>
                        <a:t>Armin &amp; Monireh 2017</a:t>
                      </a:r>
                      <a:r>
                        <a:rPr lang="en-US" sz="1200" b="1">
                          <a:solidFill>
                            <a:srgbClr val="000000"/>
                          </a:solidFill>
                          <a:latin typeface="Times New Roman"/>
                          <a:ea typeface="Calibri"/>
                          <a:cs typeface="Latha"/>
                        </a:rPr>
                        <a:t>)</a:t>
                      </a:r>
                      <a:endParaRPr lang="en-US" sz="1800">
                        <a:latin typeface="Calibri"/>
                        <a:ea typeface="Times New Roman"/>
                        <a:cs typeface="Latha"/>
                      </a:endParaRPr>
                    </a:p>
                  </a:txBody>
                  <a:tcPr marL="18415" marR="18415" marT="0" marB="0" anchor="ctr"/>
                </a:tc>
                <a:tc>
                  <a:txBody>
                    <a:bodyPr/>
                    <a:lstStyle/>
                    <a:p>
                      <a:pPr algn="ctr">
                        <a:lnSpc>
                          <a:spcPct val="130000"/>
                        </a:lnSpc>
                        <a:spcBef>
                          <a:spcPts val="300"/>
                        </a:spcBef>
                        <a:spcAft>
                          <a:spcPts val="200"/>
                        </a:spcAft>
                        <a:tabLst>
                          <a:tab pos="685800" algn="l"/>
                        </a:tabLst>
                      </a:pPr>
                      <a:r>
                        <a:rPr lang="en-US" sz="1200" b="1">
                          <a:solidFill>
                            <a:srgbClr val="000000"/>
                          </a:solidFill>
                          <a:latin typeface="Times New Roman"/>
                          <a:ea typeface="Calibri"/>
                          <a:cs typeface="Latha"/>
                        </a:rPr>
                        <a:t>UPPG (</a:t>
                      </a:r>
                      <a:r>
                        <a:rPr lang="en-US" sz="1200" b="1">
                          <a:solidFill>
                            <a:srgbClr val="000000"/>
                          </a:solidFill>
                          <a:latin typeface="Times New Roman"/>
                          <a:ea typeface="Times New Roman"/>
                          <a:cs typeface="Latha"/>
                        </a:rPr>
                        <a:t>Neeraj </a:t>
                      </a:r>
                      <a:r>
                        <a:rPr lang="en-US" sz="1200" b="1" i="1">
                          <a:solidFill>
                            <a:srgbClr val="000000"/>
                          </a:solidFill>
                          <a:latin typeface="Times New Roman"/>
                          <a:ea typeface="Times New Roman"/>
                          <a:cs typeface="Latha"/>
                        </a:rPr>
                        <a:t>et al.</a:t>
                      </a:r>
                      <a:r>
                        <a:rPr lang="en-US" sz="1200" b="1">
                          <a:solidFill>
                            <a:srgbClr val="000000"/>
                          </a:solidFill>
                          <a:latin typeface="Times New Roman"/>
                          <a:ea typeface="Times New Roman"/>
                          <a:cs typeface="Latha"/>
                        </a:rPr>
                        <a:t> 2016</a:t>
                      </a:r>
                      <a:r>
                        <a:rPr lang="en-US" sz="1200" b="1">
                          <a:solidFill>
                            <a:srgbClr val="000000"/>
                          </a:solidFill>
                          <a:latin typeface="Times New Roman"/>
                          <a:ea typeface="Calibri"/>
                          <a:cs typeface="Latha"/>
                        </a:rPr>
                        <a:t>)</a:t>
                      </a:r>
                      <a:endParaRPr lang="en-US" sz="1800">
                        <a:latin typeface="Calibri"/>
                        <a:ea typeface="Times New Roman"/>
                        <a:cs typeface="Latha"/>
                      </a:endParaRPr>
                    </a:p>
                  </a:txBody>
                  <a:tcPr marL="18415" marR="18415" marT="0" marB="0" anchor="ctr"/>
                </a:tc>
                <a:tc>
                  <a:txBody>
                    <a:bodyPr/>
                    <a:lstStyle/>
                    <a:p>
                      <a:pPr algn="ctr">
                        <a:lnSpc>
                          <a:spcPct val="130000"/>
                        </a:lnSpc>
                        <a:spcBef>
                          <a:spcPts val="300"/>
                        </a:spcBef>
                        <a:spcAft>
                          <a:spcPts val="200"/>
                        </a:spcAft>
                        <a:tabLst>
                          <a:tab pos="685800" algn="l"/>
                        </a:tabLst>
                      </a:pPr>
                      <a:r>
                        <a:rPr lang="en-US" sz="1200" b="1">
                          <a:solidFill>
                            <a:srgbClr val="000000"/>
                          </a:solidFill>
                          <a:latin typeface="Times New Roman"/>
                          <a:ea typeface="Calibri"/>
                          <a:cs typeface="Latha"/>
                        </a:rPr>
                        <a:t>RM </a:t>
                      </a:r>
                      <a:r>
                        <a:rPr lang="en-US" sz="1200" b="1">
                          <a:solidFill>
                            <a:srgbClr val="000000"/>
                          </a:solidFill>
                          <a:latin typeface="Times New Roman"/>
                          <a:ea typeface="Times New Roman"/>
                          <a:cs typeface="Latha"/>
                        </a:rPr>
                        <a:t>(</a:t>
                      </a:r>
                      <a:r>
                        <a:rPr lang="en-US" sz="1200" b="1" kern="100">
                          <a:solidFill>
                            <a:srgbClr val="000000"/>
                          </a:solidFill>
                          <a:latin typeface="Times New Roman"/>
                          <a:ea typeface="BatangChe"/>
                          <a:cs typeface="Latha"/>
                        </a:rPr>
                        <a:t>Bibhash </a:t>
                      </a:r>
                      <a:r>
                        <a:rPr lang="en-US" sz="1200" b="1" i="1" kern="100">
                          <a:solidFill>
                            <a:srgbClr val="000000"/>
                          </a:solidFill>
                          <a:latin typeface="Times New Roman"/>
                          <a:ea typeface="BatangChe"/>
                          <a:cs typeface="Latha"/>
                        </a:rPr>
                        <a:t>et al.</a:t>
                      </a:r>
                      <a:r>
                        <a:rPr lang="en-US" sz="1200" b="1" kern="100">
                          <a:solidFill>
                            <a:srgbClr val="000000"/>
                          </a:solidFill>
                          <a:latin typeface="Times New Roman"/>
                          <a:ea typeface="BatangChe"/>
                          <a:cs typeface="Latha"/>
                        </a:rPr>
                        <a:t> 2014</a:t>
                      </a:r>
                      <a:r>
                        <a:rPr lang="en-US" sz="1200" b="1">
                          <a:solidFill>
                            <a:srgbClr val="000000"/>
                          </a:solidFill>
                          <a:latin typeface="Times New Roman"/>
                          <a:ea typeface="Times New Roman"/>
                          <a:cs typeface="Latha"/>
                        </a:rPr>
                        <a:t>)</a:t>
                      </a:r>
                      <a:endParaRPr lang="en-US" sz="1800">
                        <a:latin typeface="Calibri"/>
                        <a:ea typeface="Times New Roman"/>
                        <a:cs typeface="Latha"/>
                      </a:endParaRPr>
                    </a:p>
                  </a:txBody>
                  <a:tcPr marL="18415" marR="18415" marT="0" marB="0" anchor="ctr"/>
                </a:tc>
                <a:tc>
                  <a:txBody>
                    <a:bodyPr/>
                    <a:lstStyle/>
                    <a:p>
                      <a:pPr algn="ctr">
                        <a:lnSpc>
                          <a:spcPct val="130000"/>
                        </a:lnSpc>
                        <a:spcBef>
                          <a:spcPts val="300"/>
                        </a:spcBef>
                        <a:spcAft>
                          <a:spcPts val="200"/>
                        </a:spcAft>
                        <a:tabLst>
                          <a:tab pos="685800" algn="l"/>
                        </a:tabLst>
                      </a:pPr>
                      <a:r>
                        <a:rPr lang="en-US" sz="1200" b="1" dirty="0">
                          <a:solidFill>
                            <a:srgbClr val="000000"/>
                          </a:solidFill>
                          <a:latin typeface="Times New Roman"/>
                          <a:ea typeface="Calibri"/>
                          <a:cs typeface="Latha"/>
                        </a:rPr>
                        <a:t>RUG </a:t>
                      </a:r>
                      <a:r>
                        <a:rPr lang="en-US" sz="1200" b="1" dirty="0">
                          <a:solidFill>
                            <a:srgbClr val="000000"/>
                          </a:solidFill>
                          <a:latin typeface="Times New Roman"/>
                          <a:ea typeface="Times New Roman"/>
                          <a:cs typeface="Latha"/>
                        </a:rPr>
                        <a:t>(</a:t>
                      </a:r>
                      <a:r>
                        <a:rPr lang="en-US" sz="1200" b="1" kern="100" dirty="0" err="1">
                          <a:solidFill>
                            <a:srgbClr val="000000"/>
                          </a:solidFill>
                          <a:latin typeface="Times New Roman"/>
                          <a:ea typeface="BatangChe"/>
                          <a:cs typeface="Latha"/>
                        </a:rPr>
                        <a:t>Trailokya</a:t>
                      </a:r>
                      <a:r>
                        <a:rPr lang="en-US" sz="1200" b="1" kern="100" dirty="0">
                          <a:solidFill>
                            <a:srgbClr val="000000"/>
                          </a:solidFill>
                          <a:latin typeface="Times New Roman"/>
                          <a:ea typeface="BatangChe"/>
                          <a:cs typeface="Latha"/>
                        </a:rPr>
                        <a:t> </a:t>
                      </a:r>
                      <a:r>
                        <a:rPr lang="en-US" sz="1200" b="1" i="1" kern="100" dirty="0">
                          <a:solidFill>
                            <a:srgbClr val="000000"/>
                          </a:solidFill>
                          <a:latin typeface="Times New Roman"/>
                          <a:ea typeface="BatangChe"/>
                          <a:cs typeface="Latha"/>
                        </a:rPr>
                        <a:t>et al.</a:t>
                      </a:r>
                      <a:r>
                        <a:rPr lang="en-US" sz="1200" b="1" kern="100" dirty="0">
                          <a:solidFill>
                            <a:srgbClr val="000000"/>
                          </a:solidFill>
                          <a:latin typeface="Times New Roman"/>
                          <a:ea typeface="BatangChe"/>
                          <a:cs typeface="Latha"/>
                        </a:rPr>
                        <a:t> 2016</a:t>
                      </a:r>
                      <a:r>
                        <a:rPr lang="en-US" sz="1200" b="1" dirty="0">
                          <a:solidFill>
                            <a:srgbClr val="000000"/>
                          </a:solidFill>
                          <a:latin typeface="Times New Roman"/>
                          <a:ea typeface="Times New Roman"/>
                          <a:cs typeface="Latha"/>
                        </a:rPr>
                        <a:t>)</a:t>
                      </a:r>
                      <a:endParaRPr lang="en-US" sz="1800" dirty="0">
                        <a:latin typeface="Calibri"/>
                        <a:ea typeface="Times New Roman"/>
                        <a:cs typeface="Latha"/>
                      </a:endParaRPr>
                    </a:p>
                  </a:txBody>
                  <a:tcPr marL="18415" marR="18415" marT="0"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KMD</a:t>
                      </a:r>
                      <a:endParaRPr lang="en-IN" sz="1600" b="1" dirty="0">
                        <a:effectLst/>
                        <a:latin typeface="Times New Roman" pitchFamily="18" charset="0"/>
                        <a:cs typeface="Times New Roman" pitchFamily="18" charset="0"/>
                      </a:endParaRPr>
                    </a:p>
                    <a:p>
                      <a:pPr algn="ctr">
                        <a:lnSpc>
                          <a:spcPct val="115000"/>
                        </a:lnSpc>
                        <a:spcAft>
                          <a:spcPts val="0"/>
                        </a:spcAft>
                      </a:pPr>
                      <a:r>
                        <a:rPr lang="en-US" sz="1600" b="1" dirty="0">
                          <a:effectLst/>
                          <a:latin typeface="Times New Roman" pitchFamily="18" charset="0"/>
                          <a:cs typeface="Times New Roman" pitchFamily="18" charset="0"/>
                        </a:rPr>
                        <a:t>Gates Only (Approach-1)</a:t>
                      </a:r>
                      <a:endParaRPr lang="en-IN" sz="1600" b="1"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Combination of KMD, Fredkin &amp; Toffoli (Approach-2)</a:t>
                      </a:r>
                      <a:endParaRPr lang="en-IN" sz="1600" b="1">
                        <a:effectLst/>
                        <a:latin typeface="Times New Roman" pitchFamily="18" charset="0"/>
                        <a:ea typeface="Times New Roman"/>
                        <a:cs typeface="Times New Roman" pitchFamily="18" charset="0"/>
                      </a:endParaRPr>
                    </a:p>
                  </a:txBody>
                  <a:tcPr marL="91416" marR="91416" marT="0" marB="0" anchor="ctr"/>
                </a:tc>
                <a:extLst>
                  <a:ext uri="{0D108BD9-81ED-4DB2-BD59-A6C34878D82A}">
                    <a16:rowId xmlns="" xmlns:a16="http://schemas.microsoft.com/office/drawing/2014/main" val="10001"/>
                  </a:ext>
                </a:extLst>
              </a:tr>
              <a:tr h="410210">
                <a:tc>
                  <a:txBody>
                    <a:bodyPr/>
                    <a:lstStyle/>
                    <a:p>
                      <a:pPr algn="ctr">
                        <a:lnSpc>
                          <a:spcPct val="115000"/>
                        </a:lnSpc>
                        <a:spcAft>
                          <a:spcPts val="0"/>
                        </a:spcAft>
                      </a:pPr>
                      <a:r>
                        <a:rPr lang="en-US" sz="1400">
                          <a:effectLst/>
                          <a:latin typeface="Times New Roman" pitchFamily="18" charset="0"/>
                          <a:cs typeface="Times New Roman" pitchFamily="18" charset="0"/>
                        </a:rPr>
                        <a:t>Arithmetic Operation</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8</a:t>
                      </a:r>
                      <a:endParaRPr lang="en-IN" sz="1600"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4</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4</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8</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7</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7</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800" b="1" dirty="0">
                          <a:effectLst/>
                          <a:latin typeface="Times New Roman" pitchFamily="18" charset="0"/>
                          <a:cs typeface="Times New Roman" pitchFamily="18" charset="0"/>
                        </a:rPr>
                        <a:t>10</a:t>
                      </a:r>
                      <a:endParaRPr lang="en-IN" sz="1800" b="1"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800" b="1">
                          <a:effectLst/>
                          <a:latin typeface="Times New Roman" pitchFamily="18" charset="0"/>
                          <a:cs typeface="Times New Roman" pitchFamily="18" charset="0"/>
                        </a:rPr>
                        <a:t>10</a:t>
                      </a:r>
                      <a:endParaRPr lang="en-IN" sz="1800" b="1">
                        <a:effectLst/>
                        <a:latin typeface="Times New Roman" pitchFamily="18" charset="0"/>
                        <a:ea typeface="Times New Roman"/>
                        <a:cs typeface="Times New Roman" pitchFamily="18" charset="0"/>
                      </a:endParaRPr>
                    </a:p>
                  </a:txBody>
                  <a:tcPr marL="91416" marR="91416" marT="0" marB="0" anchor="ctr"/>
                </a:tc>
                <a:extLst>
                  <a:ext uri="{0D108BD9-81ED-4DB2-BD59-A6C34878D82A}">
                    <a16:rowId xmlns="" xmlns:a16="http://schemas.microsoft.com/office/drawing/2014/main" val="10002"/>
                  </a:ext>
                </a:extLst>
              </a:tr>
              <a:tr h="424180">
                <a:tc>
                  <a:txBody>
                    <a:bodyPr/>
                    <a:lstStyle/>
                    <a:p>
                      <a:pPr algn="ctr">
                        <a:lnSpc>
                          <a:spcPct val="115000"/>
                        </a:lnSpc>
                        <a:spcAft>
                          <a:spcPts val="0"/>
                        </a:spcAft>
                      </a:pPr>
                      <a:r>
                        <a:rPr lang="en-US" sz="1400">
                          <a:effectLst/>
                          <a:latin typeface="Times New Roman" pitchFamily="18" charset="0"/>
                          <a:cs typeface="Times New Roman" pitchFamily="18" charset="0"/>
                        </a:rPr>
                        <a:t>Logical Operation</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7</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7</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7</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8</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9</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9</a:t>
                      </a:r>
                      <a:endParaRPr lang="en-IN" sz="1600"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800" b="1" dirty="0">
                          <a:effectLst/>
                          <a:latin typeface="Times New Roman" pitchFamily="18" charset="0"/>
                          <a:cs typeface="Times New Roman" pitchFamily="18" charset="0"/>
                        </a:rPr>
                        <a:t>8</a:t>
                      </a:r>
                      <a:endParaRPr lang="en-IN" sz="1800" b="1"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800" b="1">
                          <a:effectLst/>
                          <a:latin typeface="Times New Roman" pitchFamily="18" charset="0"/>
                          <a:cs typeface="Times New Roman" pitchFamily="18" charset="0"/>
                        </a:rPr>
                        <a:t>8</a:t>
                      </a:r>
                      <a:endParaRPr lang="en-IN" sz="1800" b="1">
                        <a:effectLst/>
                        <a:latin typeface="Times New Roman" pitchFamily="18" charset="0"/>
                        <a:ea typeface="Times New Roman"/>
                        <a:cs typeface="Times New Roman" pitchFamily="18" charset="0"/>
                      </a:endParaRPr>
                    </a:p>
                  </a:txBody>
                  <a:tcPr marL="91416" marR="91416" marT="0" marB="0" anchor="ctr"/>
                </a:tc>
                <a:extLst>
                  <a:ext uri="{0D108BD9-81ED-4DB2-BD59-A6C34878D82A}">
                    <a16:rowId xmlns="" xmlns:a16="http://schemas.microsoft.com/office/drawing/2014/main" val="10003"/>
                  </a:ext>
                </a:extLst>
              </a:tr>
              <a:tr h="525780">
                <a:tc>
                  <a:txBody>
                    <a:bodyPr/>
                    <a:lstStyle/>
                    <a:p>
                      <a:pPr algn="ctr">
                        <a:lnSpc>
                          <a:spcPct val="115000"/>
                        </a:lnSpc>
                        <a:spcAft>
                          <a:spcPts val="0"/>
                        </a:spcAft>
                      </a:pPr>
                      <a:r>
                        <a:rPr lang="en-US" sz="1400">
                          <a:effectLst/>
                          <a:latin typeface="Times New Roman" pitchFamily="18" charset="0"/>
                          <a:cs typeface="Times New Roman" pitchFamily="18" charset="0"/>
                        </a:rPr>
                        <a:t>Total</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15</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11</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11</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16</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16</a:t>
                      </a:r>
                      <a:endParaRPr lang="en-IN" sz="16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16</a:t>
                      </a:r>
                      <a:endParaRPr lang="en-IN" sz="1600"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800" b="1" dirty="0">
                          <a:effectLst/>
                          <a:latin typeface="Times New Roman" pitchFamily="18" charset="0"/>
                          <a:cs typeface="Times New Roman" pitchFamily="18" charset="0"/>
                        </a:rPr>
                        <a:t>18</a:t>
                      </a:r>
                      <a:endParaRPr lang="en-IN" sz="1800" b="1"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800" b="1" dirty="0">
                          <a:effectLst/>
                          <a:latin typeface="Times New Roman" pitchFamily="18" charset="0"/>
                          <a:cs typeface="Times New Roman" pitchFamily="18" charset="0"/>
                        </a:rPr>
                        <a:t>18</a:t>
                      </a:r>
                      <a:endParaRPr lang="en-IN" sz="1800" b="1" dirty="0">
                        <a:effectLst/>
                        <a:latin typeface="Times New Roman" pitchFamily="18" charset="0"/>
                        <a:ea typeface="Times New Roman"/>
                        <a:cs typeface="Times New Roman" pitchFamily="18" charset="0"/>
                      </a:endParaRPr>
                    </a:p>
                  </a:txBody>
                  <a:tcPr marL="91416" marR="91416" marT="0" marB="0" anchor="ctr"/>
                </a:tc>
                <a:extLst>
                  <a:ext uri="{0D108BD9-81ED-4DB2-BD59-A6C34878D82A}">
                    <a16:rowId xmlns="" xmlns:a16="http://schemas.microsoft.com/office/drawing/2014/main" val="10004"/>
                  </a:ext>
                </a:extLst>
              </a:tr>
              <a:tr h="525780">
                <a:tc>
                  <a:txBody>
                    <a:bodyPr/>
                    <a:lstStyle/>
                    <a:p>
                      <a:pPr algn="ctr">
                        <a:lnSpc>
                          <a:spcPct val="115000"/>
                        </a:lnSpc>
                        <a:spcAft>
                          <a:spcPts val="0"/>
                        </a:spcAft>
                      </a:pPr>
                      <a:r>
                        <a:rPr lang="en-US" sz="1400">
                          <a:effectLst/>
                          <a:latin typeface="Times New Roman" pitchFamily="18" charset="0"/>
                          <a:cs typeface="Times New Roman" pitchFamily="18" charset="0"/>
                        </a:rPr>
                        <a:t>% of improvement</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20% to 12.5%</a:t>
                      </a:r>
                      <a:endParaRPr lang="en-IN" sz="1600" b="1"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20% to 12.5%</a:t>
                      </a:r>
                      <a:endParaRPr lang="en-IN" sz="1600" b="1" dirty="0">
                        <a:effectLst/>
                        <a:latin typeface="Times New Roman" pitchFamily="18" charset="0"/>
                        <a:ea typeface="Times New Roman"/>
                        <a:cs typeface="Times New Roman" pitchFamily="18" charset="0"/>
                      </a:endParaRPr>
                    </a:p>
                  </a:txBody>
                  <a:tcPr marL="91416" marR="91416" marT="0" marB="0" anchor="ctr"/>
                </a:tc>
                <a:extLst>
                  <a:ext uri="{0D108BD9-81ED-4DB2-BD59-A6C34878D82A}">
                    <a16:rowId xmlns="" xmlns:a16="http://schemas.microsoft.com/office/drawing/2014/main" val="10005"/>
                  </a:ext>
                </a:extLst>
              </a:tr>
            </a:tbl>
          </a:graphicData>
        </a:graphic>
      </p:graphicFrame>
      <p:sp>
        <p:nvSpPr>
          <p:cNvPr id="6" name="TextBox 5"/>
          <p:cNvSpPr txBox="1"/>
          <p:nvPr/>
        </p:nvSpPr>
        <p:spPr>
          <a:xfrm>
            <a:off x="3061473" y="5486400"/>
            <a:ext cx="1508939" cy="369332"/>
          </a:xfrm>
          <a:prstGeom prst="rect">
            <a:avLst/>
          </a:prstGeom>
          <a:noFill/>
        </p:spPr>
        <p:txBody>
          <a:bodyPr wrap="none" rtlCol="0">
            <a:spAutoFit/>
          </a:bodyPr>
          <a:lstStyle/>
          <a:p>
            <a:r>
              <a:rPr lang="en-US" b="1" dirty="0" smtClean="0">
                <a:latin typeface="Andalus" pitchFamily="18" charset="-78"/>
                <a:cs typeface="Andalus" pitchFamily="18" charset="-78"/>
              </a:rPr>
              <a:t>Observations:</a:t>
            </a:r>
            <a:endParaRPr lang="en-US" b="1" dirty="0">
              <a:latin typeface="Andalus" pitchFamily="18" charset="-78"/>
              <a:cs typeface="Andalus" pitchFamily="18" charset="-78"/>
            </a:endParaRPr>
          </a:p>
        </p:txBody>
      </p:sp>
      <p:pic>
        <p:nvPicPr>
          <p:cNvPr id="5"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1827212" y="152400"/>
            <a:ext cx="9752173"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i="1" u="sng" dirty="0" smtClean="0">
                <a:solidFill>
                  <a:srgbClr val="00B050"/>
                </a:solidFill>
                <a:latin typeface="Times New Roman" pitchFamily="18" charset="0"/>
                <a:cs typeface="Times New Roman" pitchFamily="18" charset="0"/>
              </a:rPr>
              <a:t>Number of </a:t>
            </a:r>
            <a:r>
              <a:rPr lang="en-IN" sz="3200" b="1" i="1" u="sng" dirty="0">
                <a:solidFill>
                  <a:srgbClr val="00B050"/>
                </a:solidFill>
                <a:latin typeface="Times New Roman" pitchFamily="18" charset="0"/>
                <a:cs typeface="Times New Roman" pitchFamily="18" charset="0"/>
              </a:rPr>
              <a:t>Operations of ALU </a:t>
            </a:r>
            <a:r>
              <a:rPr lang="en-IN" sz="3200" b="1" i="1" u="sng" dirty="0" smtClean="0">
                <a:solidFill>
                  <a:srgbClr val="00B050"/>
                </a:solidFill>
                <a:latin typeface="Times New Roman" pitchFamily="18" charset="0"/>
                <a:cs typeface="Times New Roman" pitchFamily="18" charset="0"/>
              </a:rPr>
              <a:t>– A Comparison</a:t>
            </a:r>
            <a:endParaRPr lang="en-IN" sz="32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9" name="TextBox 8"/>
          <p:cNvSpPr txBox="1"/>
          <p:nvPr/>
        </p:nvSpPr>
        <p:spPr>
          <a:xfrm>
            <a:off x="3819714" y="5823466"/>
            <a:ext cx="4258282" cy="369332"/>
          </a:xfrm>
          <a:prstGeom prst="rect">
            <a:avLst/>
          </a:prstGeom>
          <a:noFill/>
        </p:spPr>
        <p:txBody>
          <a:bodyPr wrap="none" rtlCol="0">
            <a:spAutoFit/>
          </a:bodyPr>
          <a:lstStyle/>
          <a:p>
            <a:pPr marL="465138" indent="-465138">
              <a:buFont typeface="Wingdings" pitchFamily="2" charset="2"/>
              <a:buChar char="v"/>
            </a:pPr>
            <a:r>
              <a:rPr lang="en-IN" b="1" dirty="0" smtClean="0">
                <a:latin typeface="Times New Roman" pitchFamily="18" charset="0"/>
                <a:cs typeface="Times New Roman" pitchFamily="18" charset="0"/>
              </a:rPr>
              <a:t>18 Logical and Arithmetic Functions</a:t>
            </a:r>
          </a:p>
        </p:txBody>
      </p:sp>
      <p:sp>
        <p:nvSpPr>
          <p:cNvPr id="10" name="Date Placeholder 9"/>
          <p:cNvSpPr>
            <a:spLocks noGrp="1"/>
          </p:cNvSpPr>
          <p:nvPr>
            <p:ph type="dt" sz="half" idx="10"/>
          </p:nvPr>
        </p:nvSpPr>
        <p:spPr/>
        <p:txBody>
          <a:bodyPr/>
          <a:lstStyle/>
          <a:p>
            <a:fld id="{FBC63054-CE98-4106-9FA2-B49F2A4B91F5}"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49</a:t>
            </a:fld>
            <a:endParaRPr lang="en-US"/>
          </a:p>
        </p:txBody>
      </p:sp>
      <p:sp>
        <p:nvSpPr>
          <p:cNvPr id="12" name="Footer Placeholder 11"/>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615360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106612" y="2"/>
            <a:ext cx="11160000" cy="1583736"/>
          </a:xfrm>
          <a:prstGeom prst="rect">
            <a:avLst/>
          </a:prstGeom>
          <a:ln>
            <a:noFill/>
          </a:ln>
          <a:effectLst>
            <a:softEdge rad="112500"/>
          </a:effectLst>
        </p:spPr>
      </p:pic>
      <p:sp>
        <p:nvSpPr>
          <p:cNvPr id="4" name="Title 1"/>
          <p:cNvSpPr>
            <a:spLocks noGrp="1"/>
          </p:cNvSpPr>
          <p:nvPr>
            <p:ph type="title"/>
          </p:nvPr>
        </p:nvSpPr>
        <p:spPr>
          <a:xfrm>
            <a:off x="2589212" y="152400"/>
            <a:ext cx="8229600" cy="1143000"/>
          </a:xfrm>
          <a:noFill/>
        </p:spPr>
        <p:txBody>
          <a:bodyPr vert="horz" lIns="91440" tIns="45720" rIns="91440" bIns="45720" rtlCol="0" anchor="ctr">
            <a:normAutofit/>
          </a:bodyPr>
          <a:lstStyle/>
          <a:p>
            <a:r>
              <a:rPr lang="en-IN" b="1" i="1" u="sng" dirty="0">
                <a:solidFill>
                  <a:srgbClr val="00B050"/>
                </a:solidFill>
                <a:latin typeface="Times New Roman" pitchFamily="18" charset="0"/>
                <a:cs typeface="Times New Roman" pitchFamily="18" charset="0"/>
              </a:rPr>
              <a:t>Introduction to Reversible Logic</a:t>
            </a:r>
          </a:p>
        </p:txBody>
      </p:sp>
      <p:sp>
        <p:nvSpPr>
          <p:cNvPr id="5" name="Content Placeholder 2"/>
          <p:cNvSpPr>
            <a:spLocks noGrp="1"/>
          </p:cNvSpPr>
          <p:nvPr>
            <p:ph idx="1"/>
          </p:nvPr>
        </p:nvSpPr>
        <p:spPr>
          <a:xfrm>
            <a:off x="2055812" y="1600202"/>
            <a:ext cx="9525000" cy="4525963"/>
          </a:xfrm>
        </p:spPr>
        <p:txBody>
          <a:bodyPr>
            <a:normAutofit/>
          </a:bodyPr>
          <a:lstStyle/>
          <a:p>
            <a:r>
              <a:rPr lang="en-US" sz="2000" b="1" dirty="0" smtClean="0">
                <a:latin typeface="Times New Roman" pitchFamily="18" charset="0"/>
                <a:cs typeface="Times New Roman" pitchFamily="18" charset="0"/>
              </a:rPr>
              <a:t>Basic Reversible Gates </a:t>
            </a:r>
            <a:r>
              <a:rPr lang="en-US" sz="2000" dirty="0" smtClean="0">
                <a:latin typeface="Times New Roman" pitchFamily="18" charset="0"/>
                <a:cs typeface="Times New Roman" pitchFamily="18" charset="0"/>
              </a:rPr>
              <a:t>– Feynman, </a:t>
            </a:r>
            <a:r>
              <a:rPr lang="en-US" sz="2000" dirty="0" err="1" smtClean="0">
                <a:latin typeface="Times New Roman" pitchFamily="18" charset="0"/>
                <a:cs typeface="Times New Roman" pitchFamily="18" charset="0"/>
              </a:rPr>
              <a:t>Fredkin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Toffoli</a:t>
            </a:r>
            <a:endParaRPr lang="en-US" sz="2000" dirty="0" smtClean="0">
              <a:latin typeface="Times New Roman" pitchFamily="18" charset="0"/>
              <a:cs typeface="Times New Roman" pitchFamily="18" charset="0"/>
            </a:endParaRPr>
          </a:p>
          <a:p>
            <a:r>
              <a:rPr lang="en-US" sz="2000" b="1" dirty="0">
                <a:latin typeface="Times New Roman" pitchFamily="18" charset="0"/>
                <a:cs typeface="Times New Roman" pitchFamily="18" charset="0"/>
              </a:rPr>
              <a:t>Performance Metrics </a:t>
            </a:r>
            <a:r>
              <a:rPr lang="en-US" sz="2000" dirty="0" smtClean="0">
                <a:latin typeface="Times New Roman" pitchFamily="18" charset="0"/>
                <a:cs typeface="Times New Roman" pitchFamily="18" charset="0"/>
              </a:rPr>
              <a:t>– Quantum Cost (QC), Garbage Outputs  (GO), Constant Inputs (CI), Number of Gates (</a:t>
            </a:r>
            <a:r>
              <a:rPr lang="en-US" sz="2000" dirty="0" err="1" smtClean="0">
                <a:latin typeface="Times New Roman" pitchFamily="18" charset="0"/>
                <a:cs typeface="Times New Roman" pitchFamily="18" charset="0"/>
              </a:rPr>
              <a:t>NoG</a:t>
            </a:r>
            <a:r>
              <a:rPr lang="en-US" sz="2000" dirty="0" smtClean="0">
                <a:latin typeface="Times New Roman" pitchFamily="18" charset="0"/>
                <a:cs typeface="Times New Roman" pitchFamily="18" charset="0"/>
              </a:rPr>
              <a:t>)</a:t>
            </a:r>
          </a:p>
          <a:p>
            <a:r>
              <a:rPr lang="en-IN" sz="2000" b="1" dirty="0" smtClean="0">
                <a:latin typeface="Times New Roman" pitchFamily="18" charset="0"/>
                <a:cs typeface="Times New Roman" pitchFamily="18" charset="0"/>
              </a:rPr>
              <a:t>Ex</a:t>
            </a:r>
            <a:r>
              <a:rPr lang="en-IN" sz="2000" dirty="0" smtClean="0">
                <a:latin typeface="Times New Roman" pitchFamily="18" charset="0"/>
                <a:cs typeface="Times New Roman" pitchFamily="18" charset="0"/>
              </a:rPr>
              <a:t>.: A, B – Inputs; C=0 (Constant Input); R=A.B (Output); P,Q=Garbage Output</a:t>
            </a:r>
            <a:endParaRPr lang="en-IN" sz="2000" dirty="0">
              <a:latin typeface="Times New Roman" pitchFamily="18" charset="0"/>
              <a:cs typeface="Times New Roman" pitchFamily="18" charset="0"/>
            </a:endParaRPr>
          </a:p>
        </p:txBody>
      </p:sp>
      <p:grpSp>
        <p:nvGrpSpPr>
          <p:cNvPr id="6" name="Group 5"/>
          <p:cNvGrpSpPr/>
          <p:nvPr/>
        </p:nvGrpSpPr>
        <p:grpSpPr>
          <a:xfrm>
            <a:off x="4139279" y="3581400"/>
            <a:ext cx="4324456" cy="1556266"/>
            <a:chOff x="-5730" y="3429000"/>
            <a:chExt cx="4913042" cy="1828800"/>
          </a:xfrm>
        </p:grpSpPr>
        <p:grpSp>
          <p:nvGrpSpPr>
            <p:cNvPr id="7" name="Group 4"/>
            <p:cNvGrpSpPr/>
            <p:nvPr/>
          </p:nvGrpSpPr>
          <p:grpSpPr>
            <a:xfrm>
              <a:off x="-5730" y="3429000"/>
              <a:ext cx="4913042" cy="1828800"/>
              <a:chOff x="1672502" y="1600200"/>
              <a:chExt cx="4913042" cy="1828800"/>
            </a:xfrm>
          </p:grpSpPr>
          <p:sp>
            <p:nvSpPr>
              <p:cNvPr id="12" name="Rectangle 11"/>
              <p:cNvSpPr/>
              <p:nvPr/>
            </p:nvSpPr>
            <p:spPr>
              <a:xfrm>
                <a:off x="2971800" y="1600200"/>
                <a:ext cx="16002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Times New Roman" pitchFamily="18" charset="0"/>
                    <a:cs typeface="Times New Roman" pitchFamily="18" charset="0"/>
                  </a:rPr>
                  <a:t>TOFFOLI GATE</a:t>
                </a:r>
                <a:endParaRPr lang="en-US" dirty="0">
                  <a:latin typeface="Times New Roman" pitchFamily="18" charset="0"/>
                  <a:cs typeface="Times New Roman" pitchFamily="18" charset="0"/>
                </a:endParaRPr>
              </a:p>
            </p:txBody>
          </p:sp>
          <p:grpSp>
            <p:nvGrpSpPr>
              <p:cNvPr id="13" name="Group 12"/>
              <p:cNvGrpSpPr/>
              <p:nvPr/>
            </p:nvGrpSpPr>
            <p:grpSpPr>
              <a:xfrm>
                <a:off x="2286000" y="2057400"/>
                <a:ext cx="2971800" cy="914400"/>
                <a:chOff x="2286000" y="2057400"/>
                <a:chExt cx="2971800" cy="914400"/>
              </a:xfrm>
            </p:grpSpPr>
            <p:cxnSp>
              <p:nvCxnSpPr>
                <p:cNvPr id="18" name="Straight Connector 17"/>
                <p:cNvCxnSpPr/>
                <p:nvPr/>
              </p:nvCxnSpPr>
              <p:spPr>
                <a:xfrm>
                  <a:off x="2286000" y="2057400"/>
                  <a:ext cx="6858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2286000" y="2971800"/>
                  <a:ext cx="68580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4572000" y="2057400"/>
                  <a:ext cx="685800"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4572000" y="2971800"/>
                  <a:ext cx="685800" cy="0"/>
                </a:xfrm>
                <a:prstGeom prst="line">
                  <a:avLst/>
                </a:prstGeom>
              </p:spPr>
              <p:style>
                <a:lnRef idx="3">
                  <a:schemeClr val="dk1"/>
                </a:lnRef>
                <a:fillRef idx="0">
                  <a:schemeClr val="dk1"/>
                </a:fillRef>
                <a:effectRef idx="2">
                  <a:schemeClr val="dk1"/>
                </a:effectRef>
                <a:fontRef idx="minor">
                  <a:schemeClr val="tx1"/>
                </a:fontRef>
              </p:style>
            </p:cxnSp>
          </p:grpSp>
          <p:sp>
            <p:nvSpPr>
              <p:cNvPr id="14" name="TextBox 13"/>
              <p:cNvSpPr txBox="1"/>
              <p:nvPr/>
            </p:nvSpPr>
            <p:spPr>
              <a:xfrm>
                <a:off x="1968284" y="1880108"/>
                <a:ext cx="399203" cy="434010"/>
              </a:xfrm>
              <a:prstGeom prst="rect">
                <a:avLst/>
              </a:prstGeom>
              <a:noFill/>
            </p:spPr>
            <p:txBody>
              <a:bodyPr wrap="none" rtlCol="0">
                <a:spAutoFit/>
              </a:bodyPr>
              <a:lstStyle/>
              <a:p>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p:sp>
            <p:nvSpPr>
              <p:cNvPr id="15" name="TextBox 14"/>
              <p:cNvSpPr txBox="1"/>
              <p:nvPr/>
            </p:nvSpPr>
            <p:spPr>
              <a:xfrm>
                <a:off x="1672502" y="2787134"/>
                <a:ext cx="663275" cy="434010"/>
              </a:xfrm>
              <a:prstGeom prst="rect">
                <a:avLst/>
              </a:prstGeom>
              <a:noFill/>
            </p:spPr>
            <p:txBody>
              <a:bodyPr wrap="none" rtlCol="0">
                <a:spAutoFit/>
              </a:bodyPr>
              <a:lstStyle/>
              <a:p>
                <a:r>
                  <a:rPr lang="en-US" dirty="0" smtClean="0">
                    <a:latin typeface="Times New Roman" pitchFamily="18" charset="0"/>
                    <a:cs typeface="Times New Roman" pitchFamily="18" charset="0"/>
                  </a:rPr>
                  <a:t>C=0</a:t>
                </a:r>
                <a:endParaRPr lang="en-US" dirty="0">
                  <a:latin typeface="Times New Roman" pitchFamily="18" charset="0"/>
                  <a:cs typeface="Times New Roman" pitchFamily="18" charset="0"/>
                </a:endParaRPr>
              </a:p>
            </p:txBody>
          </p:sp>
          <p:sp>
            <p:nvSpPr>
              <p:cNvPr id="16" name="TextBox 15"/>
              <p:cNvSpPr txBox="1"/>
              <p:nvPr/>
            </p:nvSpPr>
            <p:spPr>
              <a:xfrm>
                <a:off x="5257800" y="1872734"/>
                <a:ext cx="692414" cy="434010"/>
              </a:xfrm>
              <a:prstGeom prst="rect">
                <a:avLst/>
              </a:prstGeom>
              <a:noFill/>
            </p:spPr>
            <p:txBody>
              <a:bodyPr wrap="none" rtlCol="0">
                <a:spAutoFit/>
              </a:bodyPr>
              <a:lstStyle/>
              <a:p>
                <a:r>
                  <a:rPr lang="en-US" dirty="0" smtClean="0">
                    <a:latin typeface="Times New Roman" pitchFamily="18" charset="0"/>
                    <a:cs typeface="Times New Roman" pitchFamily="18" charset="0"/>
                  </a:rPr>
                  <a:t>P=A</a:t>
                </a:r>
                <a:endParaRPr lang="en-US" dirty="0">
                  <a:latin typeface="Times New Roman" pitchFamily="18" charset="0"/>
                  <a:cs typeface="Times New Roman" pitchFamily="18" charset="0"/>
                </a:endParaRPr>
              </a:p>
            </p:txBody>
          </p:sp>
          <p:sp>
            <p:nvSpPr>
              <p:cNvPr id="17" name="TextBox 16"/>
              <p:cNvSpPr txBox="1"/>
              <p:nvPr/>
            </p:nvSpPr>
            <p:spPr>
              <a:xfrm>
                <a:off x="5257538" y="2787134"/>
                <a:ext cx="1328006" cy="434010"/>
              </a:xfrm>
              <a:prstGeom prst="rect">
                <a:avLst/>
              </a:prstGeom>
              <a:noFill/>
            </p:spPr>
            <p:txBody>
              <a:bodyPr wrap="none" rtlCol="0">
                <a:spAutoFit/>
              </a:bodyPr>
              <a:lstStyle/>
              <a:p>
                <a:r>
                  <a:rPr lang="en-US" dirty="0" smtClean="0">
                    <a:latin typeface="Times New Roman" pitchFamily="18" charset="0"/>
                    <a:cs typeface="Times New Roman" pitchFamily="18" charset="0"/>
                  </a:rPr>
                  <a:t>R=AB</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C</a:t>
                </a:r>
                <a:endParaRPr lang="en-US" dirty="0">
                  <a:latin typeface="Times New Roman" pitchFamily="18" charset="0"/>
                  <a:cs typeface="Times New Roman" pitchFamily="18" charset="0"/>
                </a:endParaRPr>
              </a:p>
            </p:txBody>
          </p:sp>
        </p:grpSp>
        <p:cxnSp>
          <p:nvCxnSpPr>
            <p:cNvPr id="8" name="Straight Connector 7"/>
            <p:cNvCxnSpPr/>
            <p:nvPr/>
          </p:nvCxnSpPr>
          <p:spPr>
            <a:xfrm>
              <a:off x="609600" y="4343400"/>
              <a:ext cx="6858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2895600" y="4343400"/>
              <a:ext cx="685800" cy="0"/>
            </a:xfrm>
            <a:prstGeom prst="line">
              <a:avLst/>
            </a:prstGeom>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296464" y="4158735"/>
              <a:ext cx="384633" cy="434010"/>
            </a:xfrm>
            <a:prstGeom prst="rect">
              <a:avLst/>
            </a:prstGeom>
            <a:noFill/>
          </p:spPr>
          <p:txBody>
            <a:bodyPr wrap="none" rtlCol="0">
              <a:spAutoFit/>
            </a:bodyPr>
            <a:lstStyle/>
            <a:p>
              <a:r>
                <a:rPr lang="en-US" dirty="0" smtClean="0">
                  <a:latin typeface="Times New Roman" pitchFamily="18" charset="0"/>
                  <a:cs typeface="Times New Roman" pitchFamily="18" charset="0"/>
                </a:rPr>
                <a:t>B</a:t>
              </a:r>
              <a:endParaRPr lang="en-US" dirty="0">
                <a:latin typeface="Times New Roman" pitchFamily="18" charset="0"/>
                <a:cs typeface="Times New Roman" pitchFamily="18" charset="0"/>
              </a:endParaRPr>
            </a:p>
          </p:txBody>
        </p:sp>
        <p:sp>
          <p:nvSpPr>
            <p:cNvPr id="11" name="TextBox 10"/>
            <p:cNvSpPr txBox="1"/>
            <p:nvPr/>
          </p:nvSpPr>
          <p:spPr>
            <a:xfrm>
              <a:off x="3579306" y="4181757"/>
              <a:ext cx="721553" cy="434010"/>
            </a:xfrm>
            <a:prstGeom prst="rect">
              <a:avLst/>
            </a:prstGeom>
            <a:noFill/>
          </p:spPr>
          <p:txBody>
            <a:bodyPr wrap="none" rtlCol="0">
              <a:spAutoFit/>
            </a:bodyPr>
            <a:lstStyle/>
            <a:p>
              <a:r>
                <a:rPr lang="en-US" dirty="0" smtClean="0">
                  <a:latin typeface="Times New Roman" pitchFamily="18" charset="0"/>
                  <a:cs typeface="Times New Roman" pitchFamily="18" charset="0"/>
                </a:rPr>
                <a:t>Q=B</a:t>
              </a:r>
              <a:endParaRPr lang="en-US" dirty="0">
                <a:latin typeface="Times New Roman" pitchFamily="18" charset="0"/>
                <a:cs typeface="Times New Roman" pitchFamily="18" charset="0"/>
              </a:endParaRPr>
            </a:p>
          </p:txBody>
        </p:sp>
      </p:grpSp>
      <p:sp>
        <p:nvSpPr>
          <p:cNvPr id="23" name="Rounded Rectangle 22"/>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800" dirty="0" smtClean="0">
                <a:solidFill>
                  <a:schemeClr val="accent1">
                    <a:lumMod val="50000"/>
                  </a:schemeClr>
                </a:solidFill>
                <a:latin typeface="Bodoni MT Black" pitchFamily="18" charset="0"/>
              </a:rPr>
              <a:t>INTRODUCTION</a:t>
            </a:r>
            <a:endParaRPr kumimoji="1" lang="zh-TW" altLang="en-US" sz="2800" dirty="0">
              <a:solidFill>
                <a:schemeClr val="accent1">
                  <a:lumMod val="50000"/>
                </a:schemeClr>
              </a:solidFill>
              <a:latin typeface="Bodoni MT Black" pitchFamily="18" charset="0"/>
            </a:endParaRPr>
          </a:p>
        </p:txBody>
      </p:sp>
      <p:sp>
        <p:nvSpPr>
          <p:cNvPr id="22" name="Date Placeholder 21"/>
          <p:cNvSpPr>
            <a:spLocks noGrp="1"/>
          </p:cNvSpPr>
          <p:nvPr>
            <p:ph type="dt" sz="half" idx="10"/>
          </p:nvPr>
        </p:nvSpPr>
        <p:spPr/>
        <p:txBody>
          <a:bodyPr/>
          <a:lstStyle/>
          <a:p>
            <a:fld id="{19E1F7FC-5182-49B3-9FBE-7D21EA3FEA9E}" type="datetime1">
              <a:rPr lang="ta-IN" smtClean="0"/>
              <a:pPr/>
              <a:t>20-03-2020</a:t>
            </a:fld>
            <a:endParaRPr lang="en-US"/>
          </a:p>
        </p:txBody>
      </p:sp>
      <p:sp>
        <p:nvSpPr>
          <p:cNvPr id="24" name="Slide Number Placeholder 23"/>
          <p:cNvSpPr>
            <a:spLocks noGrp="1"/>
          </p:cNvSpPr>
          <p:nvPr>
            <p:ph type="sldNum" sz="quarter" idx="12"/>
          </p:nvPr>
        </p:nvSpPr>
        <p:spPr/>
        <p:txBody>
          <a:bodyPr/>
          <a:lstStyle/>
          <a:p>
            <a:fld id="{9481EC19-6D0F-46DC-855D-481A351B335A}" type="slidenum">
              <a:rPr lang="en-US" smtClean="0"/>
              <a:pPr/>
              <a:t>5</a:t>
            </a:fld>
            <a:endParaRPr lang="en-US"/>
          </a:p>
        </p:txBody>
      </p:sp>
      <p:sp>
        <p:nvSpPr>
          <p:cNvPr id="26" name="Footer Placeholder 25"/>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1227633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287895992"/>
              </p:ext>
            </p:extLst>
          </p:nvPr>
        </p:nvGraphicFramePr>
        <p:xfrm>
          <a:off x="1446212" y="1413397"/>
          <a:ext cx="10611266" cy="3006203"/>
        </p:xfrm>
        <a:graphic>
          <a:graphicData uri="http://schemas.openxmlformats.org/drawingml/2006/table">
            <a:tbl>
              <a:tblPr firstRow="1" firstCol="1" bandRow="1">
                <a:tableStyleId>{5C22544A-7EE6-4342-B048-85BDC9FD1C3A}</a:tableStyleId>
              </a:tblPr>
              <a:tblGrid>
                <a:gridCol w="1616106">
                  <a:extLst>
                    <a:ext uri="{9D8B030D-6E8A-4147-A177-3AD203B41FA5}">
                      <a16:colId xmlns="" xmlns:a16="http://schemas.microsoft.com/office/drawing/2014/main" val="20000"/>
                    </a:ext>
                  </a:extLst>
                </a:gridCol>
                <a:gridCol w="987521">
                  <a:extLst>
                    <a:ext uri="{9D8B030D-6E8A-4147-A177-3AD203B41FA5}">
                      <a16:colId xmlns="" xmlns:a16="http://schemas.microsoft.com/office/drawing/2014/main" val="20001"/>
                    </a:ext>
                  </a:extLst>
                </a:gridCol>
                <a:gridCol w="959488">
                  <a:extLst>
                    <a:ext uri="{9D8B030D-6E8A-4147-A177-3AD203B41FA5}">
                      <a16:colId xmlns="" xmlns:a16="http://schemas.microsoft.com/office/drawing/2014/main" val="20002"/>
                    </a:ext>
                  </a:extLst>
                </a:gridCol>
                <a:gridCol w="1033294">
                  <a:extLst>
                    <a:ext uri="{9D8B030D-6E8A-4147-A177-3AD203B41FA5}">
                      <a16:colId xmlns="" xmlns:a16="http://schemas.microsoft.com/office/drawing/2014/main" val="20003"/>
                    </a:ext>
                  </a:extLst>
                </a:gridCol>
                <a:gridCol w="959488">
                  <a:extLst>
                    <a:ext uri="{9D8B030D-6E8A-4147-A177-3AD203B41FA5}">
                      <a16:colId xmlns="" xmlns:a16="http://schemas.microsoft.com/office/drawing/2014/main" val="20004"/>
                    </a:ext>
                  </a:extLst>
                </a:gridCol>
                <a:gridCol w="885681">
                  <a:extLst>
                    <a:ext uri="{9D8B030D-6E8A-4147-A177-3AD203B41FA5}">
                      <a16:colId xmlns="" xmlns:a16="http://schemas.microsoft.com/office/drawing/2014/main" val="20005"/>
                    </a:ext>
                  </a:extLst>
                </a:gridCol>
                <a:gridCol w="1168867">
                  <a:extLst>
                    <a:ext uri="{9D8B030D-6E8A-4147-A177-3AD203B41FA5}">
                      <a16:colId xmlns="" xmlns:a16="http://schemas.microsoft.com/office/drawing/2014/main" val="20006"/>
                    </a:ext>
                  </a:extLst>
                </a:gridCol>
                <a:gridCol w="1488175">
                  <a:extLst>
                    <a:ext uri="{9D8B030D-6E8A-4147-A177-3AD203B41FA5}">
                      <a16:colId xmlns="" xmlns:a16="http://schemas.microsoft.com/office/drawing/2014/main" val="20007"/>
                    </a:ext>
                  </a:extLst>
                </a:gridCol>
                <a:gridCol w="1512646">
                  <a:extLst>
                    <a:ext uri="{9D8B030D-6E8A-4147-A177-3AD203B41FA5}">
                      <a16:colId xmlns="" xmlns:a16="http://schemas.microsoft.com/office/drawing/2014/main" val="20008"/>
                    </a:ext>
                  </a:extLst>
                </a:gridCol>
              </a:tblGrid>
              <a:tr h="393221">
                <a:tc rowSpan="3">
                  <a:txBody>
                    <a:bodyPr/>
                    <a:lstStyle/>
                    <a:p>
                      <a:pPr marL="0" indent="0" algn="ctr">
                        <a:lnSpc>
                          <a:spcPct val="115000"/>
                        </a:lnSpc>
                        <a:spcAft>
                          <a:spcPts val="0"/>
                        </a:spcAft>
                      </a:pPr>
                      <a:r>
                        <a:rPr lang="en-US" sz="1200" dirty="0">
                          <a:effectLst/>
                          <a:latin typeface="Times New Roman" pitchFamily="18" charset="0"/>
                          <a:cs typeface="Times New Roman" pitchFamily="18" charset="0"/>
                        </a:rPr>
                        <a:t>Performance Metrics</a:t>
                      </a:r>
                      <a:endParaRPr lang="en-IN" sz="1200" b="1" dirty="0">
                        <a:effectLst/>
                        <a:latin typeface="Times New Roman" pitchFamily="18" charset="0"/>
                        <a:ea typeface="Times New Roman"/>
                        <a:cs typeface="Times New Roman" pitchFamily="18" charset="0"/>
                      </a:endParaRPr>
                    </a:p>
                  </a:txBody>
                  <a:tcPr marL="91416" marR="91416" marT="0" marB="0" anchor="ctr"/>
                </a:tc>
                <a:tc gridSpan="6">
                  <a:txBody>
                    <a:bodyPr/>
                    <a:lstStyle/>
                    <a:p>
                      <a:pPr algn="ctr">
                        <a:lnSpc>
                          <a:spcPct val="115000"/>
                        </a:lnSpc>
                        <a:spcAft>
                          <a:spcPts val="0"/>
                        </a:spcAft>
                      </a:pPr>
                      <a:r>
                        <a:rPr lang="en-US" sz="1200" kern="1200" dirty="0">
                          <a:effectLst/>
                          <a:latin typeface="Times New Roman" pitchFamily="18" charset="0"/>
                          <a:cs typeface="Times New Roman" pitchFamily="18" charset="0"/>
                        </a:rPr>
                        <a:t>ALU using </a:t>
                      </a:r>
                      <a:endParaRPr lang="en-IN" sz="1200" dirty="0">
                        <a:effectLst/>
                        <a:latin typeface="Times New Roman" pitchFamily="18" charset="0"/>
                        <a:cs typeface="Times New Roman" pitchFamily="18" charset="0"/>
                      </a:endParaRPr>
                    </a:p>
                  </a:txBody>
                  <a:tcPr marL="91416" marR="91416"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200" kern="1200" dirty="0" smtClean="0">
                          <a:effectLst/>
                          <a:latin typeface="Times New Roman" pitchFamily="18" charset="0"/>
                          <a:cs typeface="Times New Roman" pitchFamily="18" charset="0"/>
                        </a:rPr>
                        <a:t>Proposed ALU Architecture</a:t>
                      </a:r>
                      <a:endParaRPr lang="en-IN" sz="1200" dirty="0">
                        <a:effectLst/>
                        <a:latin typeface="Times New Roman" pitchFamily="18" charset="0"/>
                        <a:cs typeface="Times New Roman" pitchFamily="18" charset="0"/>
                      </a:endParaRPr>
                    </a:p>
                  </a:txBody>
                  <a:tcPr marL="91416" marR="91416" marT="0" marB="0" anchor="ctr"/>
                </a:tc>
                <a:tc hMerge="1">
                  <a:txBody>
                    <a:bodyPr/>
                    <a:lstStyle/>
                    <a:p>
                      <a:pPr algn="ctr">
                        <a:lnSpc>
                          <a:spcPct val="115000"/>
                        </a:lnSpc>
                        <a:spcAft>
                          <a:spcPts val="0"/>
                        </a:spcAft>
                      </a:pPr>
                      <a:endParaRPr lang="en-IN" sz="1200" dirty="0">
                        <a:effectLst/>
                        <a:latin typeface="Times New Roman" pitchFamily="18" charset="0"/>
                        <a:cs typeface="Times New Roman" pitchFamily="18" charset="0"/>
                      </a:endParaRPr>
                    </a:p>
                  </a:txBody>
                  <a:tcPr marL="68580" marR="68580" marT="0" marB="0" anchor="ctr"/>
                </a:tc>
                <a:extLst>
                  <a:ext uri="{0D108BD9-81ED-4DB2-BD59-A6C34878D82A}">
                    <a16:rowId xmlns="" xmlns:a16="http://schemas.microsoft.com/office/drawing/2014/main" val="10000"/>
                  </a:ext>
                </a:extLst>
              </a:tr>
              <a:tr h="207702">
                <a:tc vMerge="1">
                  <a:txBody>
                    <a:bodyPr/>
                    <a:lstStyle/>
                    <a:p>
                      <a:endParaRPr lang="en-IN"/>
                    </a:p>
                  </a:txBody>
                  <a:tcPr/>
                </a:tc>
                <a:tc gridSpan="3">
                  <a:txBody>
                    <a:bodyPr/>
                    <a:lstStyle/>
                    <a:p>
                      <a:pPr algn="ctr">
                        <a:lnSpc>
                          <a:spcPct val="130000"/>
                        </a:lnSpc>
                        <a:spcBef>
                          <a:spcPts val="300"/>
                        </a:spcBef>
                        <a:spcAft>
                          <a:spcPts val="200"/>
                        </a:spcAft>
                        <a:tabLst>
                          <a:tab pos="685800" algn="l"/>
                        </a:tabLst>
                      </a:pPr>
                      <a:r>
                        <a:rPr lang="en-US" sz="1200" b="1" kern="1200" dirty="0">
                          <a:solidFill>
                            <a:srgbClr val="000000"/>
                          </a:solidFill>
                          <a:latin typeface="Times New Roman"/>
                          <a:ea typeface="Calibri"/>
                          <a:cs typeface="Latha"/>
                        </a:rPr>
                        <a:t>RM Gate </a:t>
                      </a:r>
                      <a:r>
                        <a:rPr lang="en-US" sz="1200" b="1" kern="1200" dirty="0" smtClean="0">
                          <a:solidFill>
                            <a:srgbClr val="000000"/>
                          </a:solidFill>
                          <a:latin typeface="Times New Roman"/>
                          <a:ea typeface="Calibri"/>
                          <a:cs typeface="Latha"/>
                        </a:rPr>
                        <a:t> </a:t>
                      </a:r>
                      <a:r>
                        <a:rPr lang="en-GB" sz="1200" b="1" dirty="0" smtClean="0">
                          <a:solidFill>
                            <a:srgbClr val="000000"/>
                          </a:solidFill>
                          <a:latin typeface="Times New Roman"/>
                          <a:ea typeface="Times New Roman"/>
                          <a:cs typeface="Latha"/>
                        </a:rPr>
                        <a:t>(</a:t>
                      </a:r>
                      <a:r>
                        <a:rPr lang="en-GB" sz="1200" b="1" dirty="0" err="1">
                          <a:solidFill>
                            <a:srgbClr val="000000"/>
                          </a:solidFill>
                          <a:latin typeface="Times New Roman"/>
                          <a:ea typeface="Times New Roman"/>
                          <a:cs typeface="Latha"/>
                        </a:rPr>
                        <a:t>Bibhash</a:t>
                      </a:r>
                      <a:r>
                        <a:rPr lang="en-GB" sz="1200" b="1" dirty="0">
                          <a:solidFill>
                            <a:srgbClr val="000000"/>
                          </a:solidFill>
                          <a:latin typeface="Times New Roman"/>
                          <a:ea typeface="Times New Roman"/>
                          <a:cs typeface="Latha"/>
                        </a:rPr>
                        <a:t> </a:t>
                      </a:r>
                      <a:r>
                        <a:rPr lang="en-GB" sz="1200" b="1" i="1" dirty="0">
                          <a:solidFill>
                            <a:srgbClr val="000000"/>
                          </a:solidFill>
                          <a:latin typeface="Times New Roman"/>
                          <a:ea typeface="Times New Roman"/>
                          <a:cs typeface="Latha"/>
                        </a:rPr>
                        <a:t>et al.</a:t>
                      </a:r>
                      <a:r>
                        <a:rPr lang="en-GB" sz="1200" b="1" dirty="0">
                          <a:solidFill>
                            <a:srgbClr val="000000"/>
                          </a:solidFill>
                          <a:latin typeface="Times New Roman"/>
                          <a:ea typeface="Times New Roman"/>
                          <a:cs typeface="Latha"/>
                        </a:rPr>
                        <a:t> 2014)</a:t>
                      </a:r>
                      <a:endParaRPr lang="en-US" sz="1100" dirty="0">
                        <a:latin typeface="Calibri"/>
                        <a:ea typeface="Times New Roman"/>
                        <a:cs typeface="Latha"/>
                      </a:endParaRPr>
                    </a:p>
                  </a:txBody>
                  <a:tcPr marL="18415" marR="18415" marT="0" marB="0" anchor="ctr"/>
                </a:tc>
                <a:tc hMerge="1">
                  <a:txBody>
                    <a:bodyPr/>
                    <a:lstStyle/>
                    <a:p>
                      <a:pPr algn="ctr">
                        <a:lnSpc>
                          <a:spcPct val="130000"/>
                        </a:lnSpc>
                        <a:spcBef>
                          <a:spcPts val="300"/>
                        </a:spcBef>
                        <a:spcAft>
                          <a:spcPts val="200"/>
                        </a:spcAft>
                        <a:tabLst>
                          <a:tab pos="685800" algn="l"/>
                        </a:tabLst>
                      </a:pPr>
                      <a:endParaRPr lang="en-US" sz="1100" dirty="0">
                        <a:latin typeface="Calibri"/>
                        <a:ea typeface="Times New Roman"/>
                        <a:cs typeface="Latha"/>
                      </a:endParaRPr>
                    </a:p>
                  </a:txBody>
                  <a:tcPr marL="18415" marR="18415" marT="0" marB="0" anchor="ctr"/>
                </a:tc>
                <a:tc hMerge="1">
                  <a:txBody>
                    <a:bodyPr/>
                    <a:lstStyle/>
                    <a:p>
                      <a:pPr algn="ctr">
                        <a:lnSpc>
                          <a:spcPct val="130000"/>
                        </a:lnSpc>
                        <a:spcBef>
                          <a:spcPts val="300"/>
                        </a:spcBef>
                        <a:spcAft>
                          <a:spcPts val="200"/>
                        </a:spcAft>
                        <a:tabLst>
                          <a:tab pos="685800" algn="l"/>
                        </a:tabLst>
                      </a:pPr>
                      <a:endParaRPr lang="en-US" sz="1100" dirty="0">
                        <a:latin typeface="Calibri"/>
                        <a:ea typeface="Times New Roman"/>
                        <a:cs typeface="Latha"/>
                      </a:endParaRPr>
                    </a:p>
                  </a:txBody>
                  <a:tcPr marL="18415" marR="18415" marT="0" marB="0" anchor="ctr"/>
                </a:tc>
                <a:tc gridSpan="3">
                  <a:txBody>
                    <a:bodyPr/>
                    <a:lstStyle/>
                    <a:p>
                      <a:pPr algn="ctr">
                        <a:lnSpc>
                          <a:spcPct val="130000"/>
                        </a:lnSpc>
                        <a:spcBef>
                          <a:spcPts val="300"/>
                        </a:spcBef>
                        <a:spcAft>
                          <a:spcPts val="200"/>
                        </a:spcAft>
                        <a:tabLst>
                          <a:tab pos="685800" algn="l"/>
                        </a:tabLst>
                      </a:pPr>
                      <a:r>
                        <a:rPr lang="en-US" sz="1200" b="1" kern="1200" dirty="0">
                          <a:solidFill>
                            <a:srgbClr val="000000"/>
                          </a:solidFill>
                          <a:latin typeface="Times New Roman"/>
                          <a:ea typeface="Calibri"/>
                          <a:cs typeface="Latha"/>
                        </a:rPr>
                        <a:t>RUG Gate </a:t>
                      </a:r>
                      <a:r>
                        <a:rPr lang="en-US" sz="1200" b="1" kern="1200" dirty="0" smtClean="0">
                          <a:solidFill>
                            <a:srgbClr val="000000"/>
                          </a:solidFill>
                          <a:latin typeface="Times New Roman"/>
                          <a:ea typeface="Calibri"/>
                          <a:cs typeface="Latha"/>
                        </a:rPr>
                        <a:t> </a:t>
                      </a:r>
                      <a:r>
                        <a:rPr lang="en-GB" sz="1200" b="1" dirty="0" smtClean="0">
                          <a:solidFill>
                            <a:srgbClr val="000000"/>
                          </a:solidFill>
                          <a:latin typeface="Times New Roman"/>
                          <a:ea typeface="Times New Roman"/>
                          <a:cs typeface="Latha"/>
                        </a:rPr>
                        <a:t>(</a:t>
                      </a:r>
                      <a:r>
                        <a:rPr lang="en-GB" sz="1200" b="1" dirty="0" err="1">
                          <a:solidFill>
                            <a:srgbClr val="000000"/>
                          </a:solidFill>
                          <a:latin typeface="Times New Roman"/>
                          <a:ea typeface="Times New Roman"/>
                          <a:cs typeface="Latha"/>
                        </a:rPr>
                        <a:t>Trailokya</a:t>
                      </a:r>
                      <a:r>
                        <a:rPr lang="en-GB" sz="1200" b="1" dirty="0">
                          <a:solidFill>
                            <a:srgbClr val="000000"/>
                          </a:solidFill>
                          <a:latin typeface="Times New Roman"/>
                          <a:ea typeface="Times New Roman"/>
                          <a:cs typeface="Latha"/>
                        </a:rPr>
                        <a:t> </a:t>
                      </a:r>
                      <a:r>
                        <a:rPr lang="en-GB" sz="1200" b="1" i="1" dirty="0">
                          <a:solidFill>
                            <a:srgbClr val="000000"/>
                          </a:solidFill>
                          <a:latin typeface="Times New Roman"/>
                          <a:ea typeface="Times New Roman"/>
                          <a:cs typeface="Latha"/>
                        </a:rPr>
                        <a:t>et al.</a:t>
                      </a:r>
                      <a:r>
                        <a:rPr lang="en-GB" sz="1200" b="1" dirty="0">
                          <a:solidFill>
                            <a:srgbClr val="000000"/>
                          </a:solidFill>
                          <a:latin typeface="Times New Roman"/>
                          <a:ea typeface="Times New Roman"/>
                          <a:cs typeface="Latha"/>
                        </a:rPr>
                        <a:t> 2016)</a:t>
                      </a:r>
                      <a:endParaRPr lang="en-US" sz="1100" dirty="0">
                        <a:latin typeface="Calibri"/>
                        <a:ea typeface="Times New Roman"/>
                        <a:cs typeface="Latha"/>
                      </a:endParaRPr>
                    </a:p>
                  </a:txBody>
                  <a:tcPr marL="18415" marR="18415" marT="0" marB="0" anchor="ctr"/>
                </a:tc>
                <a:tc hMerge="1">
                  <a:txBody>
                    <a:bodyPr/>
                    <a:lstStyle/>
                    <a:p>
                      <a:pPr algn="ctr">
                        <a:lnSpc>
                          <a:spcPct val="130000"/>
                        </a:lnSpc>
                        <a:spcBef>
                          <a:spcPts val="300"/>
                        </a:spcBef>
                        <a:spcAft>
                          <a:spcPts val="200"/>
                        </a:spcAft>
                        <a:tabLst>
                          <a:tab pos="685800" algn="l"/>
                        </a:tabLst>
                      </a:pPr>
                      <a:endParaRPr lang="en-US" sz="1100" dirty="0">
                        <a:latin typeface="Calibri"/>
                        <a:ea typeface="Times New Roman"/>
                        <a:cs typeface="Latha"/>
                      </a:endParaRPr>
                    </a:p>
                  </a:txBody>
                  <a:tcPr marL="18415" marR="18415" marT="0" marB="0" anchor="ctr"/>
                </a:tc>
                <a:tc hMerge="1">
                  <a:txBody>
                    <a:bodyPr/>
                    <a:lstStyle/>
                    <a:p>
                      <a:pPr algn="ctr">
                        <a:lnSpc>
                          <a:spcPct val="130000"/>
                        </a:lnSpc>
                        <a:spcBef>
                          <a:spcPts val="300"/>
                        </a:spcBef>
                        <a:spcAft>
                          <a:spcPts val="200"/>
                        </a:spcAft>
                        <a:tabLst>
                          <a:tab pos="685800" algn="l"/>
                        </a:tabLst>
                      </a:pPr>
                      <a:endParaRPr lang="en-US" sz="1100" dirty="0">
                        <a:latin typeface="Calibri"/>
                        <a:ea typeface="Times New Roman"/>
                        <a:cs typeface="Latha"/>
                      </a:endParaRPr>
                    </a:p>
                  </a:txBody>
                  <a:tcPr marL="18415" marR="18415" marT="0" marB="0" anchor="ctr"/>
                </a:tc>
                <a:tc rowSpan="2">
                  <a:txBody>
                    <a:bodyPr/>
                    <a:lstStyle/>
                    <a:p>
                      <a:pPr algn="ctr">
                        <a:lnSpc>
                          <a:spcPct val="115000"/>
                        </a:lnSpc>
                      </a:pPr>
                      <a:r>
                        <a:rPr lang="en-US" sz="1400" b="1" dirty="0">
                          <a:effectLst/>
                          <a:latin typeface="Times New Roman" pitchFamily="18" charset="0"/>
                          <a:cs typeface="Times New Roman" pitchFamily="18" charset="0"/>
                        </a:rPr>
                        <a:t>Approach-1 (KMD </a:t>
                      </a:r>
                      <a:r>
                        <a:rPr lang="en-US" sz="1400" b="1" dirty="0" smtClean="0">
                          <a:effectLst/>
                          <a:latin typeface="Times New Roman" pitchFamily="18" charset="0"/>
                          <a:cs typeface="Times New Roman" pitchFamily="18" charset="0"/>
                        </a:rPr>
                        <a:t>Gates)</a:t>
                      </a:r>
                      <a:endParaRPr lang="en-IN" sz="1400" b="1" dirty="0">
                        <a:effectLst/>
                        <a:latin typeface="Times New Roman" pitchFamily="18" charset="0"/>
                        <a:cs typeface="Times New Roman" pitchFamily="18" charset="0"/>
                      </a:endParaRPr>
                    </a:p>
                  </a:txBody>
                  <a:tcPr marL="91416" marR="91416" marT="0" marB="0" anchor="ctr"/>
                </a:tc>
                <a:tc rowSpan="2">
                  <a:txBody>
                    <a:bodyPr/>
                    <a:lstStyle/>
                    <a:p>
                      <a:pPr algn="ctr">
                        <a:lnSpc>
                          <a:spcPct val="115000"/>
                        </a:lnSpc>
                      </a:pPr>
                      <a:r>
                        <a:rPr lang="en-US" sz="1400" b="1" dirty="0">
                          <a:effectLst/>
                          <a:latin typeface="Times New Roman" pitchFamily="18" charset="0"/>
                          <a:cs typeface="Times New Roman" pitchFamily="18" charset="0"/>
                        </a:rPr>
                        <a:t>Approach-2 (KMD, </a:t>
                      </a:r>
                      <a:r>
                        <a:rPr lang="en-US" sz="1400" b="1" dirty="0" err="1">
                          <a:effectLst/>
                          <a:latin typeface="Times New Roman" pitchFamily="18" charset="0"/>
                          <a:cs typeface="Times New Roman" pitchFamily="18" charset="0"/>
                        </a:rPr>
                        <a:t>Fredkin</a:t>
                      </a:r>
                      <a:r>
                        <a:rPr lang="en-US" sz="1400" b="1" dirty="0">
                          <a:effectLst/>
                          <a:latin typeface="Times New Roman" pitchFamily="18" charset="0"/>
                          <a:cs typeface="Times New Roman" pitchFamily="18" charset="0"/>
                        </a:rPr>
                        <a:t> </a:t>
                      </a:r>
                      <a:r>
                        <a:rPr lang="en-US" sz="1400" b="1" dirty="0" smtClean="0">
                          <a:effectLst/>
                          <a:latin typeface="Times New Roman" pitchFamily="18" charset="0"/>
                          <a:cs typeface="Times New Roman" pitchFamily="18" charset="0"/>
                        </a:rPr>
                        <a:t>&amp; </a:t>
                      </a:r>
                      <a:r>
                        <a:rPr lang="en-US" sz="1400" b="1" dirty="0" err="1" smtClean="0">
                          <a:effectLst/>
                          <a:latin typeface="Times New Roman" pitchFamily="18" charset="0"/>
                          <a:cs typeface="Times New Roman" pitchFamily="18" charset="0"/>
                        </a:rPr>
                        <a:t>Toffoli</a:t>
                      </a:r>
                      <a:r>
                        <a:rPr lang="en-US" sz="1400" b="1" dirty="0" smtClean="0">
                          <a:effectLst/>
                          <a:latin typeface="Times New Roman" pitchFamily="18" charset="0"/>
                          <a:cs typeface="Times New Roman" pitchFamily="18" charset="0"/>
                        </a:rPr>
                        <a:t> Gates)</a:t>
                      </a:r>
                      <a:endParaRPr lang="en-IN" sz="1400" b="1" dirty="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1"/>
                  </a:ext>
                </a:extLst>
              </a:tr>
              <a:tr h="467586">
                <a:tc vMerge="1">
                  <a:txBody>
                    <a:bodyPr/>
                    <a:lstStyle/>
                    <a:p>
                      <a:endParaRPr lang="en-IN"/>
                    </a:p>
                  </a:txBody>
                  <a:tcP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Arithmetic Unit</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Logical Unit</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Total</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Arithmetic Unit</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Logical Unit</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Total</a:t>
                      </a:r>
                      <a:endParaRPr lang="en-IN" sz="1400" dirty="0">
                        <a:effectLst/>
                        <a:latin typeface="Times New Roman" pitchFamily="18" charset="0"/>
                        <a:cs typeface="Times New Roman" pitchFamily="18" charset="0"/>
                      </a:endParaRPr>
                    </a:p>
                  </a:txBody>
                  <a:tcPr marL="91416" marR="91416" marT="0" marB="0" anchor="ctr"/>
                </a:tc>
                <a:tc vMerge="1">
                  <a:txBody>
                    <a:bodyPr/>
                    <a:lstStyle/>
                    <a:p>
                      <a:pPr algn="ctr">
                        <a:lnSpc>
                          <a:spcPct val="115000"/>
                        </a:lnSpc>
                      </a:pPr>
                      <a:endParaRPr lang="en-IN" sz="1100" dirty="0">
                        <a:effectLst/>
                        <a:latin typeface="Times New Roman" pitchFamily="18" charset="0"/>
                        <a:cs typeface="Times New Roman" pitchFamily="18" charset="0"/>
                      </a:endParaRPr>
                    </a:p>
                  </a:txBody>
                  <a:tcPr marL="68580" marR="68580" marT="0" marB="0" anchor="ctr"/>
                </a:tc>
                <a:tc vMerge="1">
                  <a:txBody>
                    <a:bodyPr/>
                    <a:lstStyle/>
                    <a:p>
                      <a:pPr algn="ctr">
                        <a:lnSpc>
                          <a:spcPct val="115000"/>
                        </a:lnSpc>
                      </a:pPr>
                      <a:endParaRPr lang="en-IN" sz="1100" dirty="0">
                        <a:effectLst/>
                        <a:latin typeface="Times New Roman" pitchFamily="18" charset="0"/>
                        <a:cs typeface="Times New Roman" pitchFamily="18" charset="0"/>
                      </a:endParaRPr>
                    </a:p>
                  </a:txBody>
                  <a:tcPr marL="68580" marR="68580" marT="0" marB="0" anchor="ctr"/>
                </a:tc>
                <a:extLst>
                  <a:ext uri="{0D108BD9-81ED-4DB2-BD59-A6C34878D82A}">
                    <a16:rowId xmlns="" xmlns:a16="http://schemas.microsoft.com/office/drawing/2014/main" val="10002"/>
                  </a:ext>
                </a:extLst>
              </a:tr>
              <a:tr h="207702">
                <a:tc>
                  <a:txBody>
                    <a:bodyPr/>
                    <a:lstStyle/>
                    <a:p>
                      <a:pPr>
                        <a:lnSpc>
                          <a:spcPct val="115000"/>
                        </a:lnSpc>
                        <a:spcAft>
                          <a:spcPts val="0"/>
                        </a:spcAft>
                      </a:pPr>
                      <a:r>
                        <a:rPr lang="en-US" sz="1200" kern="1200">
                          <a:effectLst/>
                          <a:latin typeface="Times New Roman" pitchFamily="18" charset="0"/>
                          <a:cs typeface="Times New Roman" pitchFamily="18" charset="0"/>
                        </a:rPr>
                        <a:t>Quantum Cost</a:t>
                      </a:r>
                      <a:endParaRPr lang="en-IN" sz="1200">
                        <a:effectLst/>
                        <a:latin typeface="Times New Roman" pitchFamily="18" charset="0"/>
                        <a:cs typeface="Times New Roman" pitchFamily="18" charset="0"/>
                      </a:endParaRPr>
                    </a:p>
                  </a:txBody>
                  <a:tcPr marL="91416" marR="91416" marT="0" marB="0" anchor="ctr"/>
                </a:tc>
                <a:tc>
                  <a:txBody>
                    <a:bodyPr/>
                    <a:lstStyle/>
                    <a:p>
                      <a:pPr marL="6350" indent="0" algn="ctr">
                        <a:lnSpc>
                          <a:spcPct val="115000"/>
                        </a:lnSpc>
                        <a:spcAft>
                          <a:spcPts val="0"/>
                        </a:spcAft>
                      </a:pPr>
                      <a:r>
                        <a:rPr lang="en-US" sz="1400" dirty="0">
                          <a:effectLst/>
                          <a:latin typeface="Times New Roman" pitchFamily="18" charset="0"/>
                          <a:cs typeface="Times New Roman" pitchFamily="18" charset="0"/>
                        </a:rPr>
                        <a:t>140</a:t>
                      </a:r>
                      <a:endParaRPr lang="en-IN" sz="1400" b="1" dirty="0">
                        <a:effectLst/>
                        <a:latin typeface="Times New Roman" pitchFamily="18" charset="0"/>
                        <a:ea typeface="Times New Roman"/>
                        <a:cs typeface="Times New Roman" pitchFamily="18" charset="0"/>
                      </a:endParaRPr>
                    </a:p>
                  </a:txBody>
                  <a:tcPr marL="91416" marR="91416" marT="0" marB="0" anchor="ctr"/>
                </a:tc>
                <a:tc>
                  <a:txBody>
                    <a:bodyPr/>
                    <a:lstStyle/>
                    <a:p>
                      <a:pPr marL="6350" indent="0" algn="ctr">
                        <a:lnSpc>
                          <a:spcPct val="115000"/>
                        </a:lnSpc>
                        <a:spcAft>
                          <a:spcPts val="0"/>
                        </a:spcAft>
                      </a:pPr>
                      <a:r>
                        <a:rPr lang="en-US" sz="1400" dirty="0">
                          <a:effectLst/>
                          <a:latin typeface="Times New Roman" pitchFamily="18" charset="0"/>
                          <a:cs typeface="Times New Roman" pitchFamily="18" charset="0"/>
                        </a:rPr>
                        <a:t>140</a:t>
                      </a:r>
                      <a:endParaRPr lang="en-IN" sz="1400" b="1"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320</a:t>
                      </a:r>
                      <a:endParaRPr lang="en-IN" sz="1400" dirty="0">
                        <a:effectLst/>
                        <a:latin typeface="Times New Roman" pitchFamily="18" charset="0"/>
                        <a:cs typeface="Times New Roman" pitchFamily="18" charset="0"/>
                      </a:endParaRPr>
                    </a:p>
                  </a:txBody>
                  <a:tcPr marL="91416" marR="91416" marT="0" marB="0" anchor="ctr"/>
                </a:tc>
                <a:tc>
                  <a:txBody>
                    <a:bodyPr/>
                    <a:lstStyle/>
                    <a:p>
                      <a:pPr marL="6350" indent="0" algn="ctr">
                        <a:lnSpc>
                          <a:spcPct val="115000"/>
                        </a:lnSpc>
                        <a:spcAft>
                          <a:spcPts val="0"/>
                        </a:spcAft>
                      </a:pPr>
                      <a:r>
                        <a:rPr lang="en-US" sz="1400" dirty="0">
                          <a:effectLst/>
                          <a:latin typeface="Times New Roman" pitchFamily="18" charset="0"/>
                          <a:cs typeface="Times New Roman" pitchFamily="18" charset="0"/>
                        </a:rPr>
                        <a:t>67</a:t>
                      </a:r>
                      <a:endParaRPr lang="en-IN" sz="1400" b="1" dirty="0">
                        <a:effectLst/>
                        <a:latin typeface="Times New Roman" pitchFamily="18" charset="0"/>
                        <a:ea typeface="Times New Roman"/>
                        <a:cs typeface="Times New Roman" pitchFamily="18" charset="0"/>
                      </a:endParaRPr>
                    </a:p>
                  </a:txBody>
                  <a:tcPr marL="91416" marR="91416" marT="0" marB="0" anchor="ctr"/>
                </a:tc>
                <a:tc>
                  <a:txBody>
                    <a:bodyPr/>
                    <a:lstStyle/>
                    <a:p>
                      <a:pPr marL="6350" indent="0" algn="ctr">
                        <a:lnSpc>
                          <a:spcPct val="115000"/>
                        </a:lnSpc>
                        <a:spcAft>
                          <a:spcPts val="0"/>
                        </a:spcAft>
                      </a:pPr>
                      <a:r>
                        <a:rPr lang="en-US" sz="1400" dirty="0">
                          <a:effectLst/>
                          <a:latin typeface="Times New Roman" pitchFamily="18" charset="0"/>
                          <a:cs typeface="Times New Roman" pitchFamily="18" charset="0"/>
                        </a:rPr>
                        <a:t>94</a:t>
                      </a:r>
                      <a:endParaRPr lang="en-IN" sz="1400" b="1"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197</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118</a:t>
                      </a:r>
                      <a:endParaRPr lang="en-IN" sz="1400" b="1"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b="1" kern="1200">
                          <a:effectLst/>
                          <a:latin typeface="Times New Roman" pitchFamily="18" charset="0"/>
                          <a:cs typeface="Times New Roman" pitchFamily="18" charset="0"/>
                        </a:rPr>
                        <a:t>99</a:t>
                      </a:r>
                      <a:endParaRPr lang="en-IN" sz="1400" b="1">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3"/>
                  </a:ext>
                </a:extLst>
              </a:tr>
              <a:tr h="207702">
                <a:tc>
                  <a:txBody>
                    <a:bodyPr/>
                    <a:lstStyle/>
                    <a:p>
                      <a:pPr>
                        <a:lnSpc>
                          <a:spcPct val="115000"/>
                        </a:lnSpc>
                        <a:spcAft>
                          <a:spcPts val="0"/>
                        </a:spcAft>
                      </a:pPr>
                      <a:r>
                        <a:rPr lang="en-US" sz="1200" kern="1200">
                          <a:effectLst/>
                          <a:latin typeface="Times New Roman" pitchFamily="18" charset="0"/>
                          <a:cs typeface="Times New Roman" pitchFamily="18" charset="0"/>
                        </a:rPr>
                        <a:t>Constant Inputs</a:t>
                      </a:r>
                      <a:endParaRPr lang="en-IN" sz="12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10</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0</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1</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6</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7</a:t>
                      </a:r>
                      <a:endParaRPr lang="en-IN" sz="1400" b="1">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b="1" kern="1200">
                          <a:effectLst/>
                          <a:latin typeface="Times New Roman" pitchFamily="18" charset="0"/>
                          <a:cs typeface="Times New Roman" pitchFamily="18" charset="0"/>
                        </a:rPr>
                        <a:t>8</a:t>
                      </a:r>
                      <a:endParaRPr lang="en-IN" sz="1400" b="1">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4"/>
                  </a:ext>
                </a:extLst>
              </a:tr>
              <a:tr h="207702">
                <a:tc>
                  <a:txBody>
                    <a:bodyPr/>
                    <a:lstStyle/>
                    <a:p>
                      <a:pPr>
                        <a:lnSpc>
                          <a:spcPct val="115000"/>
                        </a:lnSpc>
                        <a:spcAft>
                          <a:spcPts val="0"/>
                        </a:spcAft>
                      </a:pPr>
                      <a:r>
                        <a:rPr lang="en-US" sz="1200" kern="1200">
                          <a:effectLst/>
                          <a:latin typeface="Times New Roman" pitchFamily="18" charset="0"/>
                          <a:cs typeface="Times New Roman" pitchFamily="18" charset="0"/>
                        </a:rPr>
                        <a:t>Garbage Outputs</a:t>
                      </a:r>
                      <a:endParaRPr lang="en-IN" sz="12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6</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7</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15</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3</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6</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11</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b="1" kern="1200">
                          <a:effectLst/>
                          <a:latin typeface="Times New Roman" pitchFamily="18" charset="0"/>
                          <a:cs typeface="Times New Roman" pitchFamily="18" charset="0"/>
                        </a:rPr>
                        <a:t>21</a:t>
                      </a:r>
                      <a:endParaRPr lang="en-IN" sz="1400" b="1">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b="1" kern="1200">
                          <a:effectLst/>
                          <a:latin typeface="Times New Roman" pitchFamily="18" charset="0"/>
                          <a:cs typeface="Times New Roman" pitchFamily="18" charset="0"/>
                        </a:rPr>
                        <a:t>22</a:t>
                      </a:r>
                      <a:endParaRPr lang="en-IN" sz="1400" b="1">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5"/>
                  </a:ext>
                </a:extLst>
              </a:tr>
              <a:tr h="415403">
                <a:tc>
                  <a:txBody>
                    <a:bodyPr/>
                    <a:lstStyle/>
                    <a:p>
                      <a:pPr>
                        <a:lnSpc>
                          <a:spcPct val="115000"/>
                        </a:lnSpc>
                        <a:spcAft>
                          <a:spcPts val="0"/>
                        </a:spcAft>
                      </a:pPr>
                      <a:r>
                        <a:rPr lang="en-US" sz="1200" kern="1200">
                          <a:effectLst/>
                          <a:latin typeface="Times New Roman" pitchFamily="18" charset="0"/>
                          <a:cs typeface="Times New Roman" pitchFamily="18" charset="0"/>
                        </a:rPr>
                        <a:t>No. of Gates</a:t>
                      </a:r>
                      <a:endParaRPr lang="en-IN" sz="1200">
                        <a:effectLst/>
                        <a:latin typeface="Times New Roman" pitchFamily="18" charset="0"/>
                        <a:cs typeface="Times New Roman" pitchFamily="18" charset="0"/>
                      </a:endParaRPr>
                    </a:p>
                    <a:p>
                      <a:pPr>
                        <a:lnSpc>
                          <a:spcPct val="115000"/>
                        </a:lnSpc>
                        <a:spcAft>
                          <a:spcPts val="0"/>
                        </a:spcAft>
                      </a:pPr>
                      <a:r>
                        <a:rPr lang="en-US" sz="1200" kern="1200">
                          <a:effectLst/>
                          <a:latin typeface="Times New Roman" pitchFamily="18" charset="0"/>
                          <a:cs typeface="Times New Roman" pitchFamily="18" charset="0"/>
                        </a:rPr>
                        <a:t>Used</a:t>
                      </a:r>
                      <a:endParaRPr lang="en-IN" sz="12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4</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4</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14</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3</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4</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14</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b="1" kern="1200">
                          <a:effectLst/>
                          <a:latin typeface="Times New Roman" pitchFamily="18" charset="0"/>
                          <a:cs typeface="Times New Roman" pitchFamily="18" charset="0"/>
                        </a:rPr>
                        <a:t>11</a:t>
                      </a:r>
                      <a:endParaRPr lang="en-IN" sz="1400" b="1">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b="1" kern="1200" dirty="0">
                          <a:effectLst/>
                          <a:latin typeface="Times New Roman" pitchFamily="18" charset="0"/>
                          <a:cs typeface="Times New Roman" pitchFamily="18" charset="0"/>
                        </a:rPr>
                        <a:t>11</a:t>
                      </a:r>
                      <a:endParaRPr lang="en-IN" sz="1400" b="1" dirty="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6"/>
                  </a:ext>
                </a:extLst>
              </a:tr>
              <a:tr h="304771">
                <a:tc>
                  <a:txBody>
                    <a:bodyPr/>
                    <a:lstStyle/>
                    <a:p>
                      <a:pPr>
                        <a:lnSpc>
                          <a:spcPct val="115000"/>
                        </a:lnSpc>
                        <a:spcAft>
                          <a:spcPts val="0"/>
                        </a:spcAft>
                      </a:pPr>
                      <a:r>
                        <a:rPr lang="en-IN" sz="1200" dirty="0" smtClean="0">
                          <a:effectLst/>
                          <a:latin typeface="Times New Roman" pitchFamily="18" charset="0"/>
                          <a:cs typeface="Times New Roman" pitchFamily="18" charset="0"/>
                        </a:rPr>
                        <a:t>Total Cost</a:t>
                      </a:r>
                      <a:endParaRPr lang="en-IN" sz="12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152</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153</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359</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73</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105</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228</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b="1" dirty="0" smtClean="0">
                          <a:effectLst/>
                          <a:latin typeface="Times New Roman" pitchFamily="18" charset="0"/>
                          <a:cs typeface="Times New Roman" pitchFamily="18" charset="0"/>
                        </a:rPr>
                        <a:t>157</a:t>
                      </a:r>
                      <a:endParaRPr lang="en-IN" sz="1400" b="1"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b="1" dirty="0" smtClean="0">
                          <a:effectLst/>
                          <a:latin typeface="Times New Roman" pitchFamily="18" charset="0"/>
                          <a:cs typeface="Times New Roman" pitchFamily="18" charset="0"/>
                        </a:rPr>
                        <a:t>140</a:t>
                      </a:r>
                      <a:endParaRPr lang="en-IN" sz="1400" b="1" dirty="0">
                        <a:effectLst/>
                        <a:latin typeface="Times New Roman" pitchFamily="18" charset="0"/>
                        <a:cs typeface="Times New Roman" pitchFamily="18" charset="0"/>
                      </a:endParaRPr>
                    </a:p>
                  </a:txBody>
                  <a:tcPr marL="91416" marR="91416" marT="0" marB="0" anchor="ctr"/>
                </a:tc>
              </a:tr>
              <a:tr h="415403">
                <a:tc>
                  <a:txBody>
                    <a:bodyPr/>
                    <a:lstStyle/>
                    <a:p>
                      <a:pPr>
                        <a:lnSpc>
                          <a:spcPct val="115000"/>
                        </a:lnSpc>
                        <a:spcAft>
                          <a:spcPts val="0"/>
                        </a:spcAft>
                      </a:pPr>
                      <a:r>
                        <a:rPr lang="en-US" sz="1200" kern="1200">
                          <a:effectLst/>
                          <a:latin typeface="Times New Roman" pitchFamily="18" charset="0"/>
                          <a:cs typeface="Times New Roman" pitchFamily="18" charset="0"/>
                        </a:rPr>
                        <a:t>Logical Calculations</a:t>
                      </a:r>
                      <a:endParaRPr lang="en-IN" sz="12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a:t>
                      </a:r>
                      <a:r>
                        <a:rPr lang="el-GR" sz="1400">
                          <a:effectLst/>
                          <a:latin typeface="Times New Roman" pitchFamily="18" charset="0"/>
                          <a:cs typeface="Times New Roman" pitchFamily="18" charset="0"/>
                        </a:rPr>
                        <a:t>α</a:t>
                      </a:r>
                      <a:r>
                        <a:rPr lang="en-US" sz="1400">
                          <a:effectLst/>
                          <a:latin typeface="Times New Roman" pitchFamily="18" charset="0"/>
                          <a:cs typeface="Times New Roman" pitchFamily="18" charset="0"/>
                        </a:rPr>
                        <a:t>+8</a:t>
                      </a:r>
                      <a:r>
                        <a:rPr lang="el-GR" sz="1400">
                          <a:effectLst/>
                          <a:latin typeface="Times New Roman" pitchFamily="18" charset="0"/>
                          <a:cs typeface="Times New Roman" pitchFamily="18" charset="0"/>
                        </a:rPr>
                        <a:t>β</a:t>
                      </a:r>
                      <a:r>
                        <a:rPr lang="en-US" sz="1400">
                          <a:effectLst/>
                          <a:latin typeface="Times New Roman" pitchFamily="18" charset="0"/>
                          <a:cs typeface="Times New Roman" pitchFamily="18" charset="0"/>
                        </a:rPr>
                        <a:t>+3</a:t>
                      </a:r>
                      <a:r>
                        <a:rPr lang="el-GR" sz="1400">
                          <a:effectLst/>
                          <a:latin typeface="Times New Roman" pitchFamily="18" charset="0"/>
                          <a:cs typeface="Times New Roman" pitchFamily="18" charset="0"/>
                        </a:rPr>
                        <a:t>γ</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l-GR" sz="1400" dirty="0">
                          <a:effectLst/>
                          <a:latin typeface="Times New Roman" pitchFamily="18" charset="0"/>
                          <a:cs typeface="Times New Roman" pitchFamily="18" charset="0"/>
                        </a:rPr>
                        <a:t>α</a:t>
                      </a:r>
                      <a:r>
                        <a:rPr lang="en-US" sz="1400" dirty="0">
                          <a:effectLst/>
                          <a:latin typeface="Times New Roman" pitchFamily="18" charset="0"/>
                          <a:cs typeface="Times New Roman" pitchFamily="18" charset="0"/>
                        </a:rPr>
                        <a:t>+9</a:t>
                      </a:r>
                      <a:r>
                        <a:rPr lang="el-GR" sz="1400" dirty="0">
                          <a:effectLst/>
                          <a:latin typeface="Times New Roman" pitchFamily="18" charset="0"/>
                          <a:cs typeface="Times New Roman" pitchFamily="18" charset="0"/>
                        </a:rPr>
                        <a:t>β</a:t>
                      </a:r>
                      <a:r>
                        <a:rPr lang="en-US" sz="1400" dirty="0">
                          <a:effectLst/>
                          <a:latin typeface="Times New Roman" pitchFamily="18" charset="0"/>
                          <a:cs typeface="Times New Roman" pitchFamily="18" charset="0"/>
                        </a:rPr>
                        <a:t>+4</a:t>
                      </a:r>
                      <a:r>
                        <a:rPr lang="el-GR" sz="1400" dirty="0">
                          <a:effectLst/>
                          <a:latin typeface="Times New Roman" pitchFamily="18" charset="0"/>
                          <a:cs typeface="Times New Roman" pitchFamily="18" charset="0"/>
                        </a:rPr>
                        <a:t>γ</a:t>
                      </a:r>
                      <a:endParaRPr lang="en-IN" sz="1400"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8</a:t>
                      </a:r>
                      <a:r>
                        <a:rPr lang="el-GR" sz="1400" dirty="0">
                          <a:effectLst/>
                          <a:latin typeface="Times New Roman" pitchFamily="18" charset="0"/>
                          <a:cs typeface="Times New Roman" pitchFamily="18" charset="0"/>
                        </a:rPr>
                        <a:t>α</a:t>
                      </a:r>
                      <a:r>
                        <a:rPr lang="en-US" sz="1400" dirty="0">
                          <a:effectLst/>
                          <a:latin typeface="Times New Roman" pitchFamily="18" charset="0"/>
                          <a:cs typeface="Times New Roman" pitchFamily="18" charset="0"/>
                        </a:rPr>
                        <a:t>+20</a:t>
                      </a:r>
                      <a:r>
                        <a:rPr lang="el-GR" sz="1400" dirty="0">
                          <a:effectLst/>
                          <a:latin typeface="Times New Roman" pitchFamily="18" charset="0"/>
                          <a:cs typeface="Times New Roman" pitchFamily="18" charset="0"/>
                        </a:rPr>
                        <a:t>β</a:t>
                      </a:r>
                      <a:r>
                        <a:rPr lang="en-US" sz="1400" dirty="0">
                          <a:effectLst/>
                          <a:latin typeface="Times New Roman" pitchFamily="18" charset="0"/>
                          <a:cs typeface="Times New Roman" pitchFamily="18" charset="0"/>
                        </a:rPr>
                        <a:t>+9</a:t>
                      </a:r>
                      <a:r>
                        <a:rPr lang="el-GR" sz="1400" dirty="0">
                          <a:effectLst/>
                          <a:latin typeface="Times New Roman" pitchFamily="18" charset="0"/>
                          <a:cs typeface="Times New Roman" pitchFamily="18" charset="0"/>
                        </a:rPr>
                        <a:t>γ</a:t>
                      </a:r>
                      <a:endParaRPr lang="en-IN" sz="1400"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a:t>
                      </a:r>
                      <a:r>
                        <a:rPr lang="el-GR" sz="1400">
                          <a:effectLst/>
                          <a:latin typeface="Times New Roman" pitchFamily="18" charset="0"/>
                          <a:cs typeface="Times New Roman" pitchFamily="18" charset="0"/>
                        </a:rPr>
                        <a:t>α</a:t>
                      </a:r>
                      <a:r>
                        <a:rPr lang="en-US" sz="1400">
                          <a:effectLst/>
                          <a:latin typeface="Times New Roman" pitchFamily="18" charset="0"/>
                          <a:cs typeface="Times New Roman" pitchFamily="18" charset="0"/>
                        </a:rPr>
                        <a:t>+</a:t>
                      </a:r>
                      <a:r>
                        <a:rPr lang="el-GR" sz="1400">
                          <a:effectLst/>
                          <a:latin typeface="Times New Roman" pitchFamily="18" charset="0"/>
                          <a:cs typeface="Times New Roman" pitchFamily="18" charset="0"/>
                        </a:rPr>
                        <a:t>β</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l-GR" sz="1400">
                          <a:effectLst/>
                          <a:latin typeface="Times New Roman" pitchFamily="18" charset="0"/>
                          <a:cs typeface="Times New Roman" pitchFamily="18" charset="0"/>
                        </a:rPr>
                        <a:t>α</a:t>
                      </a:r>
                      <a:r>
                        <a:rPr lang="en-US" sz="1400">
                          <a:effectLst/>
                          <a:latin typeface="Times New Roman" pitchFamily="18" charset="0"/>
                          <a:cs typeface="Times New Roman" pitchFamily="18" charset="0"/>
                        </a:rPr>
                        <a:t>+6</a:t>
                      </a:r>
                      <a:r>
                        <a:rPr lang="el-GR" sz="1400">
                          <a:effectLst/>
                          <a:latin typeface="Times New Roman" pitchFamily="18" charset="0"/>
                          <a:cs typeface="Times New Roman" pitchFamily="18" charset="0"/>
                        </a:rPr>
                        <a:t>β</a:t>
                      </a:r>
                      <a:r>
                        <a:rPr lang="en-US" sz="1400">
                          <a:effectLst/>
                          <a:latin typeface="Times New Roman" pitchFamily="18" charset="0"/>
                          <a:cs typeface="Times New Roman" pitchFamily="18" charset="0"/>
                        </a:rPr>
                        <a:t>+6</a:t>
                      </a:r>
                      <a:r>
                        <a:rPr lang="el-GR" sz="1400">
                          <a:effectLst/>
                          <a:latin typeface="Times New Roman" pitchFamily="18" charset="0"/>
                          <a:cs typeface="Times New Roman" pitchFamily="18" charset="0"/>
                        </a:rPr>
                        <a:t>γ</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9</a:t>
                      </a:r>
                      <a:r>
                        <a:rPr lang="el-GR" sz="1400" dirty="0">
                          <a:effectLst/>
                          <a:latin typeface="Times New Roman" pitchFamily="18" charset="0"/>
                          <a:cs typeface="Times New Roman" pitchFamily="18" charset="0"/>
                        </a:rPr>
                        <a:t>α</a:t>
                      </a:r>
                      <a:r>
                        <a:rPr lang="en-US" sz="1400" dirty="0">
                          <a:effectLst/>
                          <a:latin typeface="Times New Roman" pitchFamily="18" charset="0"/>
                          <a:cs typeface="Times New Roman" pitchFamily="18" charset="0"/>
                        </a:rPr>
                        <a:t>+12</a:t>
                      </a:r>
                      <a:r>
                        <a:rPr lang="el-GR" sz="1400" dirty="0">
                          <a:effectLst/>
                          <a:latin typeface="Times New Roman" pitchFamily="18" charset="0"/>
                          <a:cs typeface="Times New Roman" pitchFamily="18" charset="0"/>
                        </a:rPr>
                        <a:t>β</a:t>
                      </a:r>
                      <a:r>
                        <a:rPr lang="en-US" sz="1400" dirty="0">
                          <a:effectLst/>
                          <a:latin typeface="Times New Roman" pitchFamily="18" charset="0"/>
                          <a:cs typeface="Times New Roman" pitchFamily="18" charset="0"/>
                        </a:rPr>
                        <a:t>+11</a:t>
                      </a:r>
                      <a:r>
                        <a:rPr lang="el-GR" sz="1400" dirty="0">
                          <a:effectLst/>
                          <a:latin typeface="Times New Roman" pitchFamily="18" charset="0"/>
                          <a:cs typeface="Times New Roman" pitchFamily="18" charset="0"/>
                        </a:rPr>
                        <a:t>γ</a:t>
                      </a:r>
                      <a:endParaRPr lang="en-IN" sz="1400"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12</a:t>
                      </a:r>
                      <a:r>
                        <a:rPr lang="el-GR" sz="1400" b="1">
                          <a:effectLst/>
                          <a:latin typeface="Times New Roman" pitchFamily="18" charset="0"/>
                          <a:cs typeface="Times New Roman" pitchFamily="18" charset="0"/>
                        </a:rPr>
                        <a:t>α</a:t>
                      </a:r>
                      <a:r>
                        <a:rPr lang="en-US" sz="1400" b="1">
                          <a:effectLst/>
                          <a:latin typeface="Times New Roman" pitchFamily="18" charset="0"/>
                          <a:cs typeface="Times New Roman" pitchFamily="18" charset="0"/>
                        </a:rPr>
                        <a:t>+14</a:t>
                      </a:r>
                      <a:r>
                        <a:rPr lang="el-GR" sz="1400" b="1">
                          <a:effectLst/>
                          <a:latin typeface="Times New Roman" pitchFamily="18" charset="0"/>
                          <a:cs typeface="Times New Roman" pitchFamily="18" charset="0"/>
                        </a:rPr>
                        <a:t>β</a:t>
                      </a:r>
                      <a:r>
                        <a:rPr lang="en-US" sz="1400" b="1">
                          <a:effectLst/>
                          <a:latin typeface="Times New Roman" pitchFamily="18" charset="0"/>
                          <a:cs typeface="Times New Roman" pitchFamily="18" charset="0"/>
                        </a:rPr>
                        <a:t>+6</a:t>
                      </a:r>
                      <a:r>
                        <a:rPr lang="el-GR" sz="1400" b="1">
                          <a:effectLst/>
                          <a:latin typeface="Times New Roman" pitchFamily="18" charset="0"/>
                          <a:cs typeface="Times New Roman" pitchFamily="18" charset="0"/>
                        </a:rPr>
                        <a:t>γ</a:t>
                      </a:r>
                      <a:endParaRPr lang="en-IN" sz="1400" b="1">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b="1" dirty="0">
                          <a:effectLst/>
                          <a:latin typeface="Times New Roman" pitchFamily="18" charset="0"/>
                          <a:cs typeface="Times New Roman" pitchFamily="18" charset="0"/>
                        </a:rPr>
                        <a:t>12</a:t>
                      </a:r>
                      <a:r>
                        <a:rPr lang="el-GR" sz="1400" b="1" dirty="0">
                          <a:effectLst/>
                          <a:latin typeface="Times New Roman" pitchFamily="18" charset="0"/>
                          <a:cs typeface="Times New Roman" pitchFamily="18" charset="0"/>
                        </a:rPr>
                        <a:t>α</a:t>
                      </a:r>
                      <a:r>
                        <a:rPr lang="en-US" sz="1400" b="1" dirty="0">
                          <a:effectLst/>
                          <a:latin typeface="Times New Roman" pitchFamily="18" charset="0"/>
                          <a:cs typeface="Times New Roman" pitchFamily="18" charset="0"/>
                        </a:rPr>
                        <a:t>+14</a:t>
                      </a:r>
                      <a:r>
                        <a:rPr lang="el-GR" sz="1400" b="1" dirty="0">
                          <a:effectLst/>
                          <a:latin typeface="Times New Roman" pitchFamily="18" charset="0"/>
                          <a:cs typeface="Times New Roman" pitchFamily="18" charset="0"/>
                        </a:rPr>
                        <a:t>β</a:t>
                      </a:r>
                      <a:r>
                        <a:rPr lang="en-US" sz="1400" b="1" dirty="0">
                          <a:effectLst/>
                          <a:latin typeface="Times New Roman" pitchFamily="18" charset="0"/>
                          <a:cs typeface="Times New Roman" pitchFamily="18" charset="0"/>
                        </a:rPr>
                        <a:t>+6</a:t>
                      </a:r>
                      <a:r>
                        <a:rPr lang="el-GR" sz="1400" b="1" dirty="0">
                          <a:effectLst/>
                          <a:latin typeface="Times New Roman" pitchFamily="18" charset="0"/>
                          <a:cs typeface="Times New Roman" pitchFamily="18" charset="0"/>
                        </a:rPr>
                        <a:t>γ</a:t>
                      </a:r>
                      <a:endParaRPr lang="en-IN" sz="1400" b="1" dirty="0">
                        <a:effectLst/>
                        <a:latin typeface="Times New Roman" pitchFamily="18" charset="0"/>
                        <a:ea typeface="Times New Roman"/>
                        <a:cs typeface="Times New Roman" pitchFamily="18" charset="0"/>
                      </a:endParaRPr>
                    </a:p>
                  </a:txBody>
                  <a:tcPr marL="91416" marR="91416" marT="0" marB="0" anchor="ctr"/>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 xmlns:p14="http://schemas.microsoft.com/office/powerpoint/2010/main" val="429664454"/>
              </p:ext>
            </p:extLst>
          </p:nvPr>
        </p:nvGraphicFramePr>
        <p:xfrm>
          <a:off x="1598611" y="4648200"/>
          <a:ext cx="10363201" cy="1472184"/>
        </p:xfrm>
        <a:graphic>
          <a:graphicData uri="http://schemas.openxmlformats.org/drawingml/2006/table">
            <a:tbl>
              <a:tblPr firstRow="1" firstCol="1" bandRow="1">
                <a:tableStyleId>{5C22544A-7EE6-4342-B048-85BDC9FD1C3A}</a:tableStyleId>
              </a:tblPr>
              <a:tblGrid>
                <a:gridCol w="1603511">
                  <a:extLst>
                    <a:ext uri="{9D8B030D-6E8A-4147-A177-3AD203B41FA5}">
                      <a16:colId xmlns="" xmlns:a16="http://schemas.microsoft.com/office/drawing/2014/main" val="20000"/>
                    </a:ext>
                  </a:extLst>
                </a:gridCol>
                <a:gridCol w="2168240">
                  <a:extLst>
                    <a:ext uri="{9D8B030D-6E8A-4147-A177-3AD203B41FA5}">
                      <a16:colId xmlns="" xmlns:a16="http://schemas.microsoft.com/office/drawing/2014/main" val="20001"/>
                    </a:ext>
                  </a:extLst>
                </a:gridCol>
                <a:gridCol w="2095650">
                  <a:extLst>
                    <a:ext uri="{9D8B030D-6E8A-4147-A177-3AD203B41FA5}">
                      <a16:colId xmlns="" xmlns:a16="http://schemas.microsoft.com/office/drawing/2014/main" val="20002"/>
                    </a:ext>
                  </a:extLst>
                </a:gridCol>
                <a:gridCol w="2414288">
                  <a:extLst>
                    <a:ext uri="{9D8B030D-6E8A-4147-A177-3AD203B41FA5}">
                      <a16:colId xmlns="" xmlns:a16="http://schemas.microsoft.com/office/drawing/2014/main" val="20003"/>
                    </a:ext>
                  </a:extLst>
                </a:gridCol>
                <a:gridCol w="2081512">
                  <a:extLst>
                    <a:ext uri="{9D8B030D-6E8A-4147-A177-3AD203B41FA5}">
                      <a16:colId xmlns="" xmlns:a16="http://schemas.microsoft.com/office/drawing/2014/main" val="20004"/>
                    </a:ext>
                  </a:extLst>
                </a:gridCol>
              </a:tblGrid>
              <a:tr h="67310">
                <a:tc rowSpan="2">
                  <a:txBody>
                    <a:bodyPr/>
                    <a:lstStyle/>
                    <a:p>
                      <a:pPr algn="ctr">
                        <a:lnSpc>
                          <a:spcPct val="115000"/>
                        </a:lnSpc>
                        <a:spcAft>
                          <a:spcPts val="0"/>
                        </a:spcAft>
                      </a:pPr>
                      <a:r>
                        <a:rPr lang="en-US" sz="1400" dirty="0">
                          <a:effectLst/>
                          <a:latin typeface="Times New Roman" pitchFamily="18" charset="0"/>
                          <a:cs typeface="Times New Roman" pitchFamily="18" charset="0"/>
                        </a:rPr>
                        <a:t>Parameter</a:t>
                      </a:r>
                      <a:endParaRPr lang="en-IN" sz="1400" dirty="0">
                        <a:effectLst/>
                        <a:latin typeface="Times New Roman" pitchFamily="18" charset="0"/>
                        <a:cs typeface="Times New Roman" pitchFamily="18" charset="0"/>
                      </a:endParaRPr>
                    </a:p>
                  </a:txBody>
                  <a:tcPr marL="91416" marR="91416" marT="0" marB="0" anchor="ctr"/>
                </a:tc>
                <a:tc gridSpan="2">
                  <a:txBody>
                    <a:bodyPr/>
                    <a:lstStyle/>
                    <a:p>
                      <a:pPr algn="ctr">
                        <a:lnSpc>
                          <a:spcPct val="115000"/>
                        </a:lnSpc>
                        <a:spcAft>
                          <a:spcPts val="0"/>
                        </a:spcAft>
                      </a:pPr>
                      <a:r>
                        <a:rPr lang="en-US" sz="1400" dirty="0">
                          <a:solidFill>
                            <a:schemeClr val="bg1"/>
                          </a:solidFill>
                          <a:effectLst/>
                          <a:latin typeface="Times New Roman" pitchFamily="18" charset="0"/>
                          <a:cs typeface="Times New Roman" pitchFamily="18" charset="0"/>
                        </a:rPr>
                        <a:t>Improvement </a:t>
                      </a:r>
                      <a:r>
                        <a:rPr lang="en-US" sz="1400" dirty="0" err="1">
                          <a:solidFill>
                            <a:schemeClr val="bg1"/>
                          </a:solidFill>
                          <a:effectLst/>
                          <a:latin typeface="Times New Roman" pitchFamily="18" charset="0"/>
                          <a:cs typeface="Times New Roman" pitchFamily="18" charset="0"/>
                        </a:rPr>
                        <a:t>w.r.t</a:t>
                      </a:r>
                      <a:r>
                        <a:rPr lang="en-US" sz="1400" dirty="0">
                          <a:solidFill>
                            <a:schemeClr val="bg1"/>
                          </a:solidFill>
                          <a:effectLst/>
                          <a:latin typeface="Times New Roman" pitchFamily="18" charset="0"/>
                          <a:cs typeface="Times New Roman" pitchFamily="18" charset="0"/>
                        </a:rPr>
                        <a:t>. </a:t>
                      </a:r>
                      <a:r>
                        <a:rPr lang="en-US" sz="1400" b="1" kern="1200" dirty="0" smtClean="0">
                          <a:solidFill>
                            <a:schemeClr val="bg1"/>
                          </a:solidFill>
                          <a:latin typeface="Times New Roman"/>
                          <a:ea typeface="Calibri"/>
                          <a:cs typeface="Latha"/>
                        </a:rPr>
                        <a:t>RM Gate </a:t>
                      </a:r>
                      <a:r>
                        <a:rPr lang="en-GB" sz="1400" b="1" dirty="0" smtClean="0">
                          <a:solidFill>
                            <a:schemeClr val="bg1"/>
                          </a:solidFill>
                          <a:latin typeface="Times New Roman"/>
                          <a:ea typeface="Times New Roman"/>
                          <a:cs typeface="Latha"/>
                        </a:rPr>
                        <a:t>(</a:t>
                      </a:r>
                      <a:r>
                        <a:rPr lang="en-GB" sz="1400" b="1" dirty="0" err="1" smtClean="0">
                          <a:solidFill>
                            <a:schemeClr val="bg1"/>
                          </a:solidFill>
                          <a:latin typeface="Times New Roman"/>
                          <a:ea typeface="Times New Roman"/>
                          <a:cs typeface="Latha"/>
                        </a:rPr>
                        <a:t>Bibhash</a:t>
                      </a:r>
                      <a:r>
                        <a:rPr lang="en-GB" sz="1400" b="1" dirty="0" smtClean="0">
                          <a:solidFill>
                            <a:schemeClr val="bg1"/>
                          </a:solidFill>
                          <a:latin typeface="Times New Roman"/>
                          <a:ea typeface="Times New Roman"/>
                          <a:cs typeface="Latha"/>
                        </a:rPr>
                        <a:t> </a:t>
                      </a:r>
                      <a:r>
                        <a:rPr lang="en-GB" sz="1400" b="1" i="1" dirty="0" smtClean="0">
                          <a:solidFill>
                            <a:schemeClr val="bg1"/>
                          </a:solidFill>
                          <a:latin typeface="Times New Roman"/>
                          <a:ea typeface="Times New Roman"/>
                          <a:cs typeface="Latha"/>
                        </a:rPr>
                        <a:t>et al.</a:t>
                      </a:r>
                      <a:r>
                        <a:rPr lang="en-GB" sz="1400" b="1" dirty="0" smtClean="0">
                          <a:solidFill>
                            <a:schemeClr val="bg1"/>
                          </a:solidFill>
                          <a:latin typeface="Times New Roman"/>
                          <a:ea typeface="Times New Roman"/>
                          <a:cs typeface="Latha"/>
                        </a:rPr>
                        <a:t> 2014)</a:t>
                      </a:r>
                      <a:endParaRPr lang="en-IN" sz="1400" dirty="0">
                        <a:solidFill>
                          <a:schemeClr val="bg1"/>
                        </a:solidFill>
                        <a:effectLst/>
                        <a:latin typeface="Times New Roman" pitchFamily="18" charset="0"/>
                        <a:cs typeface="Times New Roman" pitchFamily="18" charset="0"/>
                      </a:endParaRPr>
                    </a:p>
                  </a:txBody>
                  <a:tcPr marL="91416" marR="91416" marT="0" marB="0" anchor="ctr"/>
                </a:tc>
                <a:tc hMerge="1">
                  <a:txBody>
                    <a:bodyPr/>
                    <a:lstStyle/>
                    <a:p>
                      <a:endParaRPr lang="en-IN"/>
                    </a:p>
                  </a:txBody>
                  <a:tcPr/>
                </a:tc>
                <a:tc gridSpan="2">
                  <a:txBody>
                    <a:bodyPr/>
                    <a:lstStyle/>
                    <a:p>
                      <a:pPr algn="ctr">
                        <a:lnSpc>
                          <a:spcPct val="115000"/>
                        </a:lnSpc>
                        <a:spcAft>
                          <a:spcPts val="0"/>
                        </a:spcAft>
                      </a:pPr>
                      <a:r>
                        <a:rPr lang="en-US" sz="1400" dirty="0">
                          <a:solidFill>
                            <a:schemeClr val="bg1"/>
                          </a:solidFill>
                          <a:effectLst/>
                          <a:latin typeface="Times New Roman" pitchFamily="18" charset="0"/>
                          <a:cs typeface="Times New Roman" pitchFamily="18" charset="0"/>
                        </a:rPr>
                        <a:t>Improvement </a:t>
                      </a:r>
                      <a:r>
                        <a:rPr lang="en-US" sz="1400" dirty="0" err="1">
                          <a:solidFill>
                            <a:schemeClr val="bg1"/>
                          </a:solidFill>
                          <a:effectLst/>
                          <a:latin typeface="Times New Roman" pitchFamily="18" charset="0"/>
                          <a:cs typeface="Times New Roman" pitchFamily="18" charset="0"/>
                        </a:rPr>
                        <a:t>w.r.t</a:t>
                      </a:r>
                      <a:r>
                        <a:rPr lang="en-US" sz="1400" dirty="0">
                          <a:solidFill>
                            <a:schemeClr val="bg1"/>
                          </a:solidFill>
                          <a:effectLst/>
                          <a:latin typeface="Times New Roman" pitchFamily="18" charset="0"/>
                          <a:cs typeface="Times New Roman" pitchFamily="18" charset="0"/>
                        </a:rPr>
                        <a:t>. </a:t>
                      </a:r>
                      <a:r>
                        <a:rPr lang="en-US" sz="1400" b="1" kern="1200" dirty="0" smtClean="0">
                          <a:solidFill>
                            <a:schemeClr val="bg1"/>
                          </a:solidFill>
                          <a:latin typeface="Times New Roman"/>
                          <a:ea typeface="Calibri"/>
                          <a:cs typeface="Latha"/>
                        </a:rPr>
                        <a:t>RUG Gate  </a:t>
                      </a:r>
                      <a:r>
                        <a:rPr lang="en-GB" sz="1400" b="1" dirty="0" smtClean="0">
                          <a:solidFill>
                            <a:schemeClr val="bg1"/>
                          </a:solidFill>
                          <a:latin typeface="Times New Roman"/>
                          <a:ea typeface="Times New Roman"/>
                          <a:cs typeface="Latha"/>
                        </a:rPr>
                        <a:t>(</a:t>
                      </a:r>
                      <a:r>
                        <a:rPr lang="en-GB" sz="1400" b="1" dirty="0" err="1" smtClean="0">
                          <a:solidFill>
                            <a:schemeClr val="bg1"/>
                          </a:solidFill>
                          <a:latin typeface="Times New Roman"/>
                          <a:ea typeface="Times New Roman"/>
                          <a:cs typeface="Latha"/>
                        </a:rPr>
                        <a:t>Trailokya</a:t>
                      </a:r>
                      <a:r>
                        <a:rPr lang="en-GB" sz="1400" b="1" dirty="0" smtClean="0">
                          <a:solidFill>
                            <a:schemeClr val="bg1"/>
                          </a:solidFill>
                          <a:latin typeface="Times New Roman"/>
                          <a:ea typeface="Times New Roman"/>
                          <a:cs typeface="Latha"/>
                        </a:rPr>
                        <a:t> </a:t>
                      </a:r>
                      <a:r>
                        <a:rPr lang="en-GB" sz="1400" b="1" i="1" dirty="0" smtClean="0">
                          <a:solidFill>
                            <a:schemeClr val="bg1"/>
                          </a:solidFill>
                          <a:latin typeface="Times New Roman"/>
                          <a:ea typeface="Times New Roman"/>
                          <a:cs typeface="Latha"/>
                        </a:rPr>
                        <a:t>et al.</a:t>
                      </a:r>
                      <a:r>
                        <a:rPr lang="en-GB" sz="1400" b="1" dirty="0" smtClean="0">
                          <a:solidFill>
                            <a:schemeClr val="bg1"/>
                          </a:solidFill>
                          <a:latin typeface="Times New Roman"/>
                          <a:ea typeface="Times New Roman"/>
                          <a:cs typeface="Latha"/>
                        </a:rPr>
                        <a:t> 2016)</a:t>
                      </a:r>
                      <a:endParaRPr lang="en-IN" sz="1400" dirty="0">
                        <a:solidFill>
                          <a:schemeClr val="bg1"/>
                        </a:solidFill>
                        <a:effectLst/>
                        <a:latin typeface="Times New Roman" pitchFamily="18" charset="0"/>
                        <a:cs typeface="Times New Roman" pitchFamily="18" charset="0"/>
                      </a:endParaRPr>
                    </a:p>
                  </a:txBody>
                  <a:tcPr marL="91416" marR="91416" marT="0" marB="0" anchor="ctr"/>
                </a:tc>
                <a:tc hMerge="1">
                  <a:txBody>
                    <a:bodyPr/>
                    <a:lstStyle/>
                    <a:p>
                      <a:endParaRPr lang="en-IN"/>
                    </a:p>
                  </a:txBody>
                  <a:tcPr/>
                </a:tc>
                <a:extLst>
                  <a:ext uri="{0D108BD9-81ED-4DB2-BD59-A6C34878D82A}">
                    <a16:rowId xmlns="" xmlns:a16="http://schemas.microsoft.com/office/drawing/2014/main" val="10000"/>
                  </a:ext>
                </a:extLst>
              </a:tr>
              <a:tr h="67310">
                <a:tc vMerge="1">
                  <a:txBody>
                    <a:bodyPr/>
                    <a:lstStyle/>
                    <a:p>
                      <a:endParaRPr lang="en-IN"/>
                    </a:p>
                  </a:txBody>
                  <a:tcPr/>
                </a:tc>
                <a:tc>
                  <a:txBody>
                    <a:bodyPr/>
                    <a:lstStyle/>
                    <a:p>
                      <a:pPr algn="ctr">
                        <a:lnSpc>
                          <a:spcPct val="115000"/>
                        </a:lnSpc>
                        <a:spcAft>
                          <a:spcPts val="0"/>
                        </a:spcAft>
                      </a:pPr>
                      <a:r>
                        <a:rPr lang="en-US" sz="1400">
                          <a:effectLst/>
                          <a:latin typeface="Times New Roman" pitchFamily="18" charset="0"/>
                          <a:cs typeface="Times New Roman" pitchFamily="18" charset="0"/>
                        </a:rPr>
                        <a:t>Approach-1</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Approach-2</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Approach-1</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Approach-2</a:t>
                      </a:r>
                      <a:endParaRPr lang="en-IN" sz="140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1"/>
                  </a:ext>
                </a:extLst>
              </a:tr>
              <a:tr h="133350">
                <a:tc>
                  <a:txBody>
                    <a:bodyPr/>
                    <a:lstStyle/>
                    <a:p>
                      <a:pPr>
                        <a:lnSpc>
                          <a:spcPct val="115000"/>
                        </a:lnSpc>
                        <a:spcAft>
                          <a:spcPts val="0"/>
                        </a:spcAft>
                      </a:pPr>
                      <a:r>
                        <a:rPr lang="en-US" sz="1400" kern="1200">
                          <a:effectLst/>
                          <a:latin typeface="Times New Roman" pitchFamily="18" charset="0"/>
                          <a:cs typeface="Times New Roman" pitchFamily="18" charset="0"/>
                        </a:rPr>
                        <a:t>Quantum Cost</a:t>
                      </a:r>
                      <a:endParaRPr lang="en-IN" sz="140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63%</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69%</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40%</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49%</a:t>
                      </a:r>
                      <a:endParaRPr lang="en-IN" sz="140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2"/>
                  </a:ext>
                </a:extLst>
              </a:tr>
              <a:tr h="130810">
                <a:tc>
                  <a:txBody>
                    <a:bodyPr/>
                    <a:lstStyle/>
                    <a:p>
                      <a:pPr>
                        <a:lnSpc>
                          <a:spcPct val="115000"/>
                        </a:lnSpc>
                        <a:spcAft>
                          <a:spcPts val="0"/>
                        </a:spcAft>
                      </a:pPr>
                      <a:r>
                        <a:rPr lang="en-US" sz="1400" kern="1200" dirty="0">
                          <a:effectLst/>
                          <a:latin typeface="Times New Roman" pitchFamily="18" charset="0"/>
                          <a:cs typeface="Times New Roman" pitchFamily="18" charset="0"/>
                        </a:rPr>
                        <a:t>Constant Inputs</a:t>
                      </a:r>
                      <a:endParaRPr lang="en-IN" sz="1400"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30%</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20%</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No</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No</a:t>
                      </a:r>
                      <a:endParaRPr lang="en-IN" sz="140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3"/>
                  </a:ext>
                </a:extLst>
              </a:tr>
              <a:tr h="135890">
                <a:tc>
                  <a:txBody>
                    <a:bodyPr/>
                    <a:lstStyle/>
                    <a:p>
                      <a:pPr>
                        <a:lnSpc>
                          <a:spcPct val="115000"/>
                        </a:lnSpc>
                        <a:spcAft>
                          <a:spcPts val="0"/>
                        </a:spcAft>
                      </a:pPr>
                      <a:r>
                        <a:rPr lang="en-US" sz="1400" kern="1200" dirty="0">
                          <a:effectLst/>
                          <a:latin typeface="Times New Roman" pitchFamily="18" charset="0"/>
                          <a:cs typeface="Times New Roman" pitchFamily="18" charset="0"/>
                        </a:rPr>
                        <a:t>No. of gates used</a:t>
                      </a:r>
                      <a:endParaRPr lang="en-IN" sz="1400"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21%</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21%</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21%</a:t>
                      </a:r>
                      <a:endParaRPr lang="en-IN" sz="14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21%</a:t>
                      </a:r>
                      <a:endParaRPr lang="en-IN" sz="1400" dirty="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4"/>
                  </a:ext>
                </a:extLst>
              </a:tr>
              <a:tr h="135890">
                <a:tc>
                  <a:txBody>
                    <a:bodyPr/>
                    <a:lstStyle/>
                    <a:p>
                      <a:pPr>
                        <a:lnSpc>
                          <a:spcPct val="115000"/>
                        </a:lnSpc>
                        <a:spcAft>
                          <a:spcPts val="0"/>
                        </a:spcAft>
                      </a:pPr>
                      <a:r>
                        <a:rPr lang="en-IN" sz="1400" dirty="0" smtClean="0">
                          <a:effectLst/>
                          <a:latin typeface="Times New Roman" pitchFamily="18" charset="0"/>
                          <a:ea typeface="Times New Roman"/>
                          <a:cs typeface="Times New Roman" pitchFamily="18" charset="0"/>
                        </a:rPr>
                        <a:t>Total Cost</a:t>
                      </a:r>
                      <a:endParaRPr lang="en-IN" sz="1400" dirty="0">
                        <a:effectLst/>
                        <a:latin typeface="Times New Roman" pitchFamily="18" charset="0"/>
                        <a:ea typeface="Times New Roman"/>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56.26%</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61%</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31.14%</a:t>
                      </a:r>
                      <a:endParaRPr lang="en-IN" sz="14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IN" sz="1400" dirty="0" smtClean="0">
                          <a:effectLst/>
                          <a:latin typeface="Times New Roman" pitchFamily="18" charset="0"/>
                          <a:cs typeface="Times New Roman" pitchFamily="18" charset="0"/>
                        </a:rPr>
                        <a:t>38.59%</a:t>
                      </a:r>
                      <a:endParaRPr lang="en-IN" sz="1400" dirty="0">
                        <a:effectLst/>
                        <a:latin typeface="Times New Roman" pitchFamily="18" charset="0"/>
                        <a:cs typeface="Times New Roman" pitchFamily="18" charset="0"/>
                      </a:endParaRPr>
                    </a:p>
                  </a:txBody>
                  <a:tcPr marL="91416" marR="91416" marT="0" marB="0" anchor="ctr"/>
                </a:tc>
              </a:tr>
            </a:tbl>
          </a:graphicData>
        </a:graphic>
      </p:graphicFrame>
      <p:sp>
        <p:nvSpPr>
          <p:cNvPr id="7" name="TextBox 6"/>
          <p:cNvSpPr txBox="1"/>
          <p:nvPr/>
        </p:nvSpPr>
        <p:spPr>
          <a:xfrm>
            <a:off x="2680473" y="6107668"/>
            <a:ext cx="1508939" cy="369332"/>
          </a:xfrm>
          <a:prstGeom prst="rect">
            <a:avLst/>
          </a:prstGeom>
          <a:noFill/>
        </p:spPr>
        <p:txBody>
          <a:bodyPr wrap="none" rtlCol="0">
            <a:spAutoFit/>
          </a:bodyPr>
          <a:lstStyle/>
          <a:p>
            <a:r>
              <a:rPr lang="en-US" b="1" dirty="0" smtClean="0">
                <a:latin typeface="Andalus" pitchFamily="18" charset="-78"/>
                <a:cs typeface="Andalus" pitchFamily="18" charset="-78"/>
              </a:rPr>
              <a:t>Observations:</a:t>
            </a:r>
            <a:endParaRPr lang="en-US" b="1" dirty="0">
              <a:latin typeface="Andalus" pitchFamily="18" charset="-78"/>
              <a:cs typeface="Andalus" pitchFamily="18" charset="-78"/>
            </a:endParaRPr>
          </a:p>
        </p:txBody>
      </p:sp>
      <p:pic>
        <p:nvPicPr>
          <p:cNvPr id="8"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9" name="Title 1"/>
          <p:cNvSpPr txBox="1">
            <a:spLocks/>
          </p:cNvSpPr>
          <p:nvPr/>
        </p:nvSpPr>
        <p:spPr>
          <a:xfrm>
            <a:off x="2665412" y="152400"/>
            <a:ext cx="8305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i="1" u="sng" dirty="0" smtClean="0">
                <a:solidFill>
                  <a:srgbClr val="00B050"/>
                </a:solidFill>
                <a:latin typeface="Times New Roman" pitchFamily="18" charset="0"/>
                <a:cs typeface="Times New Roman" pitchFamily="18" charset="0"/>
              </a:rPr>
              <a:t>Performance of ALU – A Comparison</a:t>
            </a:r>
            <a:endParaRPr lang="en-IN" sz="3200" b="1" i="1" u="sng" dirty="0">
              <a:solidFill>
                <a:srgbClr val="00B050"/>
              </a:solidFill>
              <a:latin typeface="Times New Roman" pitchFamily="18" charset="0"/>
              <a:cs typeface="Times New Roman" pitchFamily="18" charset="0"/>
            </a:endParaRPr>
          </a:p>
        </p:txBody>
      </p:sp>
      <p:sp>
        <p:nvSpPr>
          <p:cNvPr id="10" name="Rounded Rectangle 9"/>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11" name="TextBox 10"/>
          <p:cNvSpPr txBox="1"/>
          <p:nvPr/>
        </p:nvSpPr>
        <p:spPr>
          <a:xfrm>
            <a:off x="3579812" y="6336268"/>
            <a:ext cx="7278596" cy="369332"/>
          </a:xfrm>
          <a:prstGeom prst="rect">
            <a:avLst/>
          </a:prstGeom>
          <a:noFill/>
        </p:spPr>
        <p:txBody>
          <a:bodyPr wrap="none" rtlCol="0">
            <a:spAutoFit/>
          </a:bodyPr>
          <a:lstStyle/>
          <a:p>
            <a:pPr marL="465138" indent="-465138">
              <a:buFont typeface="Wingdings" pitchFamily="2" charset="2"/>
              <a:buChar char="v"/>
            </a:pPr>
            <a:r>
              <a:rPr lang="en-IN" b="1" dirty="0" smtClean="0">
                <a:latin typeface="Times New Roman" pitchFamily="18" charset="0"/>
                <a:cs typeface="Times New Roman" pitchFamily="18" charset="0"/>
              </a:rPr>
              <a:t>Quantum Cost, Constant Inputs and Number of Gates are reduced.</a:t>
            </a:r>
            <a:endParaRPr lang="en-IN" b="1" dirty="0">
              <a:latin typeface="Times New Roman" pitchFamily="18" charset="0"/>
              <a:cs typeface="Times New Roman" pitchFamily="18" charset="0"/>
            </a:endParaRPr>
          </a:p>
        </p:txBody>
      </p:sp>
      <p:sp>
        <p:nvSpPr>
          <p:cNvPr id="12" name="Date Placeholder 11"/>
          <p:cNvSpPr>
            <a:spLocks noGrp="1"/>
          </p:cNvSpPr>
          <p:nvPr>
            <p:ph type="dt" sz="half" idx="10"/>
          </p:nvPr>
        </p:nvSpPr>
        <p:spPr/>
        <p:txBody>
          <a:bodyPr/>
          <a:lstStyle/>
          <a:p>
            <a:fld id="{C84466AD-57F7-48B0-8258-26149171CCF3}" type="datetime1">
              <a:rPr lang="ta-IN" smtClean="0"/>
              <a:pPr/>
              <a:t>20-03-2020</a:t>
            </a:fld>
            <a:endParaRPr lang="en-US"/>
          </a:p>
        </p:txBody>
      </p:sp>
      <p:sp>
        <p:nvSpPr>
          <p:cNvPr id="13" name="Slide Number Placeholder 12"/>
          <p:cNvSpPr>
            <a:spLocks noGrp="1"/>
          </p:cNvSpPr>
          <p:nvPr>
            <p:ph type="sldNum" sz="quarter" idx="12"/>
          </p:nvPr>
        </p:nvSpPr>
        <p:spPr/>
        <p:txBody>
          <a:bodyPr/>
          <a:lstStyle/>
          <a:p>
            <a:fld id="{9481EC19-6D0F-46DC-855D-481A351B335A}" type="slidenum">
              <a:rPr lang="en-US" smtClean="0"/>
              <a:pPr/>
              <a:t>50</a:t>
            </a:fld>
            <a:endParaRPr lang="en-US"/>
          </a:p>
        </p:txBody>
      </p:sp>
      <p:sp>
        <p:nvSpPr>
          <p:cNvPr id="14" name="Footer Placeholder 13"/>
          <p:cNvSpPr>
            <a:spLocks noGrp="1"/>
          </p:cNvSpPr>
          <p:nvPr>
            <p:ph type="ftr" sz="quarter" idx="11"/>
          </p:nvPr>
        </p:nvSpPr>
        <p:spPr/>
        <p:txBody>
          <a:bodyPr/>
          <a:lstStyle/>
          <a:p>
            <a:r>
              <a:rPr lang="en-US" dirty="0" smtClean="0"/>
              <a:t>Ph.D. Viva Voce</a:t>
            </a:r>
            <a:endParaRPr lang="en-US" dirty="0"/>
          </a:p>
        </p:txBody>
      </p:sp>
    </p:spTree>
    <p:extLst>
      <p:ext uri="{BB962C8B-B14F-4D97-AF65-F5344CB8AC3E}">
        <p14:creationId xmlns="" xmlns:p14="http://schemas.microsoft.com/office/powerpoint/2010/main" val="20383718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5" name="Title 1"/>
          <p:cNvSpPr txBox="1">
            <a:spLocks/>
          </p:cNvSpPr>
          <p:nvPr/>
        </p:nvSpPr>
        <p:spPr>
          <a:xfrm>
            <a:off x="3427413" y="152400"/>
            <a:ext cx="6150686"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Summary of Proposed ALU</a:t>
            </a:r>
            <a:endParaRPr lang="en-IN" sz="4000" b="1" i="1" u="sng" dirty="0">
              <a:solidFill>
                <a:srgbClr val="00B050"/>
              </a:solidFill>
              <a:latin typeface="Times New Roman" pitchFamily="18" charset="0"/>
              <a:cs typeface="Times New Roman" pitchFamily="18" charset="0"/>
            </a:endParaRPr>
          </a:p>
        </p:txBody>
      </p:sp>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4" name="Rectangle 3"/>
          <p:cNvSpPr/>
          <p:nvPr/>
        </p:nvSpPr>
        <p:spPr>
          <a:xfrm>
            <a:off x="1446212" y="2413338"/>
            <a:ext cx="10590213" cy="3108543"/>
          </a:xfrm>
          <a:prstGeom prst="rect">
            <a:avLst/>
          </a:prstGeom>
        </p:spPr>
        <p:txBody>
          <a:bodyPr wrap="square">
            <a:spAutoFit/>
          </a:bodyPr>
          <a:lstStyle/>
          <a:p>
            <a:pPr marL="714375" indent="-714375" algn="just">
              <a:buFont typeface="Wingdings" pitchFamily="2" charset="2"/>
              <a:buChar char="v"/>
            </a:pPr>
            <a:r>
              <a:rPr lang="en-IN" sz="2800" dirty="0">
                <a:latin typeface="Times New Roman" pitchFamily="18" charset="0"/>
                <a:cs typeface="Times New Roman" pitchFamily="18" charset="0"/>
              </a:rPr>
              <a:t>Integrated ALU </a:t>
            </a:r>
            <a:r>
              <a:rPr lang="en-IN" sz="2800" dirty="0" smtClean="0">
                <a:latin typeface="Times New Roman" pitchFamily="18" charset="0"/>
                <a:cs typeface="Times New Roman" pitchFamily="18" charset="0"/>
              </a:rPr>
              <a:t>Architecture. </a:t>
            </a:r>
            <a:endParaRPr lang="en-IN" sz="2800" dirty="0">
              <a:latin typeface="Times New Roman" pitchFamily="18" charset="0"/>
              <a:cs typeface="Times New Roman" pitchFamily="18" charset="0"/>
            </a:endParaRPr>
          </a:p>
          <a:p>
            <a:pPr marL="714375" indent="-714375" algn="just">
              <a:buFont typeface="Wingdings" pitchFamily="2" charset="2"/>
              <a:buChar char="v"/>
            </a:pPr>
            <a:r>
              <a:rPr lang="en-IN" sz="2800" b="1" dirty="0">
                <a:latin typeface="Times New Roman" pitchFamily="18" charset="0"/>
                <a:cs typeface="Times New Roman" pitchFamily="18" charset="0"/>
              </a:rPr>
              <a:t>10</a:t>
            </a:r>
            <a:r>
              <a:rPr lang="en-IN" sz="2800" dirty="0">
                <a:latin typeface="Times New Roman" pitchFamily="18" charset="0"/>
                <a:cs typeface="Times New Roman" pitchFamily="18" charset="0"/>
              </a:rPr>
              <a:t> arithmetic and </a:t>
            </a:r>
            <a:r>
              <a:rPr lang="en-IN" sz="2800" b="1" dirty="0">
                <a:latin typeface="Times New Roman" pitchFamily="18" charset="0"/>
                <a:cs typeface="Times New Roman" pitchFamily="18" charset="0"/>
              </a:rPr>
              <a:t>8 </a:t>
            </a:r>
            <a:r>
              <a:rPr lang="en-IN" sz="2800" dirty="0">
                <a:latin typeface="Times New Roman" pitchFamily="18" charset="0"/>
                <a:cs typeface="Times New Roman" pitchFamily="18" charset="0"/>
              </a:rPr>
              <a:t>Logical Operations; total of </a:t>
            </a:r>
            <a:r>
              <a:rPr lang="en-IN" sz="2800" b="1" dirty="0">
                <a:latin typeface="Times New Roman" pitchFamily="18" charset="0"/>
                <a:cs typeface="Times New Roman" pitchFamily="18" charset="0"/>
              </a:rPr>
              <a:t>18</a:t>
            </a: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operations.</a:t>
            </a:r>
            <a:endParaRPr lang="en-IN" sz="2800" dirty="0">
              <a:latin typeface="Times New Roman" pitchFamily="18" charset="0"/>
              <a:cs typeface="Times New Roman" pitchFamily="18" charset="0"/>
            </a:endParaRPr>
          </a:p>
          <a:p>
            <a:pPr marL="714375" indent="-714375" algn="just">
              <a:buFont typeface="Wingdings" pitchFamily="2" charset="2"/>
              <a:buChar char="v"/>
            </a:pPr>
            <a:r>
              <a:rPr lang="en-IN" sz="2800" dirty="0">
                <a:latin typeface="Times New Roman" pitchFamily="18" charset="0"/>
                <a:cs typeface="Times New Roman" pitchFamily="18" charset="0"/>
              </a:rPr>
              <a:t>Quantum cost is reduced by </a:t>
            </a:r>
            <a:r>
              <a:rPr lang="en-IN" sz="2800" b="1" dirty="0">
                <a:latin typeface="Times New Roman" pitchFamily="18" charset="0"/>
                <a:cs typeface="Times New Roman" pitchFamily="18" charset="0"/>
              </a:rPr>
              <a:t>69%</a:t>
            </a:r>
            <a:r>
              <a:rPr lang="en-IN" sz="2800" dirty="0">
                <a:latin typeface="Times New Roman" pitchFamily="18" charset="0"/>
                <a:cs typeface="Times New Roman" pitchFamily="18" charset="0"/>
              </a:rPr>
              <a:t>, Constant input is reduced by </a:t>
            </a:r>
            <a:r>
              <a:rPr lang="en-IN" sz="2800" b="1" dirty="0">
                <a:latin typeface="Times New Roman" pitchFamily="18" charset="0"/>
                <a:cs typeface="Times New Roman" pitchFamily="18" charset="0"/>
              </a:rPr>
              <a:t>30% </a:t>
            </a:r>
            <a:r>
              <a:rPr lang="en-IN" sz="2800" dirty="0">
                <a:latin typeface="Times New Roman" pitchFamily="18" charset="0"/>
                <a:cs typeface="Times New Roman" pitchFamily="18" charset="0"/>
              </a:rPr>
              <a:t>and Number of Gates is </a:t>
            </a:r>
            <a:r>
              <a:rPr lang="en-IN" sz="2800" b="1" dirty="0">
                <a:latin typeface="Times New Roman" pitchFamily="18" charset="0"/>
                <a:cs typeface="Times New Roman" pitchFamily="18" charset="0"/>
              </a:rPr>
              <a:t>21%</a:t>
            </a:r>
            <a:r>
              <a:rPr lang="en-IN" sz="2800" dirty="0">
                <a:latin typeface="Times New Roman" pitchFamily="18" charset="0"/>
                <a:cs typeface="Times New Roman" pitchFamily="18" charset="0"/>
              </a:rPr>
              <a:t> reduced. Total cost reduction </a:t>
            </a:r>
            <a:r>
              <a:rPr lang="en-IN" sz="2800" b="1" dirty="0">
                <a:latin typeface="Times New Roman" pitchFamily="18" charset="0"/>
                <a:cs typeface="Times New Roman" pitchFamily="18" charset="0"/>
              </a:rPr>
              <a:t>61</a:t>
            </a:r>
            <a:r>
              <a:rPr lang="en-IN" sz="2800" dirty="0" smtClean="0">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marL="714375" indent="-714375" algn="just">
              <a:buFont typeface="Wingdings" pitchFamily="2" charset="2"/>
              <a:buChar char="v"/>
            </a:pPr>
            <a:r>
              <a:rPr lang="en-IN" sz="2800" dirty="0">
                <a:latin typeface="Times New Roman" pitchFamily="18" charset="0"/>
                <a:cs typeface="Times New Roman" pitchFamily="18" charset="0"/>
              </a:rPr>
              <a:t>QCA Realization and Simulations are performed; Quantum Circuit is </a:t>
            </a:r>
            <a:r>
              <a:rPr lang="en-IN" sz="2800" dirty="0" smtClean="0">
                <a:latin typeface="Times New Roman" pitchFamily="18" charset="0"/>
                <a:cs typeface="Times New Roman" pitchFamily="18" charset="0"/>
              </a:rPr>
              <a:t>obtained. </a:t>
            </a:r>
            <a:endParaRPr lang="en-IN" sz="2800"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CA346E50-84C2-4030-B981-6E81ACA59B18}" type="datetime1">
              <a:rPr lang="ta-IN" smtClean="0"/>
              <a:pPr/>
              <a:t>20-03-2020</a:t>
            </a:fld>
            <a:endParaRPr lang="en-US"/>
          </a:p>
        </p:txBody>
      </p:sp>
      <p:sp>
        <p:nvSpPr>
          <p:cNvPr id="8" name="Slide Number Placeholder 7"/>
          <p:cNvSpPr>
            <a:spLocks noGrp="1"/>
          </p:cNvSpPr>
          <p:nvPr>
            <p:ph type="sldNum" sz="quarter" idx="12"/>
          </p:nvPr>
        </p:nvSpPr>
        <p:spPr/>
        <p:txBody>
          <a:bodyPr/>
          <a:lstStyle/>
          <a:p>
            <a:fld id="{9481EC19-6D0F-46DC-855D-481A351B335A}" type="slidenum">
              <a:rPr lang="en-US" smtClean="0"/>
              <a:pPr/>
              <a:t>51</a:t>
            </a:fld>
            <a:endParaRPr lang="en-US"/>
          </a:p>
        </p:txBody>
      </p:sp>
      <p:sp>
        <p:nvSpPr>
          <p:cNvPr id="9" name="Footer Placeholder 8"/>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Pen Drive Backup\Reversible Logic\Thesis\References\History\Thesis PPT\Images\maxresdefault (2).jpg"/>
          <p:cNvPicPr>
            <a:picLocks noChangeAspect="1" noChangeArrowheads="1"/>
          </p:cNvPicPr>
          <p:nvPr/>
        </p:nvPicPr>
        <p:blipFill>
          <a:blip r:embed="rId2" cstate="print"/>
          <a:srcRect/>
          <a:stretch>
            <a:fillRect/>
          </a:stretch>
        </p:blipFill>
        <p:spPr bwMode="auto">
          <a:xfrm>
            <a:off x="-1588" y="0"/>
            <a:ext cx="12192001" cy="6858000"/>
          </a:xfrm>
          <a:prstGeom prst="rect">
            <a:avLst/>
          </a:prstGeom>
          <a:noFill/>
        </p:spPr>
      </p:pic>
      <p:sp>
        <p:nvSpPr>
          <p:cNvPr id="5" name="Rectangle 4"/>
          <p:cNvSpPr/>
          <p:nvPr/>
        </p:nvSpPr>
        <p:spPr>
          <a:xfrm>
            <a:off x="3427412" y="2685871"/>
            <a:ext cx="8718030" cy="1200329"/>
          </a:xfrm>
          <a:prstGeom prst="rect">
            <a:avLst/>
          </a:prstGeom>
        </p:spPr>
        <p:txBody>
          <a:bodyPr wrap="square">
            <a:spAutoFit/>
          </a:bodyPr>
          <a:lstStyle/>
          <a:p>
            <a:pPr algn="r"/>
            <a:r>
              <a:rPr lang="en-US" sz="7200" b="1" i="1" dirty="0" smtClean="0">
                <a:solidFill>
                  <a:schemeClr val="bg2"/>
                </a:solidFill>
                <a:effectLst>
                  <a:reflection blurRad="6350" stA="55000" endA="300" endPos="45500" dir="5400000" sy="-100000" algn="bl" rotWithShape="0"/>
                </a:effectLst>
                <a:latin typeface="Script MT Bold" pitchFamily="66" charset="0"/>
                <a:cs typeface="Times New Roman" pitchFamily="18" charset="0"/>
              </a:rPr>
              <a:t>Floating Point Division</a:t>
            </a:r>
            <a:endParaRPr lang="en-IN" sz="2400" b="1" i="1" dirty="0">
              <a:solidFill>
                <a:schemeClr val="bg2"/>
              </a:solidFill>
              <a:effectLst>
                <a:reflection blurRad="6350" stA="55000" endA="300" endPos="45500" dir="5400000" sy="-100000" algn="bl" rotWithShape="0"/>
              </a:effectLst>
              <a:latin typeface="Script MT Bold" pitchFamily="66" charset="0"/>
              <a:cs typeface="Times New Roman" pitchFamily="18" charset="0"/>
            </a:endParaRPr>
          </a:p>
        </p:txBody>
      </p:sp>
      <p:pic>
        <p:nvPicPr>
          <p:cNvPr id="101378" name="Picture 2" descr="D:\Pen Drive Backup\Reversible Logic\Thesis\References\History\Thesis PPT\Images\0etqpwwkqg.jpg"/>
          <p:cNvPicPr>
            <a:picLocks noChangeAspect="1" noChangeArrowheads="1"/>
          </p:cNvPicPr>
          <p:nvPr/>
        </p:nvPicPr>
        <p:blipFill>
          <a:blip r:embed="rId3" cstate="print"/>
          <a:srcRect t="6219"/>
          <a:stretch>
            <a:fillRect/>
          </a:stretch>
        </p:blipFill>
        <p:spPr bwMode="auto">
          <a:xfrm>
            <a:off x="0" y="1905000"/>
            <a:ext cx="3808411" cy="3047999"/>
          </a:xfrm>
          <a:prstGeom prst="ellipse">
            <a:avLst/>
          </a:prstGeom>
          <a:ln>
            <a:noFill/>
          </a:ln>
          <a:effectLst>
            <a:softEdge rad="112500"/>
          </a:effectLst>
        </p:spPr>
      </p:pic>
      <p:pic>
        <p:nvPicPr>
          <p:cNvPr id="101380" name="Picture 4" descr="D:\Pen Drive Backup\Reversible Logic\Thesis\References\History\Thesis PPT\Images\division.png"/>
          <p:cNvPicPr>
            <a:picLocks noChangeAspect="1" noChangeArrowheads="1"/>
          </p:cNvPicPr>
          <p:nvPr/>
        </p:nvPicPr>
        <p:blipFill>
          <a:blip r:embed="rId4" cstate="print"/>
          <a:srcRect/>
          <a:stretch>
            <a:fillRect/>
          </a:stretch>
        </p:blipFill>
        <p:spPr bwMode="auto">
          <a:xfrm>
            <a:off x="846137" y="-228600"/>
            <a:ext cx="2057400" cy="2057400"/>
          </a:xfrm>
          <a:prstGeom prst="rect">
            <a:avLst/>
          </a:prstGeom>
          <a:ln>
            <a:noFill/>
          </a:ln>
          <a:effectLst>
            <a:softEdge rad="112500"/>
          </a:effectLst>
        </p:spPr>
      </p:pic>
      <p:pic>
        <p:nvPicPr>
          <p:cNvPr id="8" name="Picture 4" descr="D:\Pen Drive Backup\Reversible Logic\Thesis\References\History\Thesis PPT\Images\division.png"/>
          <p:cNvPicPr>
            <a:picLocks noChangeAspect="1" noChangeArrowheads="1"/>
          </p:cNvPicPr>
          <p:nvPr/>
        </p:nvPicPr>
        <p:blipFill>
          <a:blip r:embed="rId4" cstate="print"/>
          <a:srcRect/>
          <a:stretch>
            <a:fillRect/>
          </a:stretch>
        </p:blipFill>
        <p:spPr bwMode="auto">
          <a:xfrm>
            <a:off x="836612" y="5029200"/>
            <a:ext cx="2057400" cy="2057400"/>
          </a:xfrm>
          <a:prstGeom prst="ellipse">
            <a:avLst/>
          </a:prstGeom>
          <a:ln>
            <a:noFill/>
          </a:ln>
          <a:effectLst>
            <a:softEdge rad="112500"/>
          </a:effectLst>
        </p:spPr>
      </p:pic>
      <p:pic>
        <p:nvPicPr>
          <p:cNvPr id="9" name="Picture 4" descr="D:\Pen Drive Backup\Reversible Logic\Thesis\References\History\Thesis PPT\Images\division.png"/>
          <p:cNvPicPr>
            <a:picLocks noChangeAspect="1" noChangeArrowheads="1"/>
          </p:cNvPicPr>
          <p:nvPr/>
        </p:nvPicPr>
        <p:blipFill>
          <a:blip r:embed="rId5" cstate="print"/>
          <a:srcRect/>
          <a:stretch>
            <a:fillRect/>
          </a:stretch>
        </p:blipFill>
        <p:spPr bwMode="auto">
          <a:xfrm>
            <a:off x="2436812" y="3276600"/>
            <a:ext cx="914400" cy="914400"/>
          </a:xfrm>
          <a:prstGeom prst="ellipse">
            <a:avLst/>
          </a:prstGeom>
          <a:ln>
            <a:noFill/>
          </a:ln>
          <a:effectLst>
            <a:softEdge rad="112500"/>
          </a:effectLst>
        </p:spPr>
      </p:pic>
      <p:sp>
        <p:nvSpPr>
          <p:cNvPr id="10" name="Date Placeholder 9"/>
          <p:cNvSpPr>
            <a:spLocks noGrp="1"/>
          </p:cNvSpPr>
          <p:nvPr>
            <p:ph type="dt" sz="half" idx="10"/>
          </p:nvPr>
        </p:nvSpPr>
        <p:spPr/>
        <p:txBody>
          <a:bodyPr/>
          <a:lstStyle/>
          <a:p>
            <a:fld id="{AE7CC603-E6F4-4F53-9006-2E49A3DB3561}"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52</a:t>
            </a:fld>
            <a:endParaRPr lang="en-US"/>
          </a:p>
        </p:txBody>
      </p:sp>
      <p:sp>
        <p:nvSpPr>
          <p:cNvPr id="12" name="Footer Placeholder 11"/>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a:off x="-1999786" y="1917000"/>
            <a:ext cx="4030950" cy="3024000"/>
          </a:xfrm>
          <a:prstGeom prst="arc">
            <a:avLst>
              <a:gd name="adj1" fmla="val 16200000"/>
              <a:gd name="adj2" fmla="val 5418064"/>
            </a:avLst>
          </a:prstGeom>
          <a:gradFill flip="none" rotWithShape="1">
            <a:gsLst>
              <a:gs pos="0">
                <a:schemeClr val="accent3">
                  <a:lumMod val="60000"/>
                  <a:lumOff val="40000"/>
                </a:schemeClr>
              </a:gs>
              <a:gs pos="100000">
                <a:schemeClr val="accent3">
                  <a:lumMod val="40000"/>
                  <a:lumOff val="60000"/>
                </a:schemeClr>
              </a:gs>
            </a:gsLst>
            <a:lin ang="2700000" scaled="1"/>
            <a:tileRect/>
          </a:gradFill>
          <a:ln>
            <a:noFill/>
            <a:prstDash val="dash"/>
          </a:ln>
          <a:effectLst>
            <a:innerShdw blurRad="304800" dist="50800" dir="18900000">
              <a:prstClr val="black">
                <a:alpha val="14000"/>
              </a:prstClr>
            </a:innerShdw>
          </a:effectLst>
          <a:scene3d>
            <a:camera prst="orthographicFront"/>
            <a:lightRig rig="soft" dir="t"/>
          </a:scene3d>
          <a:sp3d>
            <a:bevelT w="114300" prst="artDeco"/>
          </a:sp3d>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grpSp>
        <p:nvGrpSpPr>
          <p:cNvPr id="2" name="Group 7"/>
          <p:cNvGrpSpPr>
            <a:grpSpLocks/>
          </p:cNvGrpSpPr>
          <p:nvPr/>
        </p:nvGrpSpPr>
        <p:grpSpPr bwMode="auto">
          <a:xfrm>
            <a:off x="-156593" y="238125"/>
            <a:ext cx="313185" cy="6381750"/>
            <a:chOff x="1785918" y="285728"/>
            <a:chExt cx="234000" cy="6382709"/>
          </a:xfrm>
        </p:grpSpPr>
        <p:sp>
          <p:nvSpPr>
            <p:cNvPr id="4" name="Rounded Rectangle 3"/>
            <p:cNvSpPr/>
            <p:nvPr/>
          </p:nvSpPr>
          <p:spPr>
            <a:xfrm>
              <a:off x="1785918" y="3500437"/>
              <a:ext cx="234000" cy="3168000"/>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7" name="Rounded Rectangle 6"/>
            <p:cNvSpPr/>
            <p:nvPr/>
          </p:nvSpPr>
          <p:spPr>
            <a:xfrm>
              <a:off x="1785918" y="285728"/>
              <a:ext cx="234000" cy="3168000"/>
            </a:xfrm>
            <a:prstGeom prst="roundRect">
              <a:avLst>
                <a:gd name="adj" fmla="val 4727"/>
              </a:avLst>
            </a:prstGeom>
            <a:no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grpSp>
      <p:sp>
        <p:nvSpPr>
          <p:cNvPr id="9" name="Arc 8"/>
          <p:cNvSpPr/>
          <p:nvPr/>
        </p:nvSpPr>
        <p:spPr>
          <a:xfrm>
            <a:off x="-4475583" y="0"/>
            <a:ext cx="9046394" cy="6858000"/>
          </a:xfrm>
          <a:prstGeom prst="arc">
            <a:avLst>
              <a:gd name="adj1" fmla="val 16200000"/>
              <a:gd name="adj2" fmla="val 5418064"/>
            </a:avLst>
          </a:prstGeom>
          <a:ln w="254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sp>
        <p:nvSpPr>
          <p:cNvPr id="12" name="Oval 11"/>
          <p:cNvSpPr/>
          <p:nvPr/>
        </p:nvSpPr>
        <p:spPr>
          <a:xfrm>
            <a:off x="2857521" y="6774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4" name="Oval 13"/>
          <p:cNvSpPr/>
          <p:nvPr/>
        </p:nvSpPr>
        <p:spPr>
          <a:xfrm>
            <a:off x="3884612" y="17188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33" name="TextBox 32"/>
          <p:cNvSpPr txBox="1"/>
          <p:nvPr/>
        </p:nvSpPr>
        <p:spPr>
          <a:xfrm>
            <a:off x="3351907" y="457200"/>
            <a:ext cx="6095305" cy="584775"/>
          </a:xfrm>
          <a:prstGeom prst="rect">
            <a:avLst/>
          </a:prstGeom>
          <a:noFill/>
        </p:spPr>
        <p:txBody>
          <a:bodyPr wrap="square">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Non-Restoring Algorithm</a:t>
            </a:r>
            <a:endParaRPr kumimoji="1" lang="zh-TW" altLang="en-US" sz="3200" dirty="0">
              <a:solidFill>
                <a:prstClr val="black">
                  <a:lumMod val="85000"/>
                  <a:lumOff val="15000"/>
                </a:prstClr>
              </a:solidFill>
              <a:latin typeface="Corbel" pitchFamily="34" charset="0"/>
            </a:endParaRPr>
          </a:p>
        </p:txBody>
      </p:sp>
      <p:sp>
        <p:nvSpPr>
          <p:cNvPr id="34" name="TextBox 33"/>
          <p:cNvSpPr txBox="1"/>
          <p:nvPr/>
        </p:nvSpPr>
        <p:spPr>
          <a:xfrm>
            <a:off x="4322518" y="1600200"/>
            <a:ext cx="6039094" cy="584775"/>
          </a:xfrm>
          <a:prstGeom prst="rect">
            <a:avLst/>
          </a:prstGeom>
          <a:noFill/>
        </p:spPr>
        <p:txBody>
          <a:bodyPr wrap="square">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Flow Diagram and Architecture</a:t>
            </a:r>
            <a:endParaRPr kumimoji="1" lang="zh-TW" altLang="en-US" sz="3200" dirty="0">
              <a:solidFill>
                <a:prstClr val="black">
                  <a:lumMod val="85000"/>
                  <a:lumOff val="15000"/>
                </a:prstClr>
              </a:solidFill>
              <a:latin typeface="Corbel" pitchFamily="34" charset="0"/>
            </a:endParaRPr>
          </a:p>
        </p:txBody>
      </p:sp>
      <p:sp>
        <p:nvSpPr>
          <p:cNvPr id="32" name="TextBox 31"/>
          <p:cNvSpPr txBox="1"/>
          <p:nvPr/>
        </p:nvSpPr>
        <p:spPr>
          <a:xfrm>
            <a:off x="5523062" y="3648678"/>
            <a:ext cx="6189638" cy="369332"/>
          </a:xfrm>
          <a:prstGeom prst="rect">
            <a:avLst/>
          </a:prstGeom>
          <a:noFill/>
        </p:spPr>
        <p:txBody>
          <a:bodyPr>
            <a:spAutoFit/>
          </a:bodyPr>
          <a:lstStyle/>
          <a:p>
            <a:pPr fontAlgn="base">
              <a:spcBef>
                <a:spcPct val="0"/>
              </a:spcBef>
              <a:spcAft>
                <a:spcPct val="0"/>
              </a:spcAft>
              <a:defRPr/>
            </a:pPr>
            <a:endParaRPr kumimoji="1" lang="zh-TW" altLang="en-US" dirty="0">
              <a:solidFill>
                <a:prstClr val="black">
                  <a:lumMod val="85000"/>
                  <a:lumOff val="15000"/>
                </a:prstClr>
              </a:solidFill>
              <a:latin typeface="Corbel" pitchFamily="34" charset="0"/>
            </a:endParaRPr>
          </a:p>
        </p:txBody>
      </p:sp>
      <p:sp>
        <p:nvSpPr>
          <p:cNvPr id="44" name="TextBox 43"/>
          <p:cNvSpPr txBox="1"/>
          <p:nvPr/>
        </p:nvSpPr>
        <p:spPr>
          <a:xfrm rot="5400000">
            <a:off x="-763588" y="1981200"/>
            <a:ext cx="4648200" cy="2819399"/>
          </a:xfrm>
          <a:prstGeom prst="rect">
            <a:avLst/>
          </a:prstGeom>
          <a:noFill/>
        </p:spPr>
        <p:txBody>
          <a:bodyPr wrap="none" rtlCol="0">
            <a:prstTxWarp prst="textArchUp">
              <a:avLst/>
            </a:prstTxWarp>
            <a:spAutoFit/>
            <a:scene3d>
              <a:camera prst="orthographicFront"/>
              <a:lightRig rig="threePt" dir="t"/>
            </a:scene3d>
            <a:sp3d extrusionH="57150">
              <a:bevelT h="25400" prst="softRound"/>
            </a:sp3d>
          </a:bodyPr>
          <a:lstStyle/>
          <a:p>
            <a:r>
              <a:rPr lang="en-US" sz="4800" dirty="0" smtClean="0">
                <a:solidFill>
                  <a:schemeClr val="tx1">
                    <a:lumMod val="75000"/>
                    <a:lumOff val="25000"/>
                  </a:schemeClr>
                </a:solidFill>
                <a:effectLst>
                  <a:outerShdw blurRad="50800" dist="38100" dir="2700000" algn="tl" rotWithShape="0">
                    <a:prstClr val="black">
                      <a:alpha val="40000"/>
                    </a:prstClr>
                  </a:outerShdw>
                </a:effectLst>
                <a:latin typeface="Arial Black" pitchFamily="34" charset="0"/>
              </a:rPr>
              <a:t>Proposed Division</a:t>
            </a:r>
            <a:endParaRPr lang="en-US" sz="4800" dirty="0">
              <a:solidFill>
                <a:schemeClr val="tx1">
                  <a:lumMod val="75000"/>
                  <a:lumOff val="25000"/>
                </a:schemeClr>
              </a:solidFill>
              <a:effectLst>
                <a:outerShdw blurRad="50800" dist="38100" dir="2700000" algn="tl" rotWithShape="0">
                  <a:prstClr val="black">
                    <a:alpha val="40000"/>
                  </a:prstClr>
                </a:outerShdw>
              </a:effectLst>
              <a:latin typeface="Arial Black" pitchFamily="34" charset="0"/>
            </a:endParaRPr>
          </a:p>
        </p:txBody>
      </p:sp>
      <p:sp>
        <p:nvSpPr>
          <p:cNvPr id="15" name="Oval 14"/>
          <p:cNvSpPr/>
          <p:nvPr/>
        </p:nvSpPr>
        <p:spPr>
          <a:xfrm>
            <a:off x="4320311" y="29380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6" name="TextBox 15"/>
          <p:cNvSpPr txBox="1"/>
          <p:nvPr/>
        </p:nvSpPr>
        <p:spPr>
          <a:xfrm>
            <a:off x="4743227" y="2819400"/>
            <a:ext cx="5237385" cy="584200"/>
          </a:xfrm>
          <a:prstGeom prst="rect">
            <a:avLst/>
          </a:prstGeom>
          <a:noFill/>
        </p:spPr>
        <p:txBody>
          <a:bodyPr>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Key Elements of Division</a:t>
            </a:r>
            <a:endParaRPr kumimoji="1" lang="zh-TW" altLang="en-US" sz="3200" dirty="0">
              <a:solidFill>
                <a:prstClr val="black">
                  <a:lumMod val="85000"/>
                  <a:lumOff val="15000"/>
                </a:prstClr>
              </a:solidFill>
              <a:latin typeface="Corbel" pitchFamily="34" charset="0"/>
            </a:endParaRPr>
          </a:p>
        </p:txBody>
      </p:sp>
      <p:sp>
        <p:nvSpPr>
          <p:cNvPr id="17" name="Oval 16"/>
          <p:cNvSpPr/>
          <p:nvPr/>
        </p:nvSpPr>
        <p:spPr>
          <a:xfrm>
            <a:off x="4229121" y="41572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8" name="TextBox 17"/>
          <p:cNvSpPr txBox="1"/>
          <p:nvPr/>
        </p:nvSpPr>
        <p:spPr>
          <a:xfrm>
            <a:off x="4667026" y="4038600"/>
            <a:ext cx="77519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QCA Realization and Quantum Circuit </a:t>
            </a:r>
            <a:endParaRPr kumimoji="1" lang="zh-TW" altLang="en-US" sz="3200" dirty="0">
              <a:solidFill>
                <a:prstClr val="black">
                  <a:lumMod val="85000"/>
                  <a:lumOff val="15000"/>
                </a:prstClr>
              </a:solidFill>
              <a:latin typeface="Corbel" pitchFamily="34" charset="0"/>
            </a:endParaRPr>
          </a:p>
        </p:txBody>
      </p:sp>
      <p:sp>
        <p:nvSpPr>
          <p:cNvPr id="19" name="Oval 18"/>
          <p:cNvSpPr/>
          <p:nvPr/>
        </p:nvSpPr>
        <p:spPr>
          <a:xfrm>
            <a:off x="3656012" y="5172625"/>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20" name="TextBox 19"/>
          <p:cNvSpPr txBox="1"/>
          <p:nvPr/>
        </p:nvSpPr>
        <p:spPr>
          <a:xfrm>
            <a:off x="4093918" y="5054025"/>
            <a:ext cx="59231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Performance Evaluation</a:t>
            </a:r>
            <a:endParaRPr kumimoji="1" lang="zh-TW" altLang="en-US" sz="3200" dirty="0">
              <a:solidFill>
                <a:prstClr val="black">
                  <a:lumMod val="85000"/>
                  <a:lumOff val="15000"/>
                </a:prstClr>
              </a:solidFill>
              <a:latin typeface="Corbel" pitchFamily="34" charset="0"/>
            </a:endParaRPr>
          </a:p>
        </p:txBody>
      </p:sp>
      <p:sp>
        <p:nvSpPr>
          <p:cNvPr id="21" name="Oval 20"/>
          <p:cNvSpPr/>
          <p:nvPr/>
        </p:nvSpPr>
        <p:spPr>
          <a:xfrm>
            <a:off x="2589212" y="6010825"/>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22" name="TextBox 21"/>
          <p:cNvSpPr txBox="1"/>
          <p:nvPr/>
        </p:nvSpPr>
        <p:spPr>
          <a:xfrm>
            <a:off x="3027118" y="5892225"/>
            <a:ext cx="59231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Summary</a:t>
            </a:r>
            <a:endParaRPr kumimoji="1" lang="zh-TW" altLang="en-US" sz="3200" dirty="0">
              <a:solidFill>
                <a:prstClr val="black">
                  <a:lumMod val="85000"/>
                  <a:lumOff val="15000"/>
                </a:prstClr>
              </a:solidFill>
              <a:latin typeface="Corbel" pitchFamily="34" charset="0"/>
            </a:endParaRPr>
          </a:p>
        </p:txBody>
      </p:sp>
      <p:sp>
        <p:nvSpPr>
          <p:cNvPr id="23" name="Date Placeholder 22"/>
          <p:cNvSpPr>
            <a:spLocks noGrp="1"/>
          </p:cNvSpPr>
          <p:nvPr>
            <p:ph type="dt" sz="half" idx="10"/>
          </p:nvPr>
        </p:nvSpPr>
        <p:spPr/>
        <p:txBody>
          <a:bodyPr/>
          <a:lstStyle/>
          <a:p>
            <a:fld id="{C19D6896-421E-4E34-9AFF-D863437FC407}" type="datetime1">
              <a:rPr lang="ta-IN" smtClean="0"/>
              <a:pPr/>
              <a:t>20-03-2020</a:t>
            </a:fld>
            <a:endParaRPr lang="en-US"/>
          </a:p>
        </p:txBody>
      </p:sp>
      <p:sp>
        <p:nvSpPr>
          <p:cNvPr id="24" name="Slide Number Placeholder 23"/>
          <p:cNvSpPr>
            <a:spLocks noGrp="1"/>
          </p:cNvSpPr>
          <p:nvPr>
            <p:ph type="sldNum" sz="quarter" idx="12"/>
          </p:nvPr>
        </p:nvSpPr>
        <p:spPr/>
        <p:txBody>
          <a:bodyPr/>
          <a:lstStyle/>
          <a:p>
            <a:fld id="{9481EC19-6D0F-46DC-855D-481A351B335A}" type="slidenum">
              <a:rPr lang="en-US" smtClean="0"/>
              <a:pPr/>
              <a:t>53</a:t>
            </a:fld>
            <a:endParaRPr lang="en-US"/>
          </a:p>
        </p:txBody>
      </p:sp>
      <p:sp>
        <p:nvSpPr>
          <p:cNvPr id="25" name="Footer Placeholder 24"/>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868242703"/>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C5322-814D-43DC-B2C3-88B24239AE4D}" type="datetime1">
              <a:rPr lang="ta-IN" smtClean="0"/>
              <a:pPr/>
              <a:t>20-03-2020</a:t>
            </a:fld>
            <a:endParaRPr lang="en-US"/>
          </a:p>
        </p:txBody>
      </p:sp>
      <p:sp>
        <p:nvSpPr>
          <p:cNvPr id="3" name="Footer Placeholder 2"/>
          <p:cNvSpPr>
            <a:spLocks noGrp="1"/>
          </p:cNvSpPr>
          <p:nvPr>
            <p:ph type="ftr" sz="quarter" idx="11"/>
          </p:nvPr>
        </p:nvSpPr>
        <p:spPr/>
        <p:txBody>
          <a:bodyPr/>
          <a:lstStyle/>
          <a:p>
            <a:r>
              <a:rPr lang="en-US" smtClean="0"/>
              <a:t>Ph.D. Viva Voce</a:t>
            </a:r>
            <a:endParaRPr lang="en-US"/>
          </a:p>
        </p:txBody>
      </p:sp>
      <p:sp>
        <p:nvSpPr>
          <p:cNvPr id="4" name="Slide Number Placeholder 3"/>
          <p:cNvSpPr>
            <a:spLocks noGrp="1"/>
          </p:cNvSpPr>
          <p:nvPr>
            <p:ph type="sldNum" sz="quarter" idx="12"/>
          </p:nvPr>
        </p:nvSpPr>
        <p:spPr/>
        <p:txBody>
          <a:bodyPr/>
          <a:lstStyle/>
          <a:p>
            <a:fld id="{9481EC19-6D0F-46DC-855D-481A351B335A}" type="slidenum">
              <a:rPr lang="en-US" smtClean="0"/>
              <a:pPr/>
              <a:t>54</a:t>
            </a:fld>
            <a:endParaRPr lang="en-US"/>
          </a:p>
        </p:txBody>
      </p:sp>
      <p:pic>
        <p:nvPicPr>
          <p:cNvPr id="5"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2817812" y="152400"/>
            <a:ext cx="8001000"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Gaps identified in Existing FP Division</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8" name="Rectangle 7"/>
          <p:cNvSpPr/>
          <p:nvPr/>
        </p:nvSpPr>
        <p:spPr>
          <a:xfrm>
            <a:off x="2360612" y="2895600"/>
            <a:ext cx="8866851" cy="461665"/>
          </a:xfrm>
          <a:prstGeom prst="rect">
            <a:avLst/>
          </a:prstGeom>
        </p:spPr>
        <p:txBody>
          <a:bodyPr wrap="none">
            <a:spAutoFit/>
          </a:bodyPr>
          <a:lstStyle/>
          <a:p>
            <a:pPr marL="465138" indent="-465138">
              <a:buFont typeface="Wingdings" pitchFamily="2" charset="2"/>
              <a:buChar char="v"/>
            </a:pPr>
            <a:r>
              <a:rPr lang="en-US" sz="2400" b="1" dirty="0" smtClean="0">
                <a:latin typeface="Andalus" pitchFamily="18" charset="-78"/>
                <a:cs typeface="Andalus" pitchFamily="18" charset="-78"/>
              </a:rPr>
              <a:t>Performance cost (QC, CI, </a:t>
            </a:r>
            <a:r>
              <a:rPr lang="en-US" sz="2400" b="1" dirty="0" err="1" smtClean="0">
                <a:latin typeface="Andalus" pitchFamily="18" charset="-78"/>
                <a:cs typeface="Andalus" pitchFamily="18" charset="-78"/>
              </a:rPr>
              <a:t>NoG</a:t>
            </a:r>
            <a:r>
              <a:rPr lang="en-US" sz="2400" b="1" dirty="0" smtClean="0">
                <a:latin typeface="Andalus" pitchFamily="18" charset="-78"/>
                <a:cs typeface="Andalus" pitchFamily="18" charset="-78"/>
              </a:rPr>
              <a:t>) increasing </a:t>
            </a:r>
            <a:r>
              <a:rPr lang="en-US" sz="2400" b="1" dirty="0" err="1" smtClean="0">
                <a:latin typeface="Andalus" pitchFamily="18" charset="-78"/>
                <a:cs typeface="Andalus" pitchFamily="18" charset="-78"/>
              </a:rPr>
              <a:t>quadratically</a:t>
            </a:r>
            <a:r>
              <a:rPr lang="en-US" sz="2400" b="1" dirty="0" smtClean="0">
                <a:latin typeface="Andalus" pitchFamily="18" charset="-78"/>
                <a:cs typeface="Andalus" pitchFamily="18" charset="-78"/>
              </a:rPr>
              <a:t> with ‘n’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C5322-814D-43DC-B2C3-88B24239AE4D}" type="datetime1">
              <a:rPr lang="ta-IN" smtClean="0"/>
              <a:pPr/>
              <a:t>20-03-2020</a:t>
            </a:fld>
            <a:endParaRPr lang="en-US"/>
          </a:p>
        </p:txBody>
      </p:sp>
      <p:sp>
        <p:nvSpPr>
          <p:cNvPr id="3" name="Footer Placeholder 2"/>
          <p:cNvSpPr>
            <a:spLocks noGrp="1"/>
          </p:cNvSpPr>
          <p:nvPr>
            <p:ph type="ftr" sz="quarter" idx="11"/>
          </p:nvPr>
        </p:nvSpPr>
        <p:spPr/>
        <p:txBody>
          <a:bodyPr/>
          <a:lstStyle/>
          <a:p>
            <a:r>
              <a:rPr lang="en-US" smtClean="0"/>
              <a:t>Ph.D. Viva Voce</a:t>
            </a:r>
            <a:endParaRPr lang="en-US"/>
          </a:p>
        </p:txBody>
      </p:sp>
      <p:sp>
        <p:nvSpPr>
          <p:cNvPr id="4" name="Slide Number Placeholder 3"/>
          <p:cNvSpPr>
            <a:spLocks noGrp="1"/>
          </p:cNvSpPr>
          <p:nvPr>
            <p:ph type="sldNum" sz="quarter" idx="12"/>
          </p:nvPr>
        </p:nvSpPr>
        <p:spPr/>
        <p:txBody>
          <a:bodyPr/>
          <a:lstStyle/>
          <a:p>
            <a:fld id="{9481EC19-6D0F-46DC-855D-481A351B335A}" type="slidenum">
              <a:rPr lang="en-US" smtClean="0"/>
              <a:pPr/>
              <a:t>55</a:t>
            </a:fld>
            <a:endParaRPr lang="en-US"/>
          </a:p>
        </p:txBody>
      </p:sp>
      <p:pic>
        <p:nvPicPr>
          <p:cNvPr id="5" name="Picture 4"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0"/>
            <a:ext cx="10896600" cy="1317522"/>
          </a:xfrm>
          <a:prstGeom prst="rect">
            <a:avLst/>
          </a:prstGeom>
          <a:ln>
            <a:noFill/>
          </a:ln>
          <a:effectLst>
            <a:softEdge rad="112500"/>
          </a:effectLst>
        </p:spPr>
      </p:pic>
      <p:sp>
        <p:nvSpPr>
          <p:cNvPr id="6" name="Title 1"/>
          <p:cNvSpPr txBox="1">
            <a:spLocks/>
          </p:cNvSpPr>
          <p:nvPr/>
        </p:nvSpPr>
        <p:spPr>
          <a:xfrm>
            <a:off x="2208212" y="76200"/>
            <a:ext cx="9220200" cy="1143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i="1" u="sng" dirty="0" smtClean="0">
                <a:solidFill>
                  <a:srgbClr val="00B050"/>
                </a:solidFill>
                <a:latin typeface="Times New Roman" pitchFamily="18" charset="0"/>
                <a:cs typeface="Times New Roman" pitchFamily="18" charset="0"/>
              </a:rPr>
              <a:t>Difference between Restoring &amp; Non-Restoring Division</a:t>
            </a:r>
            <a:endParaRPr lang="en-IN" sz="28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8" name="Rectangle 7"/>
          <p:cNvSpPr/>
          <p:nvPr/>
        </p:nvSpPr>
        <p:spPr>
          <a:xfrm>
            <a:off x="1827212" y="1600200"/>
            <a:ext cx="2423612" cy="369332"/>
          </a:xfrm>
          <a:prstGeom prst="rect">
            <a:avLst/>
          </a:prstGeom>
        </p:spPr>
        <p:txBody>
          <a:bodyPr wrap="none">
            <a:spAutoFit/>
          </a:bodyPr>
          <a:lstStyle/>
          <a:p>
            <a:r>
              <a:rPr lang="en-US" dirty="0" smtClean="0">
                <a:latin typeface="Times New Roman" pitchFamily="18" charset="0"/>
                <a:cs typeface="Times New Roman" pitchFamily="18" charset="0"/>
              </a:rPr>
              <a:t>If the result is negative, </a:t>
            </a:r>
            <a:endParaRPr lang="en-US" dirty="0">
              <a:latin typeface="Times New Roman" pitchFamily="18" charset="0"/>
              <a:cs typeface="Times New Roman" pitchFamily="18" charset="0"/>
            </a:endParaRPr>
          </a:p>
        </p:txBody>
      </p:sp>
      <p:sp>
        <p:nvSpPr>
          <p:cNvPr id="9" name="Rectangle 8"/>
          <p:cNvSpPr/>
          <p:nvPr/>
        </p:nvSpPr>
        <p:spPr>
          <a:xfrm>
            <a:off x="2513012" y="2133600"/>
            <a:ext cx="9144000" cy="1477328"/>
          </a:xfrm>
          <a:prstGeom prst="rect">
            <a:avLst/>
          </a:prstGeom>
        </p:spPr>
        <p:txBody>
          <a:bodyPr wrap="square">
            <a:spAutoFit/>
          </a:bodyPr>
          <a:lstStyle/>
          <a:p>
            <a:pPr marL="465138" indent="-465138">
              <a:buFont typeface="Wingdings" pitchFamily="2" charset="2"/>
              <a:buChar char="Ø"/>
            </a:pPr>
            <a:r>
              <a:rPr lang="en-US" b="1" dirty="0" smtClean="0">
                <a:latin typeface="Times New Roman" pitchFamily="18" charset="0"/>
                <a:cs typeface="Times New Roman" pitchFamily="18" charset="0"/>
              </a:rPr>
              <a:t>Restoring method: 	</a:t>
            </a:r>
          </a:p>
          <a:p>
            <a:pPr marL="1379538" lvl="2" indent="-465138"/>
            <a:r>
              <a:rPr lang="en-US" dirty="0" smtClean="0">
                <a:latin typeface="Times New Roman" pitchFamily="18" charset="0"/>
                <a:cs typeface="Times New Roman" pitchFamily="18" charset="0"/>
              </a:rPr>
              <a:t>Add the divisor back, and put ‘0’ as next quotient digit</a:t>
            </a:r>
          </a:p>
          <a:p>
            <a:pPr marL="465138" indent="-465138">
              <a:buFont typeface="Wingdings" pitchFamily="2" charset="2"/>
              <a:buChar char="Ø"/>
            </a:pPr>
            <a:r>
              <a:rPr lang="en-US" b="1" dirty="0" smtClean="0">
                <a:latin typeface="Times New Roman" pitchFamily="18" charset="0"/>
                <a:cs typeface="Times New Roman" pitchFamily="18" charset="0"/>
              </a:rPr>
              <a:t>Non-Restoring method: </a:t>
            </a:r>
          </a:p>
          <a:p>
            <a:pPr marL="922338" lvl="1" indent="-465138"/>
            <a:r>
              <a:rPr lang="en-US" dirty="0" smtClean="0">
                <a:latin typeface="Times New Roman" pitchFamily="18" charset="0"/>
                <a:cs typeface="Times New Roman" pitchFamily="18" charset="0"/>
              </a:rPr>
              <a:t>	Keep negative remainder, and basically correct things by a supplementary addition afterwards.</a:t>
            </a:r>
            <a:endParaRPr lang="en-US" dirty="0">
              <a:latin typeface="Times New Roman" pitchFamily="18" charset="0"/>
              <a:cs typeface="Times New Roman" pitchFamily="18" charset="0"/>
            </a:endParaRPr>
          </a:p>
        </p:txBody>
      </p:sp>
      <p:sp>
        <p:nvSpPr>
          <p:cNvPr id="10" name="Rectangle 9"/>
          <p:cNvSpPr/>
          <p:nvPr/>
        </p:nvSpPr>
        <p:spPr>
          <a:xfrm>
            <a:off x="2513012" y="3886200"/>
            <a:ext cx="6858000" cy="923330"/>
          </a:xfrm>
          <a:prstGeom prst="rect">
            <a:avLst/>
          </a:prstGeom>
        </p:spPr>
        <p:txBody>
          <a:bodyPr wrap="square">
            <a:spAutoFit/>
          </a:bodyPr>
          <a:lstStyle/>
          <a:p>
            <a:pPr marL="465138" indent="-465138">
              <a:lnSpc>
                <a:spcPct val="150000"/>
              </a:lnSpc>
              <a:buFont typeface="Wingdings" pitchFamily="2" charset="2"/>
              <a:buChar char="Ø"/>
            </a:pPr>
            <a:r>
              <a:rPr lang="en-US" dirty="0" smtClean="0">
                <a:latin typeface="Times New Roman" pitchFamily="18" charset="0"/>
                <a:cs typeface="Times New Roman" pitchFamily="18" charset="0"/>
              </a:rPr>
              <a:t>Non-Restoring is faster (max. </a:t>
            </a:r>
            <a:r>
              <a:rPr lang="en-US" b="1" dirty="0" smtClean="0">
                <a:latin typeface="Times New Roman" pitchFamily="18" charset="0"/>
                <a:cs typeface="Times New Roman" pitchFamily="18" charset="0"/>
              </a:rPr>
              <a:t>n+1</a:t>
            </a:r>
            <a:r>
              <a:rPr lang="en-US" dirty="0" smtClean="0">
                <a:latin typeface="Times New Roman" pitchFamily="18" charset="0"/>
                <a:cs typeface="Times New Roman" pitchFamily="18" charset="0"/>
              </a:rPr>
              <a:t> steps for n digits)</a:t>
            </a:r>
          </a:p>
          <a:p>
            <a:pPr marL="465138" indent="-465138">
              <a:lnSpc>
                <a:spcPct val="150000"/>
              </a:lnSpc>
              <a:buFont typeface="Wingdings" pitchFamily="2" charset="2"/>
              <a:buChar char="Ø"/>
            </a:pPr>
            <a:r>
              <a:rPr lang="en-US" dirty="0" smtClean="0">
                <a:latin typeface="Times New Roman" pitchFamily="18" charset="0"/>
                <a:cs typeface="Times New Roman" pitchFamily="18" charset="0"/>
              </a:rPr>
              <a:t>Restoring method needs up to </a:t>
            </a:r>
            <a:r>
              <a:rPr lang="en-US" b="1" dirty="0" smtClean="0">
                <a:latin typeface="Times New Roman" pitchFamily="18" charset="0"/>
                <a:cs typeface="Times New Roman" pitchFamily="18" charset="0"/>
              </a:rPr>
              <a:t>2n-1 </a:t>
            </a:r>
            <a:r>
              <a:rPr lang="en-US" dirty="0" smtClean="0">
                <a:latin typeface="Times New Roman" pitchFamily="18" charset="0"/>
                <a:cs typeface="Times New Roman" pitchFamily="18" charset="0"/>
              </a:rPr>
              <a:t>steps</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708807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2208212" y="5395686"/>
            <a:ext cx="9753600" cy="1157514"/>
          </a:xfrm>
          <a:prstGeom prst="roundRect">
            <a:avLst/>
          </a:prstGeom>
          <a:solidFill>
            <a:srgbClr val="C1C1FF"/>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fontAlgn="base">
              <a:spcBef>
                <a:spcPct val="0"/>
              </a:spcBef>
              <a:spcAft>
                <a:spcPct val="0"/>
              </a:spcAft>
            </a:pPr>
            <a:endParaRPr kumimoji="1" lang="en-US" sz="2400" dirty="0" smtClean="0">
              <a:solidFill>
                <a:srgbClr val="FF0066"/>
              </a:solidFill>
              <a:latin typeface="Bodoni MT Black" pitchFamily="18" charset="0"/>
            </a:endParaRPr>
          </a:p>
        </p:txBody>
      </p:sp>
      <p:sp>
        <p:nvSpPr>
          <p:cNvPr id="17" name="Rounded Rectangle 16"/>
          <p:cNvSpPr/>
          <p:nvPr/>
        </p:nvSpPr>
        <p:spPr bwMode="auto">
          <a:xfrm>
            <a:off x="2208212" y="3657600"/>
            <a:ext cx="9753600" cy="1676400"/>
          </a:xfrm>
          <a:prstGeom prst="roundRect">
            <a:avLst/>
          </a:prstGeom>
          <a:solidFill>
            <a:srgbClr val="CCECFF"/>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fontAlgn="base">
              <a:spcBef>
                <a:spcPct val="0"/>
              </a:spcBef>
              <a:spcAft>
                <a:spcPct val="0"/>
              </a:spcAft>
            </a:pPr>
            <a:endParaRPr kumimoji="1" lang="en-US" sz="2400" dirty="0" smtClean="0">
              <a:solidFill>
                <a:srgbClr val="FF0066"/>
              </a:solidFill>
              <a:latin typeface="Bodoni MT Black" pitchFamily="18" charset="0"/>
            </a:endParaRPr>
          </a:p>
        </p:txBody>
      </p:sp>
      <p:sp>
        <p:nvSpPr>
          <p:cNvPr id="13" name="Rounded Rectangle 12"/>
          <p:cNvSpPr/>
          <p:nvPr/>
        </p:nvSpPr>
        <p:spPr bwMode="auto">
          <a:xfrm>
            <a:off x="2208212" y="2805112"/>
            <a:ext cx="9753600" cy="838200"/>
          </a:xfrm>
          <a:prstGeom prst="roundRect">
            <a:avLst/>
          </a:prstGeom>
          <a:solidFill>
            <a:srgbClr val="E0FFC1"/>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fontAlgn="base">
              <a:spcBef>
                <a:spcPct val="0"/>
              </a:spcBef>
              <a:spcAft>
                <a:spcPct val="0"/>
              </a:spcAft>
            </a:pPr>
            <a:endParaRPr kumimoji="1" lang="en-US" sz="2400" dirty="0" smtClean="0">
              <a:solidFill>
                <a:srgbClr val="FF0066"/>
              </a:solidFill>
              <a:latin typeface="Bodoni MT Black" pitchFamily="18" charset="0"/>
            </a:endParaRPr>
          </a:p>
        </p:txBody>
      </p:sp>
      <p:sp>
        <p:nvSpPr>
          <p:cNvPr id="10" name="Rounded Rectangle 9"/>
          <p:cNvSpPr/>
          <p:nvPr/>
        </p:nvSpPr>
        <p:spPr bwMode="auto">
          <a:xfrm>
            <a:off x="2208212" y="2238376"/>
            <a:ext cx="9753600" cy="548640"/>
          </a:xfrm>
          <a:prstGeom prst="roundRect">
            <a:avLst/>
          </a:prstGeom>
          <a:solidFill>
            <a:srgbClr val="FFFFCC"/>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fontAlgn="base">
              <a:spcBef>
                <a:spcPct val="0"/>
              </a:spcBef>
              <a:spcAft>
                <a:spcPct val="0"/>
              </a:spcAft>
            </a:pPr>
            <a:endParaRPr kumimoji="1" lang="en-US" sz="2400" dirty="0" smtClean="0">
              <a:solidFill>
                <a:srgbClr val="FF0066"/>
              </a:solidFill>
              <a:latin typeface="Bodoni MT Black" pitchFamily="18" charset="0"/>
            </a:endParaRPr>
          </a:p>
        </p:txBody>
      </p:sp>
      <p:sp>
        <p:nvSpPr>
          <p:cNvPr id="3" name="Content Placeholder 2"/>
          <p:cNvSpPr>
            <a:spLocks noGrp="1"/>
          </p:cNvSpPr>
          <p:nvPr>
            <p:ph idx="1"/>
          </p:nvPr>
        </p:nvSpPr>
        <p:spPr>
          <a:xfrm>
            <a:off x="1751012" y="1295400"/>
            <a:ext cx="10129838" cy="5334000"/>
          </a:xfrm>
        </p:spPr>
        <p:txBody>
          <a:bodyPr>
            <a:noAutofit/>
          </a:bodyPr>
          <a:lstStyle/>
          <a:p>
            <a:pPr marL="900113" indent="-357188" algn="just"/>
            <a:r>
              <a:rPr lang="en-GB" sz="1600" dirty="0">
                <a:latin typeface="Times New Roman" pitchFamily="18" charset="0"/>
                <a:cs typeface="Times New Roman" pitchFamily="18" charset="0"/>
              </a:rPr>
              <a:t>Inputs: Dividend (D); Divisor (V) and Select (</a:t>
            </a:r>
            <a:r>
              <a:rPr lang="en-GB" sz="1600" dirty="0" err="1">
                <a:latin typeface="Times New Roman" pitchFamily="18" charset="0"/>
                <a:cs typeface="Times New Roman" pitchFamily="18" charset="0"/>
              </a:rPr>
              <a:t>Sel</a:t>
            </a:r>
            <a:r>
              <a:rPr lang="en-GB" sz="1600" dirty="0">
                <a:latin typeface="Times New Roman" pitchFamily="18" charset="0"/>
                <a:cs typeface="Times New Roman" pitchFamily="18" charset="0"/>
              </a:rPr>
              <a:t>) = 0.</a:t>
            </a:r>
            <a:endParaRPr lang="en-IN" sz="1600" dirty="0">
              <a:latin typeface="Times New Roman" pitchFamily="18" charset="0"/>
              <a:cs typeface="Times New Roman" pitchFamily="18" charset="0"/>
            </a:endParaRPr>
          </a:p>
          <a:p>
            <a:pPr marL="900113" indent="-357188" algn="just"/>
            <a:r>
              <a:rPr lang="en-GB" sz="1600" dirty="0">
                <a:latin typeface="Times New Roman" pitchFamily="18" charset="0"/>
                <a:cs typeface="Times New Roman" pitchFamily="18" charset="0"/>
              </a:rPr>
              <a:t>Outputs: Remainder (R) and Quotient (Q)</a:t>
            </a:r>
            <a:endParaRPr lang="en-IN" sz="1600" dirty="0">
              <a:latin typeface="Times New Roman" pitchFamily="18" charset="0"/>
              <a:cs typeface="Times New Roman" pitchFamily="18" charset="0"/>
            </a:endParaRPr>
          </a:p>
          <a:p>
            <a:pPr marL="0" indent="0" algn="just">
              <a:buNone/>
            </a:pPr>
            <a:r>
              <a:rPr lang="en-GB" sz="1600" b="1" dirty="0" smtClean="0">
                <a:latin typeface="Times New Roman" pitchFamily="18" charset="0"/>
                <a:cs typeface="Times New Roman" pitchFamily="18" charset="0"/>
              </a:rPr>
              <a:t>Steps</a:t>
            </a:r>
            <a:r>
              <a:rPr lang="en-GB" sz="1600" b="1" dirty="0">
                <a:latin typeface="Times New Roman" pitchFamily="18" charset="0"/>
                <a:cs typeface="Times New Roman" pitchFamily="18" charset="0"/>
              </a:rPr>
              <a:t>:</a:t>
            </a:r>
            <a:endParaRPr lang="en-IN" sz="1600" dirty="0">
              <a:latin typeface="Times New Roman" pitchFamily="18" charset="0"/>
              <a:cs typeface="Times New Roman" pitchFamily="18" charset="0"/>
            </a:endParaRPr>
          </a:p>
          <a:p>
            <a:pPr marL="900113" lvl="0" algn="just"/>
            <a:r>
              <a:rPr lang="en-GB" sz="1600" dirty="0">
                <a:solidFill>
                  <a:schemeClr val="accent6">
                    <a:lumMod val="75000"/>
                  </a:schemeClr>
                </a:solidFill>
                <a:latin typeface="Times New Roman" pitchFamily="18" charset="0"/>
                <a:cs typeface="Times New Roman" pitchFamily="18" charset="0"/>
              </a:rPr>
              <a:t>Set Initially: </a:t>
            </a:r>
            <a:r>
              <a:rPr lang="en-GB" sz="1600" dirty="0" err="1">
                <a:solidFill>
                  <a:schemeClr val="accent6">
                    <a:lumMod val="75000"/>
                  </a:schemeClr>
                </a:solidFill>
                <a:latin typeface="Times New Roman" pitchFamily="18" charset="0"/>
                <a:cs typeface="Times New Roman" pitchFamily="18" charset="0"/>
              </a:rPr>
              <a:t>Clk</a:t>
            </a:r>
            <a:r>
              <a:rPr lang="en-GB" sz="1600" dirty="0">
                <a:solidFill>
                  <a:schemeClr val="accent6">
                    <a:lumMod val="75000"/>
                  </a:schemeClr>
                </a:solidFill>
                <a:latin typeface="Times New Roman" pitchFamily="18" charset="0"/>
                <a:cs typeface="Times New Roman" pitchFamily="18" charset="0"/>
              </a:rPr>
              <a:t> = High; SP = 0; </a:t>
            </a:r>
            <a:r>
              <a:rPr lang="en-GB" sz="1600" dirty="0" err="1">
                <a:solidFill>
                  <a:schemeClr val="accent6">
                    <a:lumMod val="75000"/>
                  </a:schemeClr>
                </a:solidFill>
                <a:latin typeface="Times New Roman" pitchFamily="18" charset="0"/>
                <a:cs typeface="Times New Roman" pitchFamily="18" charset="0"/>
              </a:rPr>
              <a:t>Sel</a:t>
            </a:r>
            <a:r>
              <a:rPr lang="en-GB" sz="1600" dirty="0">
                <a:solidFill>
                  <a:schemeClr val="accent6">
                    <a:lumMod val="75000"/>
                  </a:schemeClr>
                </a:solidFill>
                <a:latin typeface="Times New Roman" pitchFamily="18" charset="0"/>
                <a:cs typeface="Times New Roman" pitchFamily="18" charset="0"/>
              </a:rPr>
              <a:t> = 0; </a:t>
            </a:r>
            <a:endParaRPr lang="en-IN" sz="1600" dirty="0">
              <a:solidFill>
                <a:schemeClr val="accent6">
                  <a:lumMod val="75000"/>
                </a:schemeClr>
              </a:solidFill>
              <a:latin typeface="Times New Roman" pitchFamily="18" charset="0"/>
              <a:cs typeface="Times New Roman" pitchFamily="18" charset="0"/>
            </a:endParaRPr>
          </a:p>
          <a:p>
            <a:pPr marL="900113" algn="just">
              <a:buNone/>
            </a:pPr>
            <a:r>
              <a:rPr lang="en-GB" sz="1600" dirty="0" smtClean="0">
                <a:solidFill>
                  <a:schemeClr val="accent6">
                    <a:lumMod val="75000"/>
                  </a:schemeClr>
                </a:solidFill>
                <a:latin typeface="Times New Roman" pitchFamily="18" charset="0"/>
                <a:cs typeface="Times New Roman" pitchFamily="18" charset="0"/>
              </a:rPr>
              <a:t>	Initialize </a:t>
            </a:r>
            <a:r>
              <a:rPr lang="en-GB" sz="1600" dirty="0">
                <a:solidFill>
                  <a:schemeClr val="accent6">
                    <a:lumMod val="75000"/>
                  </a:schemeClr>
                </a:solidFill>
                <a:latin typeface="Times New Roman" pitchFamily="18" charset="0"/>
                <a:cs typeface="Times New Roman" pitchFamily="18" charset="0"/>
              </a:rPr>
              <a:t>the Registers: Count = 0; D = 0; V = 0 </a:t>
            </a:r>
            <a:endParaRPr lang="en-IN" sz="1600" dirty="0">
              <a:solidFill>
                <a:schemeClr val="accent6">
                  <a:lumMod val="75000"/>
                </a:schemeClr>
              </a:solidFill>
              <a:latin typeface="Times New Roman" pitchFamily="18" charset="0"/>
              <a:cs typeface="Times New Roman" pitchFamily="18" charset="0"/>
            </a:endParaRPr>
          </a:p>
          <a:p>
            <a:pPr marL="900113" lvl="0" algn="just"/>
            <a:r>
              <a:rPr lang="en-GB" sz="1600" dirty="0" smtClean="0">
                <a:solidFill>
                  <a:srgbClr val="00B050"/>
                </a:solidFill>
                <a:latin typeface="Times New Roman" pitchFamily="18" charset="0"/>
                <a:cs typeface="Times New Roman" pitchFamily="18" charset="0"/>
              </a:rPr>
              <a:t>If </a:t>
            </a:r>
            <a:r>
              <a:rPr lang="en-GB" sz="1600" dirty="0">
                <a:solidFill>
                  <a:srgbClr val="00B050"/>
                </a:solidFill>
                <a:latin typeface="Times New Roman" pitchFamily="18" charset="0"/>
                <a:cs typeface="Times New Roman" pitchFamily="18" charset="0"/>
              </a:rPr>
              <a:t>(</a:t>
            </a:r>
            <a:r>
              <a:rPr lang="en-GB" sz="1600" dirty="0" err="1">
                <a:solidFill>
                  <a:srgbClr val="00B050"/>
                </a:solidFill>
                <a:latin typeface="Times New Roman" pitchFamily="18" charset="0"/>
                <a:cs typeface="Times New Roman" pitchFamily="18" charset="0"/>
              </a:rPr>
              <a:t>Clk</a:t>
            </a:r>
            <a:r>
              <a:rPr lang="en-GB" sz="1600" dirty="0">
                <a:solidFill>
                  <a:srgbClr val="00B050"/>
                </a:solidFill>
                <a:latin typeface="Times New Roman" pitchFamily="18" charset="0"/>
                <a:cs typeface="Times New Roman" pitchFamily="18" charset="0"/>
              </a:rPr>
              <a:t> = 1)</a:t>
            </a:r>
            <a:endParaRPr lang="en-IN" sz="1600" dirty="0">
              <a:solidFill>
                <a:srgbClr val="00B050"/>
              </a:solidFill>
              <a:latin typeface="Times New Roman" pitchFamily="18" charset="0"/>
              <a:cs typeface="Times New Roman" pitchFamily="18" charset="0"/>
            </a:endParaRPr>
          </a:p>
          <a:p>
            <a:pPr marL="900113" algn="just">
              <a:buNone/>
            </a:pPr>
            <a:r>
              <a:rPr lang="en-GB" sz="1600" dirty="0" smtClean="0">
                <a:solidFill>
                  <a:srgbClr val="00B050"/>
                </a:solidFill>
                <a:latin typeface="Times New Roman" pitchFamily="18" charset="0"/>
                <a:cs typeface="Times New Roman" pitchFamily="18" charset="0"/>
              </a:rPr>
              <a:t>			If </a:t>
            </a:r>
            <a:r>
              <a:rPr lang="en-GB" sz="1600" dirty="0">
                <a:solidFill>
                  <a:srgbClr val="00B050"/>
                </a:solidFill>
                <a:latin typeface="Times New Roman" pitchFamily="18" charset="0"/>
                <a:cs typeface="Times New Roman" pitchFamily="18" charset="0"/>
              </a:rPr>
              <a:t>(SP = = 0)</a:t>
            </a:r>
            <a:endParaRPr lang="en-IN" sz="1600" dirty="0">
              <a:solidFill>
                <a:srgbClr val="00B050"/>
              </a:solidFill>
              <a:latin typeface="Times New Roman" pitchFamily="18" charset="0"/>
              <a:cs typeface="Times New Roman" pitchFamily="18" charset="0"/>
            </a:endParaRPr>
          </a:p>
          <a:p>
            <a:pPr marL="900113" algn="just">
              <a:buNone/>
            </a:pPr>
            <a:r>
              <a:rPr lang="en-GB" sz="1600" dirty="0" smtClean="0">
                <a:solidFill>
                  <a:srgbClr val="00B050"/>
                </a:solidFill>
                <a:latin typeface="Times New Roman" pitchFamily="18" charset="0"/>
                <a:cs typeface="Times New Roman" pitchFamily="18" charset="0"/>
              </a:rPr>
              <a:t>	n-bit </a:t>
            </a:r>
            <a:r>
              <a:rPr lang="en-GB" sz="1600" dirty="0">
                <a:solidFill>
                  <a:srgbClr val="00B050"/>
                </a:solidFill>
                <a:latin typeface="Times New Roman" pitchFamily="18" charset="0"/>
                <a:cs typeface="Times New Roman" pitchFamily="18" charset="0"/>
              </a:rPr>
              <a:t>inputs are </a:t>
            </a:r>
            <a:r>
              <a:rPr lang="en-GB" sz="1600" dirty="0" smtClean="0">
                <a:solidFill>
                  <a:srgbClr val="00B050"/>
                </a:solidFill>
                <a:latin typeface="Times New Roman" pitchFamily="18" charset="0"/>
                <a:cs typeface="Times New Roman" pitchFamily="18" charset="0"/>
              </a:rPr>
              <a:t>loaded in parallel </a:t>
            </a:r>
            <a:r>
              <a:rPr lang="en-GB" sz="1600" dirty="0">
                <a:solidFill>
                  <a:srgbClr val="00B050"/>
                </a:solidFill>
                <a:latin typeface="Times New Roman" pitchFamily="18" charset="0"/>
                <a:cs typeface="Times New Roman" pitchFamily="18" charset="0"/>
              </a:rPr>
              <a:t>in to operand registers (D &amp; V).</a:t>
            </a:r>
            <a:endParaRPr lang="en-IN" sz="1600" dirty="0">
              <a:solidFill>
                <a:srgbClr val="00B050"/>
              </a:solidFill>
              <a:latin typeface="Times New Roman" pitchFamily="18" charset="0"/>
              <a:cs typeface="Times New Roman" pitchFamily="18" charset="0"/>
            </a:endParaRPr>
          </a:p>
          <a:p>
            <a:pPr marL="900113" lvl="0" algn="just"/>
            <a:r>
              <a:rPr lang="en-GB" sz="1600" dirty="0">
                <a:solidFill>
                  <a:schemeClr val="accent1">
                    <a:lumMod val="75000"/>
                  </a:schemeClr>
                </a:solidFill>
                <a:latin typeface="Times New Roman" pitchFamily="18" charset="0"/>
                <a:cs typeface="Times New Roman" pitchFamily="18" charset="0"/>
              </a:rPr>
              <a:t>Else if (SP = =1 &amp; Hold = = 0 &amp; Count &lt; n)</a:t>
            </a:r>
            <a:endParaRPr lang="en-IN" sz="1600" dirty="0">
              <a:solidFill>
                <a:schemeClr val="accent1">
                  <a:lumMod val="75000"/>
                </a:schemeClr>
              </a:solidFill>
              <a:latin typeface="Times New Roman" pitchFamily="18" charset="0"/>
              <a:cs typeface="Times New Roman" pitchFamily="18" charset="0"/>
            </a:endParaRPr>
          </a:p>
          <a:p>
            <a:pPr marL="900113" algn="just">
              <a:buNone/>
            </a:pPr>
            <a:r>
              <a:rPr lang="en-GB" sz="1600" dirty="0" smtClean="0">
                <a:solidFill>
                  <a:schemeClr val="accent1">
                    <a:lumMod val="75000"/>
                  </a:schemeClr>
                </a:solidFill>
                <a:latin typeface="Times New Roman" pitchFamily="18" charset="0"/>
                <a:cs typeface="Times New Roman" pitchFamily="18" charset="0"/>
              </a:rPr>
              <a:t>	The </a:t>
            </a:r>
            <a:r>
              <a:rPr lang="en-GB" sz="1600" dirty="0">
                <a:solidFill>
                  <a:schemeClr val="accent1">
                    <a:lumMod val="75000"/>
                  </a:schemeClr>
                </a:solidFill>
                <a:latin typeface="Times New Roman" pitchFamily="18" charset="0"/>
                <a:cs typeface="Times New Roman" pitchFamily="18" charset="0"/>
              </a:rPr>
              <a:t>operands are forwarded to n-bit parallel adder (as per non-restoring algorithm 2’s complement </a:t>
            </a:r>
            <a:r>
              <a:rPr lang="en-GB" sz="1600" dirty="0" smtClean="0">
                <a:solidFill>
                  <a:schemeClr val="accent1">
                    <a:lumMod val="75000"/>
                  </a:schemeClr>
                </a:solidFill>
                <a:latin typeface="Times New Roman" pitchFamily="18" charset="0"/>
                <a:cs typeface="Times New Roman" pitchFamily="18" charset="0"/>
              </a:rPr>
              <a:t>addition</a:t>
            </a:r>
            <a:r>
              <a:rPr lang="en-GB" sz="1600" dirty="0">
                <a:solidFill>
                  <a:schemeClr val="accent1">
                    <a:lumMod val="75000"/>
                  </a:schemeClr>
                </a:solidFill>
                <a:latin typeface="Times New Roman" pitchFamily="18" charset="0"/>
                <a:cs typeface="Times New Roman" pitchFamily="18" charset="0"/>
              </a:rPr>
              <a:t>).</a:t>
            </a:r>
            <a:endParaRPr lang="en-IN" sz="1600" dirty="0">
              <a:solidFill>
                <a:schemeClr val="accent1">
                  <a:lumMod val="75000"/>
                </a:schemeClr>
              </a:solidFill>
              <a:latin typeface="Times New Roman" pitchFamily="18" charset="0"/>
              <a:cs typeface="Times New Roman" pitchFamily="18" charset="0"/>
            </a:endParaRPr>
          </a:p>
          <a:p>
            <a:pPr marL="900113" algn="just">
              <a:buNone/>
            </a:pPr>
            <a:r>
              <a:rPr lang="en-GB" sz="1600" dirty="0" smtClean="0">
                <a:solidFill>
                  <a:schemeClr val="accent1">
                    <a:lumMod val="75000"/>
                  </a:schemeClr>
                </a:solidFill>
                <a:latin typeface="Times New Roman" pitchFamily="18" charset="0"/>
                <a:cs typeface="Times New Roman" pitchFamily="18" charset="0"/>
              </a:rPr>
              <a:t>	The </a:t>
            </a:r>
            <a:r>
              <a:rPr lang="en-GB" sz="1600" dirty="0">
                <a:solidFill>
                  <a:schemeClr val="accent1">
                    <a:lumMod val="75000"/>
                  </a:schemeClr>
                </a:solidFill>
                <a:latin typeface="Times New Roman" pitchFamily="18" charset="0"/>
                <a:cs typeface="Times New Roman" pitchFamily="18" charset="0"/>
              </a:rPr>
              <a:t>output of the previous step is loaded into </a:t>
            </a:r>
            <a:r>
              <a:rPr lang="en-GB" sz="1600" dirty="0" smtClean="0">
                <a:solidFill>
                  <a:schemeClr val="accent1">
                    <a:lumMod val="75000"/>
                  </a:schemeClr>
                </a:solidFill>
                <a:latin typeface="Times New Roman" pitchFamily="18" charset="0"/>
                <a:cs typeface="Times New Roman" pitchFamily="18" charset="0"/>
              </a:rPr>
              <a:t>D </a:t>
            </a:r>
            <a:r>
              <a:rPr lang="en-GB" sz="1600" dirty="0">
                <a:solidFill>
                  <a:schemeClr val="accent1">
                    <a:lumMod val="75000"/>
                  </a:schemeClr>
                </a:solidFill>
                <a:latin typeface="Times New Roman" pitchFamily="18" charset="0"/>
                <a:cs typeface="Times New Roman" pitchFamily="18" charset="0"/>
              </a:rPr>
              <a:t>register and serial left shift one position in PIPO shift </a:t>
            </a:r>
            <a:r>
              <a:rPr lang="en-GB" sz="1600" dirty="0" smtClean="0">
                <a:solidFill>
                  <a:schemeClr val="accent1">
                    <a:lumMod val="75000"/>
                  </a:schemeClr>
                </a:solidFill>
                <a:latin typeface="Times New Roman" pitchFamily="18" charset="0"/>
                <a:cs typeface="Times New Roman" pitchFamily="18" charset="0"/>
              </a:rPr>
              <a:t> register</a:t>
            </a:r>
            <a:r>
              <a:rPr lang="en-GB" sz="1600" dirty="0">
                <a:solidFill>
                  <a:schemeClr val="accent1">
                    <a:lumMod val="75000"/>
                  </a:schemeClr>
                </a:solidFill>
                <a:latin typeface="Times New Roman" pitchFamily="18" charset="0"/>
                <a:cs typeface="Times New Roman" pitchFamily="18" charset="0"/>
              </a:rPr>
              <a:t>.</a:t>
            </a:r>
            <a:endParaRPr lang="en-IN" sz="1600" dirty="0">
              <a:solidFill>
                <a:schemeClr val="accent1">
                  <a:lumMod val="75000"/>
                </a:schemeClr>
              </a:solidFill>
              <a:latin typeface="Times New Roman" pitchFamily="18" charset="0"/>
              <a:cs typeface="Times New Roman" pitchFamily="18" charset="0"/>
            </a:endParaRPr>
          </a:p>
          <a:p>
            <a:pPr marL="900113" lvl="0" algn="just"/>
            <a:r>
              <a:rPr lang="en-GB" sz="1600" dirty="0">
                <a:solidFill>
                  <a:schemeClr val="accent1">
                    <a:lumMod val="75000"/>
                  </a:schemeClr>
                </a:solidFill>
                <a:latin typeface="Times New Roman" pitchFamily="18" charset="0"/>
                <a:cs typeface="Times New Roman" pitchFamily="18" charset="0"/>
              </a:rPr>
              <a:t>If the partial result is positive (i.e. MSB = 0), set Q</a:t>
            </a:r>
            <a:r>
              <a:rPr lang="en-GB" sz="1600" baseline="-25000" dirty="0">
                <a:solidFill>
                  <a:schemeClr val="accent1">
                    <a:lumMod val="75000"/>
                  </a:schemeClr>
                </a:solidFill>
                <a:latin typeface="Times New Roman" pitchFamily="18" charset="0"/>
                <a:cs typeface="Times New Roman" pitchFamily="18" charset="0"/>
              </a:rPr>
              <a:t>0 </a:t>
            </a:r>
            <a:r>
              <a:rPr lang="en-GB" sz="1600" dirty="0">
                <a:solidFill>
                  <a:schemeClr val="accent1">
                    <a:lumMod val="75000"/>
                  </a:schemeClr>
                </a:solidFill>
                <a:latin typeface="Times New Roman" pitchFamily="18" charset="0"/>
                <a:cs typeface="Times New Roman" pitchFamily="18" charset="0"/>
              </a:rPr>
              <a:t>= 1; otherwise set Q</a:t>
            </a:r>
            <a:r>
              <a:rPr lang="en-GB" sz="1600" baseline="-25000" dirty="0">
                <a:solidFill>
                  <a:schemeClr val="accent1">
                    <a:lumMod val="75000"/>
                  </a:schemeClr>
                </a:solidFill>
                <a:latin typeface="Times New Roman" pitchFamily="18" charset="0"/>
                <a:cs typeface="Times New Roman" pitchFamily="18" charset="0"/>
              </a:rPr>
              <a:t>0 </a:t>
            </a:r>
            <a:r>
              <a:rPr lang="en-GB" sz="1600" dirty="0">
                <a:solidFill>
                  <a:schemeClr val="accent1">
                    <a:lumMod val="75000"/>
                  </a:schemeClr>
                </a:solidFill>
                <a:latin typeface="Times New Roman" pitchFamily="18" charset="0"/>
                <a:cs typeface="Times New Roman" pitchFamily="18" charset="0"/>
              </a:rPr>
              <a:t>= 0;</a:t>
            </a:r>
            <a:endParaRPr lang="en-IN" sz="1600" dirty="0">
              <a:solidFill>
                <a:schemeClr val="accent1">
                  <a:lumMod val="75000"/>
                </a:schemeClr>
              </a:solidFill>
              <a:latin typeface="Times New Roman" pitchFamily="18" charset="0"/>
              <a:cs typeface="Times New Roman" pitchFamily="18" charset="0"/>
            </a:endParaRPr>
          </a:p>
          <a:p>
            <a:pPr marL="900113" lvl="0" algn="just"/>
            <a:r>
              <a:rPr lang="en-GB" sz="1600" dirty="0">
                <a:solidFill>
                  <a:schemeClr val="accent1">
                    <a:lumMod val="75000"/>
                  </a:schemeClr>
                </a:solidFill>
                <a:latin typeface="Times New Roman" pitchFamily="18" charset="0"/>
                <a:cs typeface="Times New Roman" pitchFamily="18" charset="0"/>
              </a:rPr>
              <a:t>Count = Count + 1;</a:t>
            </a:r>
            <a:endParaRPr lang="en-IN" sz="1600" dirty="0">
              <a:solidFill>
                <a:schemeClr val="accent1">
                  <a:lumMod val="75000"/>
                </a:schemeClr>
              </a:solidFill>
              <a:latin typeface="Times New Roman" pitchFamily="18" charset="0"/>
              <a:cs typeface="Times New Roman" pitchFamily="18" charset="0"/>
            </a:endParaRPr>
          </a:p>
          <a:p>
            <a:pPr marL="900113" lvl="0" algn="just"/>
            <a:r>
              <a:rPr lang="en-GB" sz="1600" dirty="0">
                <a:solidFill>
                  <a:srgbClr val="0000CC"/>
                </a:solidFill>
                <a:latin typeface="Times New Roman" pitchFamily="18" charset="0"/>
                <a:cs typeface="Times New Roman" pitchFamily="18" charset="0"/>
              </a:rPr>
              <a:t>If (Count &gt;= n)</a:t>
            </a:r>
            <a:endParaRPr lang="en-IN" sz="1600" dirty="0">
              <a:solidFill>
                <a:srgbClr val="0000CC"/>
              </a:solidFill>
              <a:latin typeface="Times New Roman" pitchFamily="18" charset="0"/>
              <a:cs typeface="Times New Roman" pitchFamily="18" charset="0"/>
            </a:endParaRPr>
          </a:p>
          <a:p>
            <a:pPr marL="900113" algn="just">
              <a:buNone/>
            </a:pPr>
            <a:r>
              <a:rPr lang="en-GB" sz="1600" dirty="0" smtClean="0">
                <a:solidFill>
                  <a:srgbClr val="0000CC"/>
                </a:solidFill>
                <a:latin typeface="Times New Roman" pitchFamily="18" charset="0"/>
                <a:cs typeface="Times New Roman" pitchFamily="18" charset="0"/>
              </a:rPr>
              <a:t>	If </a:t>
            </a:r>
            <a:r>
              <a:rPr lang="en-GB" sz="1600" dirty="0">
                <a:solidFill>
                  <a:srgbClr val="0000CC"/>
                </a:solidFill>
                <a:latin typeface="Times New Roman" pitchFamily="18" charset="0"/>
                <a:cs typeface="Times New Roman" pitchFamily="18" charset="0"/>
              </a:rPr>
              <a:t>the result is negative; restore D and do rounding and normalization.</a:t>
            </a:r>
            <a:endParaRPr lang="en-IN" sz="1600" dirty="0">
              <a:solidFill>
                <a:srgbClr val="0000CC"/>
              </a:solidFill>
              <a:latin typeface="Times New Roman" pitchFamily="18" charset="0"/>
              <a:cs typeface="Times New Roman" pitchFamily="18" charset="0"/>
            </a:endParaRPr>
          </a:p>
          <a:p>
            <a:pPr marL="900113" lvl="0" algn="just"/>
            <a:r>
              <a:rPr lang="en-GB" sz="1600" dirty="0">
                <a:solidFill>
                  <a:srgbClr val="0000CC"/>
                </a:solidFill>
                <a:latin typeface="Times New Roman" pitchFamily="18" charset="0"/>
                <a:cs typeface="Times New Roman" pitchFamily="18" charset="0"/>
              </a:rPr>
              <a:t>Dividend register MSB = Remainder; LSB = Quotient.</a:t>
            </a:r>
            <a:endParaRPr lang="en-IN" sz="1600" dirty="0">
              <a:solidFill>
                <a:srgbClr val="0000CC"/>
              </a:solidFill>
              <a:latin typeface="Times New Roman" pitchFamily="18" charset="0"/>
              <a:cs typeface="Times New Roman" pitchFamily="18" charset="0"/>
            </a:endParaRPr>
          </a:p>
          <a:p>
            <a:pPr marL="900113" lvl="0" algn="just"/>
            <a:r>
              <a:rPr lang="en-GB" sz="1600" dirty="0">
                <a:solidFill>
                  <a:srgbClr val="0000CC"/>
                </a:solidFill>
                <a:latin typeface="Times New Roman" pitchFamily="18" charset="0"/>
                <a:cs typeface="Times New Roman" pitchFamily="18" charset="0"/>
              </a:rPr>
              <a:t>End.</a:t>
            </a:r>
            <a:endParaRPr lang="en-IN" sz="1600" dirty="0">
              <a:solidFill>
                <a:srgbClr val="0000CC"/>
              </a:solidFill>
              <a:latin typeface="Times New Roman" pitchFamily="18" charset="0"/>
              <a:cs typeface="Times New Roman" pitchFamily="18" charset="0"/>
            </a:endParaRPr>
          </a:p>
          <a:p>
            <a:pPr algn="just"/>
            <a:endParaRPr lang="en-IN" sz="1600" dirty="0">
              <a:latin typeface="Times New Roman" pitchFamily="18" charset="0"/>
              <a:cs typeface="Times New Roman" pitchFamily="18" charset="0"/>
            </a:endParaRPr>
          </a:p>
        </p:txBody>
      </p:sp>
      <p:pic>
        <p:nvPicPr>
          <p:cNvPr id="4"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0"/>
            <a:ext cx="10896600" cy="1317522"/>
          </a:xfrm>
          <a:prstGeom prst="rect">
            <a:avLst/>
          </a:prstGeom>
          <a:ln>
            <a:noFill/>
          </a:ln>
          <a:effectLst>
            <a:softEdge rad="112500"/>
          </a:effectLst>
        </p:spPr>
      </p:pic>
      <p:sp>
        <p:nvSpPr>
          <p:cNvPr id="5" name="Title 1"/>
          <p:cNvSpPr txBox="1">
            <a:spLocks/>
          </p:cNvSpPr>
          <p:nvPr/>
        </p:nvSpPr>
        <p:spPr>
          <a:xfrm>
            <a:off x="3046412" y="76200"/>
            <a:ext cx="7010399"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Non-Restoring Division Algorithm</a:t>
            </a:r>
            <a:endParaRPr lang="en-IN" sz="4000" b="1" i="1" u="sng" dirty="0">
              <a:solidFill>
                <a:srgbClr val="00B050"/>
              </a:solidFill>
              <a:latin typeface="Times New Roman" pitchFamily="18" charset="0"/>
              <a:cs typeface="Times New Roman" pitchFamily="18" charset="0"/>
            </a:endParaRPr>
          </a:p>
        </p:txBody>
      </p:sp>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7" name="Date Placeholder 6"/>
          <p:cNvSpPr>
            <a:spLocks noGrp="1"/>
          </p:cNvSpPr>
          <p:nvPr>
            <p:ph type="dt" sz="half" idx="10"/>
          </p:nvPr>
        </p:nvSpPr>
        <p:spPr/>
        <p:txBody>
          <a:bodyPr/>
          <a:lstStyle/>
          <a:p>
            <a:fld id="{9D949265-A54A-4942-8851-1E154C23E474}" type="datetime1">
              <a:rPr lang="ta-IN" smtClean="0"/>
              <a:pPr/>
              <a:t>20-03-2020</a:t>
            </a:fld>
            <a:endParaRPr lang="en-US" dirty="0"/>
          </a:p>
        </p:txBody>
      </p:sp>
      <p:sp>
        <p:nvSpPr>
          <p:cNvPr id="8" name="Slide Number Placeholder 7"/>
          <p:cNvSpPr>
            <a:spLocks noGrp="1"/>
          </p:cNvSpPr>
          <p:nvPr>
            <p:ph type="sldNum" sz="quarter" idx="12"/>
          </p:nvPr>
        </p:nvSpPr>
        <p:spPr/>
        <p:txBody>
          <a:bodyPr/>
          <a:lstStyle/>
          <a:p>
            <a:fld id="{9481EC19-6D0F-46DC-855D-481A351B335A}" type="slidenum">
              <a:rPr lang="en-US" smtClean="0"/>
              <a:pPr/>
              <a:t>56</a:t>
            </a:fld>
            <a:endParaRPr lang="en-US"/>
          </a:p>
        </p:txBody>
      </p:sp>
      <p:sp>
        <p:nvSpPr>
          <p:cNvPr id="9" name="Footer Placeholder 8"/>
          <p:cNvSpPr>
            <a:spLocks noGrp="1"/>
          </p:cNvSpPr>
          <p:nvPr>
            <p:ph type="ftr" sz="quarter" idx="11"/>
          </p:nvPr>
        </p:nvSpPr>
        <p:spPr/>
        <p:txBody>
          <a:bodyPr/>
          <a:lstStyle/>
          <a:p>
            <a:r>
              <a:rPr lang="en-US" smtClean="0"/>
              <a:t>Ph.D. Viva Voce</a:t>
            </a:r>
            <a:endParaRPr lang="en-US"/>
          </a:p>
        </p:txBody>
      </p:sp>
      <p:sp>
        <p:nvSpPr>
          <p:cNvPr id="11" name="TextBox 10"/>
          <p:cNvSpPr txBox="1"/>
          <p:nvPr/>
        </p:nvSpPr>
        <p:spPr>
          <a:xfrm>
            <a:off x="10368736" y="2286000"/>
            <a:ext cx="1454244"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Initialization</a:t>
            </a:r>
            <a:endParaRPr lang="en-US" b="1" dirty="0">
              <a:latin typeface="Times New Roman" pitchFamily="18" charset="0"/>
              <a:cs typeface="Times New Roman" pitchFamily="18" charset="0"/>
            </a:endParaRPr>
          </a:p>
        </p:txBody>
      </p:sp>
      <p:sp>
        <p:nvSpPr>
          <p:cNvPr id="12" name="Left Arrow 11"/>
          <p:cNvSpPr/>
          <p:nvPr/>
        </p:nvSpPr>
        <p:spPr bwMode="auto">
          <a:xfrm>
            <a:off x="9294812" y="2362200"/>
            <a:ext cx="673608" cy="228600"/>
          </a:xfrm>
          <a:prstGeom prst="leftArrow">
            <a:avLst/>
          </a:prstGeom>
          <a:solidFill>
            <a:srgbClr val="FFFF00"/>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fontAlgn="base">
              <a:spcBef>
                <a:spcPct val="0"/>
              </a:spcBef>
              <a:spcAft>
                <a:spcPct val="0"/>
              </a:spcAft>
            </a:pPr>
            <a:endParaRPr kumimoji="1" lang="en-US" sz="2400" dirty="0" smtClean="0">
              <a:solidFill>
                <a:srgbClr val="FF0066"/>
              </a:solidFill>
              <a:latin typeface="Bodoni MT Black" pitchFamily="18" charset="0"/>
            </a:endParaRPr>
          </a:p>
        </p:txBody>
      </p:sp>
      <p:sp>
        <p:nvSpPr>
          <p:cNvPr id="14" name="Left Arrow 13"/>
          <p:cNvSpPr/>
          <p:nvPr/>
        </p:nvSpPr>
        <p:spPr bwMode="auto">
          <a:xfrm>
            <a:off x="9294812" y="3124200"/>
            <a:ext cx="673608" cy="228600"/>
          </a:xfrm>
          <a:prstGeom prst="leftArrow">
            <a:avLst/>
          </a:prstGeom>
          <a:solidFill>
            <a:srgbClr val="00B050"/>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fontAlgn="base">
              <a:spcBef>
                <a:spcPct val="0"/>
              </a:spcBef>
              <a:spcAft>
                <a:spcPct val="0"/>
              </a:spcAft>
            </a:pPr>
            <a:endParaRPr kumimoji="1" lang="en-US" sz="2400" dirty="0" smtClean="0">
              <a:solidFill>
                <a:srgbClr val="FF0066"/>
              </a:solidFill>
              <a:latin typeface="Bodoni MT Black" pitchFamily="18" charset="0"/>
            </a:endParaRPr>
          </a:p>
        </p:txBody>
      </p:sp>
      <p:sp>
        <p:nvSpPr>
          <p:cNvPr id="15" name="TextBox 14"/>
          <p:cNvSpPr txBox="1"/>
          <p:nvPr/>
        </p:nvSpPr>
        <p:spPr>
          <a:xfrm>
            <a:off x="10361612" y="3015342"/>
            <a:ext cx="1396536"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Load Inputs</a:t>
            </a:r>
            <a:endParaRPr lang="en-US" b="1" dirty="0">
              <a:latin typeface="Times New Roman" pitchFamily="18" charset="0"/>
              <a:cs typeface="Times New Roman" pitchFamily="18" charset="0"/>
            </a:endParaRPr>
          </a:p>
        </p:txBody>
      </p:sp>
      <p:sp>
        <p:nvSpPr>
          <p:cNvPr id="18" name="Left Arrow 17"/>
          <p:cNvSpPr/>
          <p:nvPr/>
        </p:nvSpPr>
        <p:spPr bwMode="auto">
          <a:xfrm>
            <a:off x="9294812" y="4876800"/>
            <a:ext cx="673608" cy="228600"/>
          </a:xfrm>
          <a:prstGeom prst="leftArrow">
            <a:avLst/>
          </a:prstGeom>
          <a:solidFill>
            <a:srgbClr val="00B0F0"/>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fontAlgn="base">
              <a:spcBef>
                <a:spcPct val="0"/>
              </a:spcBef>
              <a:spcAft>
                <a:spcPct val="0"/>
              </a:spcAft>
            </a:pPr>
            <a:endParaRPr kumimoji="1" lang="en-US" sz="2400" dirty="0" smtClean="0">
              <a:solidFill>
                <a:srgbClr val="FF0066"/>
              </a:solidFill>
              <a:latin typeface="Bodoni MT Black" pitchFamily="18" charset="0"/>
            </a:endParaRPr>
          </a:p>
        </p:txBody>
      </p:sp>
      <p:sp>
        <p:nvSpPr>
          <p:cNvPr id="19" name="TextBox 18"/>
          <p:cNvSpPr txBox="1"/>
          <p:nvPr/>
        </p:nvSpPr>
        <p:spPr>
          <a:xfrm>
            <a:off x="9952414" y="4673025"/>
            <a:ext cx="2146742" cy="584775"/>
          </a:xfrm>
          <a:prstGeom prst="rect">
            <a:avLst/>
          </a:prstGeom>
          <a:noFill/>
        </p:spPr>
        <p:txBody>
          <a:bodyPr wrap="none" rtlCol="0">
            <a:spAutoFit/>
          </a:bodyPr>
          <a:lstStyle/>
          <a:p>
            <a:r>
              <a:rPr lang="en-US" sz="1600" b="1" dirty="0" smtClean="0">
                <a:latin typeface="Times New Roman" pitchFamily="18" charset="0"/>
                <a:cs typeface="Times New Roman" pitchFamily="18" charset="0"/>
              </a:rPr>
              <a:t>Repeated Subtraction </a:t>
            </a:r>
          </a:p>
          <a:p>
            <a:r>
              <a:rPr lang="en-US" sz="1600" b="1" dirty="0" smtClean="0">
                <a:latin typeface="Times New Roman" pitchFamily="18" charset="0"/>
                <a:cs typeface="Times New Roman" pitchFamily="18" charset="0"/>
              </a:rPr>
              <a:t>for  n times</a:t>
            </a:r>
            <a:endParaRPr lang="en-US" sz="1600" b="1" dirty="0">
              <a:latin typeface="Times New Roman" pitchFamily="18" charset="0"/>
              <a:cs typeface="Times New Roman" pitchFamily="18" charset="0"/>
            </a:endParaRPr>
          </a:p>
        </p:txBody>
      </p:sp>
      <p:sp>
        <p:nvSpPr>
          <p:cNvPr id="21" name="Left Arrow 20"/>
          <p:cNvSpPr/>
          <p:nvPr/>
        </p:nvSpPr>
        <p:spPr bwMode="auto">
          <a:xfrm>
            <a:off x="9294812" y="5830669"/>
            <a:ext cx="673608" cy="228600"/>
          </a:xfrm>
          <a:prstGeom prst="leftArrow">
            <a:avLst/>
          </a:prstGeom>
          <a:solidFill>
            <a:srgbClr val="3413AD"/>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fontAlgn="base">
              <a:spcBef>
                <a:spcPct val="0"/>
              </a:spcBef>
              <a:spcAft>
                <a:spcPct val="0"/>
              </a:spcAft>
            </a:pPr>
            <a:endParaRPr kumimoji="1" lang="en-US" sz="2400" dirty="0" smtClean="0">
              <a:solidFill>
                <a:srgbClr val="FF0066"/>
              </a:solidFill>
              <a:latin typeface="Bodoni MT Black" pitchFamily="18" charset="0"/>
            </a:endParaRPr>
          </a:p>
        </p:txBody>
      </p:sp>
      <p:sp>
        <p:nvSpPr>
          <p:cNvPr id="22" name="TextBox 21"/>
          <p:cNvSpPr txBox="1"/>
          <p:nvPr/>
        </p:nvSpPr>
        <p:spPr>
          <a:xfrm>
            <a:off x="10349500" y="5726668"/>
            <a:ext cx="1383712"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Final Result</a:t>
            </a:r>
            <a:endParaRPr lang="en-US" b="1" dirty="0">
              <a:latin typeface="Times New Roman" pitchFamily="18" charset="0"/>
              <a:cs typeface="Times New Roman" pitchFamily="18" charset="0"/>
            </a:endParaRPr>
          </a:p>
        </p:txBody>
      </p:sp>
    </p:spTree>
    <p:extLst>
      <p:ext uri="{BB962C8B-B14F-4D97-AF65-F5344CB8AC3E}">
        <p14:creationId xmlns="" xmlns:p14="http://schemas.microsoft.com/office/powerpoint/2010/main" val="33686324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0"/>
            <a:ext cx="10896600" cy="1317522"/>
          </a:xfrm>
          <a:prstGeom prst="rect">
            <a:avLst/>
          </a:prstGeom>
          <a:ln>
            <a:noFill/>
          </a:ln>
          <a:effectLst>
            <a:softEdge rad="112500"/>
          </a:effectLst>
        </p:spPr>
      </p:pic>
      <p:sp>
        <p:nvSpPr>
          <p:cNvPr id="6" name="Title 1"/>
          <p:cNvSpPr txBox="1">
            <a:spLocks/>
          </p:cNvSpPr>
          <p:nvPr/>
        </p:nvSpPr>
        <p:spPr>
          <a:xfrm>
            <a:off x="2284412" y="76200"/>
            <a:ext cx="88392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Flow Diagram  of FP Division Algorithm</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8" name="Date Placeholder 7"/>
          <p:cNvSpPr>
            <a:spLocks noGrp="1"/>
          </p:cNvSpPr>
          <p:nvPr>
            <p:ph type="dt" sz="half" idx="10"/>
          </p:nvPr>
        </p:nvSpPr>
        <p:spPr/>
        <p:txBody>
          <a:bodyPr/>
          <a:lstStyle/>
          <a:p>
            <a:fld id="{D0BEC295-E5B3-4B81-8D7A-84E9C69B2C68}"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57</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pic>
        <p:nvPicPr>
          <p:cNvPr id="11" name="Picture 10"/>
          <p:cNvPicPr/>
          <p:nvPr/>
        </p:nvPicPr>
        <p:blipFill>
          <a:blip r:embed="rId3" cstate="print"/>
          <a:srcRect/>
          <a:stretch>
            <a:fillRect/>
          </a:stretch>
        </p:blipFill>
        <p:spPr bwMode="auto">
          <a:xfrm>
            <a:off x="2132012" y="1219200"/>
            <a:ext cx="8534400" cy="5638800"/>
          </a:xfrm>
          <a:prstGeom prst="rect">
            <a:avLst/>
          </a:prstGeom>
          <a:noFill/>
          <a:ln w="9525">
            <a:noFill/>
            <a:miter lim="800000"/>
            <a:headEnd/>
            <a:tailEnd/>
          </a:ln>
        </p:spPr>
      </p:pic>
    </p:spTree>
    <p:extLst>
      <p:ext uri="{BB962C8B-B14F-4D97-AF65-F5344CB8AC3E}">
        <p14:creationId xmlns="" xmlns:p14="http://schemas.microsoft.com/office/powerpoint/2010/main" val="26613713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2240968" y="1295400"/>
            <a:ext cx="8120644" cy="5445971"/>
          </a:xfrm>
          <a:prstGeom prst="rect">
            <a:avLst/>
          </a:prstGeom>
          <a:ln>
            <a:noFill/>
          </a:ln>
          <a:effectLst>
            <a:outerShdw blurRad="292100" dist="139700" dir="2700000" algn="tl" rotWithShape="0">
              <a:srgbClr val="333333">
                <a:alpha val="65000"/>
              </a:srgbClr>
            </a:outerShdw>
          </a:effectLst>
        </p:spPr>
      </p:pic>
      <p:pic>
        <p:nvPicPr>
          <p:cNvPr id="5" name="Picture 4"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0"/>
            <a:ext cx="10896600" cy="1317522"/>
          </a:xfrm>
          <a:prstGeom prst="rect">
            <a:avLst/>
          </a:prstGeom>
          <a:ln>
            <a:noFill/>
          </a:ln>
          <a:effectLst>
            <a:softEdge rad="112500"/>
          </a:effectLst>
        </p:spPr>
      </p:pic>
      <p:sp>
        <p:nvSpPr>
          <p:cNvPr id="6" name="Title 1"/>
          <p:cNvSpPr txBox="1">
            <a:spLocks/>
          </p:cNvSpPr>
          <p:nvPr/>
        </p:nvSpPr>
        <p:spPr>
          <a:xfrm>
            <a:off x="3046412" y="14748"/>
            <a:ext cx="70103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FP Division Architecture</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8" name="Date Placeholder 7"/>
          <p:cNvSpPr>
            <a:spLocks noGrp="1"/>
          </p:cNvSpPr>
          <p:nvPr>
            <p:ph type="dt" sz="half" idx="10"/>
          </p:nvPr>
        </p:nvSpPr>
        <p:spPr/>
        <p:txBody>
          <a:bodyPr/>
          <a:lstStyle/>
          <a:p>
            <a:fld id="{7319AE65-9D1A-4FBE-882A-37216FC9E891}"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58</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35784874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5" name="Title 1"/>
          <p:cNvSpPr txBox="1">
            <a:spLocks/>
          </p:cNvSpPr>
          <p:nvPr/>
        </p:nvSpPr>
        <p:spPr>
          <a:xfrm>
            <a:off x="3046412" y="76200"/>
            <a:ext cx="70103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Key Elements of Division Unit</a:t>
            </a:r>
            <a:endParaRPr lang="en-IN" sz="4000" b="1" i="1" u="sng" dirty="0">
              <a:solidFill>
                <a:srgbClr val="00B050"/>
              </a:solidFill>
              <a:latin typeface="Times New Roman" pitchFamily="18" charset="0"/>
              <a:cs typeface="Times New Roman" pitchFamily="18" charset="0"/>
            </a:endParaRPr>
          </a:p>
        </p:txBody>
      </p:sp>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8" name="TextBox 7"/>
          <p:cNvSpPr txBox="1"/>
          <p:nvPr/>
        </p:nvSpPr>
        <p:spPr>
          <a:xfrm>
            <a:off x="2208212" y="2133600"/>
            <a:ext cx="8161759" cy="2554545"/>
          </a:xfrm>
          <a:prstGeom prst="rect">
            <a:avLst/>
          </a:prstGeom>
          <a:noFill/>
        </p:spPr>
        <p:txBody>
          <a:bodyPr wrap="square" rtlCol="0">
            <a:spAutoFit/>
          </a:bodyPr>
          <a:lstStyle/>
          <a:p>
            <a:pPr marL="714375" indent="-714375">
              <a:buBlip>
                <a:blip r:embed="rId3"/>
              </a:buBlip>
            </a:pPr>
            <a:r>
              <a:rPr lang="en-US" sz="4000" b="1" dirty="0" smtClean="0">
                <a:latin typeface="Times New Roman" pitchFamily="18" charset="0"/>
                <a:cs typeface="Times New Roman" pitchFamily="18" charset="0"/>
              </a:rPr>
              <a:t>Multiplexer</a:t>
            </a:r>
          </a:p>
          <a:p>
            <a:pPr marL="714375" indent="-714375">
              <a:buBlip>
                <a:blip r:embed="rId3"/>
              </a:buBlip>
            </a:pPr>
            <a:r>
              <a:rPr lang="en-US" sz="4000" b="1" dirty="0" smtClean="0">
                <a:latin typeface="Times New Roman" pitchFamily="18" charset="0"/>
                <a:cs typeface="Times New Roman" pitchFamily="18" charset="0"/>
              </a:rPr>
              <a:t>Parallel In Parallel Out Register </a:t>
            </a:r>
          </a:p>
          <a:p>
            <a:pPr marL="714375" indent="-714375">
              <a:buBlip>
                <a:blip r:embed="rId3"/>
              </a:buBlip>
            </a:pPr>
            <a:r>
              <a:rPr lang="en-US" sz="4000" b="1" dirty="0" smtClean="0">
                <a:latin typeface="Times New Roman" pitchFamily="18" charset="0"/>
                <a:cs typeface="Times New Roman" pitchFamily="18" charset="0"/>
              </a:rPr>
              <a:t>Multi-functional Register</a:t>
            </a:r>
          </a:p>
          <a:p>
            <a:pPr marL="714375" indent="-714375">
              <a:buBlip>
                <a:blip r:embed="rId3"/>
              </a:buBlip>
            </a:pPr>
            <a:r>
              <a:rPr lang="en-US" sz="4000" b="1" dirty="0" smtClean="0">
                <a:latin typeface="Times New Roman" pitchFamily="18" charset="0"/>
                <a:cs typeface="Times New Roman" pitchFamily="18" charset="0"/>
              </a:rPr>
              <a:t>Parallel Adder</a:t>
            </a:r>
            <a:endParaRPr lang="en-US" sz="4000" dirty="0"/>
          </a:p>
        </p:txBody>
      </p:sp>
      <p:sp>
        <p:nvSpPr>
          <p:cNvPr id="7" name="Date Placeholder 6"/>
          <p:cNvSpPr>
            <a:spLocks noGrp="1"/>
          </p:cNvSpPr>
          <p:nvPr>
            <p:ph type="dt" sz="half" idx="10"/>
          </p:nvPr>
        </p:nvSpPr>
        <p:spPr/>
        <p:txBody>
          <a:bodyPr/>
          <a:lstStyle/>
          <a:p>
            <a:fld id="{571EC056-19E8-4773-8D7D-577C14309D17}"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59</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106612" y="2"/>
            <a:ext cx="11160000" cy="1583736"/>
          </a:xfrm>
          <a:prstGeom prst="rect">
            <a:avLst/>
          </a:prstGeom>
          <a:ln>
            <a:noFill/>
          </a:ln>
          <a:effectLst>
            <a:softEdge rad="112500"/>
          </a:effectLst>
        </p:spPr>
      </p:pic>
      <p:sp>
        <p:nvSpPr>
          <p:cNvPr id="4" name="Title 1"/>
          <p:cNvSpPr>
            <a:spLocks noGrp="1"/>
          </p:cNvSpPr>
          <p:nvPr>
            <p:ph type="title"/>
          </p:nvPr>
        </p:nvSpPr>
        <p:spPr>
          <a:xfrm>
            <a:off x="2741612" y="76200"/>
            <a:ext cx="8229600" cy="1143000"/>
          </a:xfrm>
          <a:noFill/>
        </p:spPr>
        <p:txBody>
          <a:bodyPr vert="horz" lIns="91440" tIns="45720" rIns="91440" bIns="45720" rtlCol="0" anchor="ctr">
            <a:normAutofit/>
          </a:bodyPr>
          <a:lstStyle/>
          <a:p>
            <a:r>
              <a:rPr lang="en-US" b="1" i="1" u="sng" dirty="0">
                <a:solidFill>
                  <a:srgbClr val="00B050"/>
                </a:solidFill>
                <a:latin typeface="Times New Roman" pitchFamily="18" charset="0"/>
                <a:cs typeface="Times New Roman" pitchFamily="18" charset="0"/>
              </a:rPr>
              <a:t>Properties of Reversible Gate</a:t>
            </a:r>
            <a:endParaRPr lang="en-IN" b="1" i="1" u="sng" dirty="0">
              <a:solidFill>
                <a:srgbClr val="00B050"/>
              </a:solidFill>
              <a:latin typeface="Times New Roman" pitchFamily="18" charset="0"/>
              <a:cs typeface="Times New Roman" pitchFamily="18" charset="0"/>
            </a:endParaRPr>
          </a:p>
        </p:txBody>
      </p:sp>
      <p:sp>
        <p:nvSpPr>
          <p:cNvPr id="5" name="Content Placeholder 2"/>
          <p:cNvSpPr>
            <a:spLocks noGrp="1"/>
          </p:cNvSpPr>
          <p:nvPr>
            <p:ph idx="1"/>
          </p:nvPr>
        </p:nvSpPr>
        <p:spPr>
          <a:xfrm>
            <a:off x="2132011" y="1951037"/>
            <a:ext cx="8229600" cy="4525963"/>
          </a:xfrm>
        </p:spPr>
        <p:txBody>
          <a:bodyPr/>
          <a:lstStyle/>
          <a:p>
            <a:pPr lvl="0"/>
            <a:r>
              <a:rPr lang="en-GB" sz="2000" b="1" dirty="0" smtClean="0">
                <a:latin typeface="Times New Roman" pitchFamily="18" charset="0"/>
                <a:cs typeface="Times New Roman" pitchFamily="18" charset="0"/>
              </a:rPr>
              <a:t>Reversibility</a:t>
            </a:r>
            <a:r>
              <a:rPr lang="en-GB" sz="2000" dirty="0" smtClean="0">
                <a:latin typeface="Times New Roman" pitchFamily="18" charset="0"/>
                <a:cs typeface="Times New Roman" pitchFamily="18" charset="0"/>
              </a:rPr>
              <a:t> </a:t>
            </a:r>
          </a:p>
          <a:p>
            <a:pPr marL="0" lvl="0" indent="0">
              <a:buNone/>
            </a:pPr>
            <a:r>
              <a:rPr lang="en-GB" sz="2000" dirty="0">
                <a:latin typeface="Times New Roman" pitchFamily="18" charset="0"/>
                <a:cs typeface="Times New Roman" pitchFamily="18" charset="0"/>
              </a:rPr>
              <a:t> </a:t>
            </a:r>
            <a:r>
              <a:rPr lang="en-GB" sz="2000" dirty="0" smtClean="0">
                <a:latin typeface="Times New Roman" pitchFamily="18" charset="0"/>
                <a:cs typeface="Times New Roman" pitchFamily="18" charset="0"/>
              </a:rPr>
              <a:t>       - Unique Mapping</a:t>
            </a:r>
            <a:endParaRPr lang="en-IN" sz="2000" dirty="0">
              <a:latin typeface="Times New Roman" pitchFamily="18" charset="0"/>
              <a:cs typeface="Times New Roman" pitchFamily="18" charset="0"/>
            </a:endParaRPr>
          </a:p>
          <a:p>
            <a:pPr lvl="0"/>
            <a:r>
              <a:rPr lang="en-GB" sz="2000" b="1" dirty="0" smtClean="0">
                <a:latin typeface="Times New Roman" pitchFamily="18" charset="0"/>
                <a:cs typeface="Times New Roman" pitchFamily="18" charset="0"/>
              </a:rPr>
              <a:t>Universality</a:t>
            </a:r>
            <a:r>
              <a:rPr lang="en-GB" sz="2000" dirty="0" smtClean="0">
                <a:latin typeface="Times New Roman" pitchFamily="18" charset="0"/>
                <a:cs typeface="Times New Roman" pitchFamily="18" charset="0"/>
              </a:rPr>
              <a:t> </a:t>
            </a:r>
          </a:p>
          <a:p>
            <a:pPr marL="0" lvl="0" indent="0">
              <a:buNone/>
            </a:pPr>
            <a:r>
              <a:rPr lang="en-GB" sz="2000" dirty="0">
                <a:latin typeface="Times New Roman" pitchFamily="18" charset="0"/>
                <a:cs typeface="Times New Roman" pitchFamily="18" charset="0"/>
              </a:rPr>
              <a:t> </a:t>
            </a:r>
            <a:r>
              <a:rPr lang="en-GB" sz="2000" dirty="0" smtClean="0">
                <a:latin typeface="Times New Roman" pitchFamily="18" charset="0"/>
                <a:cs typeface="Times New Roman" pitchFamily="18" charset="0"/>
              </a:rPr>
              <a:t>       - Produce AND/NAND, OR/NOR, NOT</a:t>
            </a:r>
            <a:endParaRPr lang="en-IN" sz="2000" dirty="0">
              <a:latin typeface="Times New Roman" pitchFamily="18" charset="0"/>
              <a:cs typeface="Times New Roman" pitchFamily="18" charset="0"/>
            </a:endParaRPr>
          </a:p>
          <a:p>
            <a:pPr lvl="0"/>
            <a:r>
              <a:rPr lang="en-GB" sz="2000" b="1" dirty="0">
                <a:latin typeface="Times New Roman" pitchFamily="18" charset="0"/>
                <a:cs typeface="Times New Roman" pitchFamily="18" charset="0"/>
              </a:rPr>
              <a:t>Parity </a:t>
            </a:r>
            <a:r>
              <a:rPr lang="en-GB" sz="2000" b="1" dirty="0" smtClean="0">
                <a:latin typeface="Times New Roman" pitchFamily="18" charset="0"/>
                <a:cs typeface="Times New Roman" pitchFamily="18" charset="0"/>
              </a:rPr>
              <a:t>Preservation</a:t>
            </a:r>
          </a:p>
          <a:p>
            <a:pPr marL="0" lvl="0" indent="0" algn="ctr">
              <a:buNone/>
            </a:pPr>
            <a:r>
              <a:rPr lang="en-US" sz="2000" dirty="0" smtClean="0">
                <a:latin typeface="Times New Roman" pitchFamily="18" charset="0"/>
                <a:cs typeface="Times New Roman" pitchFamily="18" charset="0"/>
              </a:rPr>
              <a:t>I</a:t>
            </a:r>
            <a:r>
              <a:rPr lang="en-US" sz="2000" baseline="-25000" dirty="0" smtClean="0">
                <a:latin typeface="Times New Roman" pitchFamily="18" charset="0"/>
                <a:cs typeface="Times New Roman" pitchFamily="18" charset="0"/>
              </a:rPr>
              <a:t>1</a:t>
            </a:r>
            <a:r>
              <a:rPr lang="en-US" sz="2000" dirty="0">
                <a:latin typeface="Times New Roman" pitchFamily="18" charset="0"/>
                <a:cs typeface="Times New Roman" pitchFamily="18" charset="0"/>
              </a:rPr>
              <a:t>⊕ I</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I</a:t>
            </a:r>
            <a:r>
              <a:rPr lang="en-US" sz="2000" baseline="-25000" dirty="0">
                <a:latin typeface="Times New Roman" pitchFamily="18" charset="0"/>
                <a:cs typeface="Times New Roman" pitchFamily="18" charset="0"/>
              </a:rPr>
              <a:t>3</a:t>
            </a:r>
            <a:r>
              <a:rPr lang="en-US" sz="2000" dirty="0">
                <a:latin typeface="Times New Roman" pitchFamily="18" charset="0"/>
                <a:cs typeface="Times New Roman" pitchFamily="18" charset="0"/>
              </a:rPr>
              <a:t>⊕ ... ⊕ I</a:t>
            </a:r>
            <a:r>
              <a:rPr lang="en-US" sz="2000" baseline="-25000" dirty="0">
                <a:latin typeface="Times New Roman" pitchFamily="18" charset="0"/>
                <a:cs typeface="Times New Roman" pitchFamily="18" charset="0"/>
              </a:rPr>
              <a:t>i</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a:t>
            </a:r>
            <a:r>
              <a:rPr lang="en-US" sz="2000" dirty="0">
                <a:latin typeface="Times New Roman" pitchFamily="18" charset="0"/>
                <a:cs typeface="Times New Roman" pitchFamily="18" charset="0"/>
              </a:rPr>
              <a:t> O</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O</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O</a:t>
            </a:r>
            <a:r>
              <a:rPr lang="en-US" sz="2000" baseline="-25000" dirty="0">
                <a:latin typeface="Times New Roman" pitchFamily="18" charset="0"/>
                <a:cs typeface="Times New Roman" pitchFamily="18" charset="0"/>
              </a:rPr>
              <a:t>3</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O</a:t>
            </a:r>
            <a:r>
              <a:rPr lang="en-US" sz="2000" baseline="-25000" dirty="0" err="1">
                <a:latin typeface="Times New Roman" pitchFamily="18" charset="0"/>
                <a:cs typeface="Times New Roman" pitchFamily="18" charset="0"/>
              </a:rPr>
              <a:t>i</a:t>
            </a:r>
            <a:r>
              <a:rPr lang="en-US" sz="2000" dirty="0">
                <a:latin typeface="Times New Roman" pitchFamily="18" charset="0"/>
                <a:cs typeface="Times New Roman" pitchFamily="18" charset="0"/>
              </a:rPr>
              <a:t> </a:t>
            </a:r>
            <a:endParaRPr lang="en-IN" sz="2000" dirty="0">
              <a:latin typeface="Times New Roman" pitchFamily="18" charset="0"/>
              <a:cs typeface="Times New Roman" pitchFamily="18" charset="0"/>
            </a:endParaRPr>
          </a:p>
          <a:p>
            <a:pPr marL="0" indent="0">
              <a:buNone/>
            </a:pPr>
            <a:endParaRPr lang="en-IN" dirty="0">
              <a:latin typeface="Times New Roman" pitchFamily="18" charset="0"/>
              <a:cs typeface="Times New Roman" pitchFamily="18" charset="0"/>
            </a:endParaRPr>
          </a:p>
        </p:txBody>
      </p:sp>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800" dirty="0" smtClean="0">
                <a:solidFill>
                  <a:schemeClr val="accent1">
                    <a:lumMod val="50000"/>
                  </a:schemeClr>
                </a:solidFill>
                <a:latin typeface="Bodoni MT Black" pitchFamily="18" charset="0"/>
              </a:rPr>
              <a:t>INTRODUCTION</a:t>
            </a:r>
            <a:endParaRPr kumimoji="1" lang="zh-TW" altLang="en-US" sz="2800" dirty="0">
              <a:solidFill>
                <a:schemeClr val="accent1">
                  <a:lumMod val="50000"/>
                </a:schemeClr>
              </a:solidFill>
              <a:latin typeface="Bodoni MT Black" pitchFamily="18" charset="0"/>
            </a:endParaRPr>
          </a:p>
        </p:txBody>
      </p:sp>
      <p:sp>
        <p:nvSpPr>
          <p:cNvPr id="7" name="Date Placeholder 6"/>
          <p:cNvSpPr>
            <a:spLocks noGrp="1"/>
          </p:cNvSpPr>
          <p:nvPr>
            <p:ph type="dt" sz="half" idx="10"/>
          </p:nvPr>
        </p:nvSpPr>
        <p:spPr/>
        <p:txBody>
          <a:bodyPr/>
          <a:lstStyle/>
          <a:p>
            <a:fld id="{A6A2873E-2D5F-4C33-978D-8C72997B657A}"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6</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8492314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75636" y="1447800"/>
            <a:ext cx="1737976" cy="461665"/>
          </a:xfrm>
          <a:prstGeom prst="rect">
            <a:avLst/>
          </a:prstGeom>
        </p:spPr>
        <p:txBody>
          <a:bodyPr wrap="none">
            <a:spAutoFit/>
          </a:bodyPr>
          <a:lstStyle/>
          <a:p>
            <a:pPr latinLnBrk="1"/>
            <a:r>
              <a:rPr lang="en-US" sz="2400" b="1" u="sng" dirty="0">
                <a:latin typeface="Times New Roman" pitchFamily="18" charset="0"/>
                <a:cs typeface="Times New Roman" pitchFamily="18" charset="0"/>
              </a:rPr>
              <a:t>Multiplexer</a:t>
            </a:r>
            <a:endParaRPr lang="en-IN" u="sng" dirty="0">
              <a:latin typeface="Times New Roman" pitchFamily="18" charset="0"/>
              <a:cs typeface="Times New Roman" pitchFamily="18" charset="0"/>
            </a:endParaRPr>
          </a:p>
        </p:txBody>
      </p:sp>
      <p:pic>
        <p:nvPicPr>
          <p:cNvPr id="5" name="Picture 4"/>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98612" y="2122140"/>
            <a:ext cx="10134600" cy="2221260"/>
          </a:xfrm>
          <a:prstGeom prst="rect">
            <a:avLst/>
          </a:prstGeom>
          <a:noFill/>
          <a:ln>
            <a:noFill/>
          </a:ln>
        </p:spPr>
      </p:pic>
      <p:graphicFrame>
        <p:nvGraphicFramePr>
          <p:cNvPr id="6" name="Table 5"/>
          <p:cNvGraphicFramePr>
            <a:graphicFrameLocks noGrp="1"/>
          </p:cNvGraphicFramePr>
          <p:nvPr>
            <p:extLst>
              <p:ext uri="{D42A27DB-BD31-4B8C-83A1-F6EECF244321}">
                <p14:modId xmlns="" xmlns:p14="http://schemas.microsoft.com/office/powerpoint/2010/main" val="2815289405"/>
              </p:ext>
            </p:extLst>
          </p:nvPr>
        </p:nvGraphicFramePr>
        <p:xfrm>
          <a:off x="3241855" y="4831080"/>
          <a:ext cx="5976757" cy="1463040"/>
        </p:xfrm>
        <a:graphic>
          <a:graphicData uri="http://schemas.openxmlformats.org/drawingml/2006/table">
            <a:tbl>
              <a:tblPr firstRow="1" firstCol="1" bandRow="1">
                <a:tableStyleId>{5C22544A-7EE6-4342-B048-85BDC9FD1C3A}</a:tableStyleId>
              </a:tblPr>
              <a:tblGrid>
                <a:gridCol w="2120348">
                  <a:extLst>
                    <a:ext uri="{9D8B030D-6E8A-4147-A177-3AD203B41FA5}">
                      <a16:colId xmlns="" xmlns:a16="http://schemas.microsoft.com/office/drawing/2014/main" val="20000"/>
                    </a:ext>
                  </a:extLst>
                </a:gridCol>
                <a:gridCol w="1799545">
                  <a:extLst>
                    <a:ext uri="{9D8B030D-6E8A-4147-A177-3AD203B41FA5}">
                      <a16:colId xmlns="" xmlns:a16="http://schemas.microsoft.com/office/drawing/2014/main" val="20001"/>
                    </a:ext>
                  </a:extLst>
                </a:gridCol>
                <a:gridCol w="2056864">
                  <a:extLst>
                    <a:ext uri="{9D8B030D-6E8A-4147-A177-3AD203B41FA5}">
                      <a16:colId xmlns="" xmlns:a16="http://schemas.microsoft.com/office/drawing/2014/main" val="20002"/>
                    </a:ext>
                  </a:extLst>
                </a:gridCol>
              </a:tblGrid>
              <a:tr h="0">
                <a:tc>
                  <a:txBody>
                    <a:bodyPr/>
                    <a:lstStyle/>
                    <a:p>
                      <a:pPr indent="722630" algn="ctr">
                        <a:lnSpc>
                          <a:spcPct val="150000"/>
                        </a:lnSpc>
                        <a:spcAft>
                          <a:spcPts val="0"/>
                        </a:spcAft>
                      </a:pPr>
                      <a:r>
                        <a:rPr lang="en-GB" sz="1600" dirty="0">
                          <a:effectLst/>
                          <a:latin typeface="Times New Roman" pitchFamily="18" charset="0"/>
                          <a:cs typeface="Times New Roman" pitchFamily="18" charset="0"/>
                        </a:rPr>
                        <a:t>Input</a:t>
                      </a:r>
                      <a:endParaRPr lang="en-IN" sz="1600" dirty="0">
                        <a:effectLst/>
                        <a:latin typeface="Times New Roman" pitchFamily="18" charset="0"/>
                        <a:ea typeface="Times New Roman"/>
                        <a:cs typeface="Times New Roman" pitchFamily="18" charset="0"/>
                      </a:endParaRPr>
                    </a:p>
                  </a:txBody>
                  <a:tcPr marL="91416" marR="91416" marT="0" marB="0"/>
                </a:tc>
                <a:tc gridSpan="2">
                  <a:txBody>
                    <a:bodyPr/>
                    <a:lstStyle/>
                    <a:p>
                      <a:pPr indent="722630" algn="ctr">
                        <a:lnSpc>
                          <a:spcPct val="150000"/>
                        </a:lnSpc>
                        <a:spcAft>
                          <a:spcPts val="0"/>
                        </a:spcAft>
                      </a:pPr>
                      <a:r>
                        <a:rPr lang="en-GB" sz="1600" dirty="0">
                          <a:effectLst/>
                          <a:latin typeface="Times New Roman" pitchFamily="18" charset="0"/>
                          <a:cs typeface="Times New Roman" pitchFamily="18" charset="0"/>
                        </a:rPr>
                        <a:t>Outputs</a:t>
                      </a:r>
                      <a:endParaRPr lang="en-IN" sz="1600" dirty="0">
                        <a:effectLst/>
                        <a:latin typeface="Times New Roman" pitchFamily="18" charset="0"/>
                        <a:ea typeface="Times New Roman"/>
                        <a:cs typeface="Times New Roman" pitchFamily="18" charset="0"/>
                      </a:endParaRPr>
                    </a:p>
                  </a:txBody>
                  <a:tcPr marL="91416" marR="91416" marT="0" marB="0"/>
                </a:tc>
                <a:tc hMerge="1">
                  <a:txBody>
                    <a:bodyPr/>
                    <a:lstStyle/>
                    <a:p>
                      <a:endParaRPr lang="en-IN"/>
                    </a:p>
                  </a:txBody>
                  <a:tcPr/>
                </a:tc>
                <a:extLst>
                  <a:ext uri="{0D108BD9-81ED-4DB2-BD59-A6C34878D82A}">
                    <a16:rowId xmlns="" xmlns:a16="http://schemas.microsoft.com/office/drawing/2014/main" val="10000"/>
                  </a:ext>
                </a:extLst>
              </a:tr>
              <a:tr h="0">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Select Line (A = </a:t>
                      </a:r>
                      <a:r>
                        <a:rPr lang="en-GB" sz="1600" dirty="0" err="1">
                          <a:effectLst/>
                          <a:latin typeface="Times New Roman" pitchFamily="18" charset="0"/>
                          <a:cs typeface="Times New Roman" pitchFamily="18" charset="0"/>
                        </a:rPr>
                        <a:t>Sel</a:t>
                      </a:r>
                      <a:r>
                        <a:rPr lang="en-GB" sz="1600" dirty="0">
                          <a:effectLst/>
                          <a:latin typeface="Times New Roman" pitchFamily="18" charset="0"/>
                          <a:cs typeface="Times New Roman" pitchFamily="18" charset="0"/>
                        </a:rPr>
                        <a:t>)</a:t>
                      </a:r>
                      <a:endParaRPr lang="en-IN" sz="1600" dirty="0">
                        <a:effectLst/>
                        <a:latin typeface="Times New Roman" pitchFamily="18" charset="0"/>
                        <a:ea typeface="Times New Roman"/>
                        <a:cs typeface="Times New Roman" pitchFamily="18" charset="0"/>
                      </a:endParaRPr>
                    </a:p>
                  </a:txBody>
                  <a:tcPr marL="91416" marR="91416" marT="0" marB="0"/>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P = </a:t>
                      </a:r>
                      <a:r>
                        <a:rPr lang="en-GB" sz="1600" dirty="0" err="1">
                          <a:effectLst/>
                          <a:latin typeface="Times New Roman" pitchFamily="18" charset="0"/>
                          <a:cs typeface="Times New Roman" pitchFamily="18" charset="0"/>
                        </a:rPr>
                        <a:t>Sel</a:t>
                      </a:r>
                      <a:r>
                        <a:rPr lang="en-GB" sz="1600" dirty="0">
                          <a:effectLst/>
                          <a:latin typeface="Times New Roman" pitchFamily="18" charset="0"/>
                          <a:cs typeface="Times New Roman" pitchFamily="18" charset="0"/>
                        </a:rPr>
                        <a:t> ⊕ D</a:t>
                      </a:r>
                      <a:endParaRPr lang="en-IN" sz="1600" dirty="0">
                        <a:effectLst/>
                        <a:latin typeface="Times New Roman" pitchFamily="18" charset="0"/>
                        <a:ea typeface="Times New Roman"/>
                        <a:cs typeface="Times New Roman" pitchFamily="18" charset="0"/>
                      </a:endParaRPr>
                    </a:p>
                  </a:txBody>
                  <a:tcPr marL="91416" marR="91416"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R = </a:t>
                      </a:r>
                      <a:r>
                        <a:rPr lang="en-GB" sz="1600" dirty="0" err="1">
                          <a:effectLst/>
                          <a:latin typeface="Times New Roman" pitchFamily="18" charset="0"/>
                          <a:cs typeface="Times New Roman" pitchFamily="18" charset="0"/>
                        </a:rPr>
                        <a:t>Sel</a:t>
                      </a:r>
                      <a:r>
                        <a:rPr lang="en-GB" sz="1600" dirty="0">
                          <a:effectLst/>
                          <a:latin typeface="Times New Roman" pitchFamily="18" charset="0"/>
                          <a:cs typeface="Times New Roman" pitchFamily="18" charset="0"/>
                        </a:rPr>
                        <a:t>’ C ⊕ </a:t>
                      </a:r>
                      <a:r>
                        <a:rPr lang="en-GB" sz="1600" dirty="0" err="1">
                          <a:effectLst/>
                          <a:latin typeface="Times New Roman" pitchFamily="18" charset="0"/>
                          <a:cs typeface="Times New Roman" pitchFamily="18" charset="0"/>
                        </a:rPr>
                        <a:t>Sel</a:t>
                      </a:r>
                      <a:r>
                        <a:rPr lang="en-GB" sz="1600" dirty="0">
                          <a:effectLst/>
                          <a:latin typeface="Times New Roman" pitchFamily="18" charset="0"/>
                          <a:cs typeface="Times New Roman" pitchFamily="18" charset="0"/>
                        </a:rPr>
                        <a:t> B</a:t>
                      </a:r>
                      <a:endParaRPr lang="en-IN" sz="1600" dirty="0">
                        <a:effectLst/>
                        <a:latin typeface="Times New Roman" pitchFamily="18" charset="0"/>
                        <a:ea typeface="Times New Roman"/>
                        <a:cs typeface="Times New Roman" pitchFamily="18" charset="0"/>
                      </a:endParaRPr>
                    </a:p>
                  </a:txBody>
                  <a:tcPr marL="91416" marR="91416" marT="0" marB="0" anchor="ctr"/>
                </a:tc>
                <a:extLst>
                  <a:ext uri="{0D108BD9-81ED-4DB2-BD59-A6C34878D82A}">
                    <a16:rowId xmlns="" xmlns:a16="http://schemas.microsoft.com/office/drawing/2014/main" val="10001"/>
                  </a:ext>
                </a:extLst>
              </a:tr>
              <a:tr h="0">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0</a:t>
                      </a:r>
                      <a:endParaRPr lang="en-IN" sz="1600" dirty="0">
                        <a:effectLst/>
                        <a:latin typeface="Times New Roman" pitchFamily="18" charset="0"/>
                        <a:ea typeface="Times New Roman"/>
                        <a:cs typeface="Times New Roman" pitchFamily="18" charset="0"/>
                      </a:endParaRPr>
                    </a:p>
                  </a:txBody>
                  <a:tcPr marL="91416" marR="91416" marT="0" marB="0"/>
                </a:tc>
                <a:tc>
                  <a:txBody>
                    <a:bodyPr/>
                    <a:lstStyle/>
                    <a:p>
                      <a:pPr marL="0" indent="0" algn="ctr">
                        <a:lnSpc>
                          <a:spcPct val="150000"/>
                        </a:lnSpc>
                        <a:spcAft>
                          <a:spcPts val="0"/>
                        </a:spcAft>
                      </a:pPr>
                      <a:r>
                        <a:rPr lang="en-GB" sz="1600" dirty="0" err="1">
                          <a:effectLst/>
                          <a:latin typeface="Times New Roman" pitchFamily="18" charset="0"/>
                          <a:cs typeface="Times New Roman" pitchFamily="18" charset="0"/>
                        </a:rPr>
                        <a:t>Sel</a:t>
                      </a:r>
                      <a:endParaRPr lang="en-IN" sz="1600" dirty="0">
                        <a:effectLst/>
                        <a:latin typeface="Times New Roman" pitchFamily="18" charset="0"/>
                        <a:ea typeface="Times New Roman"/>
                        <a:cs typeface="Times New Roman" pitchFamily="18" charset="0"/>
                      </a:endParaRPr>
                    </a:p>
                  </a:txBody>
                  <a:tcPr marL="91416" marR="91416"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C</a:t>
                      </a:r>
                      <a:endParaRPr lang="en-IN" sz="1600" dirty="0">
                        <a:effectLst/>
                        <a:latin typeface="Times New Roman" pitchFamily="18" charset="0"/>
                        <a:ea typeface="Times New Roman"/>
                        <a:cs typeface="Times New Roman" pitchFamily="18" charset="0"/>
                      </a:endParaRPr>
                    </a:p>
                  </a:txBody>
                  <a:tcPr marL="91416" marR="91416" marT="0" marB="0" anchor="ctr"/>
                </a:tc>
                <a:extLst>
                  <a:ext uri="{0D108BD9-81ED-4DB2-BD59-A6C34878D82A}">
                    <a16:rowId xmlns="" xmlns:a16="http://schemas.microsoft.com/office/drawing/2014/main" val="10002"/>
                  </a:ext>
                </a:extLst>
              </a:tr>
              <a:tr h="0">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1</a:t>
                      </a:r>
                      <a:endParaRPr lang="en-IN" sz="1600" dirty="0">
                        <a:effectLst/>
                        <a:latin typeface="Times New Roman" pitchFamily="18" charset="0"/>
                        <a:ea typeface="Times New Roman"/>
                        <a:cs typeface="Times New Roman" pitchFamily="18" charset="0"/>
                      </a:endParaRPr>
                    </a:p>
                  </a:txBody>
                  <a:tcPr marL="91416" marR="91416" marT="0" marB="0"/>
                </a:tc>
                <a:tc>
                  <a:txBody>
                    <a:bodyPr/>
                    <a:lstStyle/>
                    <a:p>
                      <a:pPr marL="0" indent="0" algn="ctr">
                        <a:lnSpc>
                          <a:spcPct val="150000"/>
                        </a:lnSpc>
                        <a:spcAft>
                          <a:spcPts val="0"/>
                        </a:spcAft>
                      </a:pPr>
                      <a:r>
                        <a:rPr lang="en-GB" sz="1600" dirty="0" err="1">
                          <a:effectLst/>
                          <a:latin typeface="Times New Roman" pitchFamily="18" charset="0"/>
                          <a:cs typeface="Times New Roman" pitchFamily="18" charset="0"/>
                        </a:rPr>
                        <a:t>Sel</a:t>
                      </a:r>
                      <a:endParaRPr lang="en-IN" sz="1600" dirty="0">
                        <a:effectLst/>
                        <a:latin typeface="Times New Roman" pitchFamily="18" charset="0"/>
                        <a:ea typeface="Times New Roman"/>
                        <a:cs typeface="Times New Roman" pitchFamily="18" charset="0"/>
                      </a:endParaRPr>
                    </a:p>
                  </a:txBody>
                  <a:tcPr marL="91416" marR="91416" marT="0" marB="0" anchor="ctr"/>
                </a:tc>
                <a:tc>
                  <a:txBody>
                    <a:bodyPr/>
                    <a:lstStyle/>
                    <a:p>
                      <a:pPr marL="0" indent="0" algn="ctr">
                        <a:lnSpc>
                          <a:spcPct val="150000"/>
                        </a:lnSpc>
                        <a:spcAft>
                          <a:spcPts val="0"/>
                        </a:spcAft>
                      </a:pPr>
                      <a:r>
                        <a:rPr lang="en-GB" sz="1600" dirty="0">
                          <a:effectLst/>
                          <a:latin typeface="Times New Roman" pitchFamily="18" charset="0"/>
                          <a:cs typeface="Times New Roman" pitchFamily="18" charset="0"/>
                        </a:rPr>
                        <a:t>B</a:t>
                      </a:r>
                      <a:endParaRPr lang="en-IN" sz="1600" dirty="0">
                        <a:effectLst/>
                        <a:latin typeface="Times New Roman" pitchFamily="18" charset="0"/>
                        <a:ea typeface="Times New Roman"/>
                        <a:cs typeface="Times New Roman" pitchFamily="18" charset="0"/>
                      </a:endParaRPr>
                    </a:p>
                  </a:txBody>
                  <a:tcPr marL="91416" marR="91416" marT="0" marB="0" anchor="ctr"/>
                </a:tc>
                <a:extLst>
                  <a:ext uri="{0D108BD9-81ED-4DB2-BD59-A6C34878D82A}">
                    <a16:rowId xmlns="" xmlns:a16="http://schemas.microsoft.com/office/drawing/2014/main" val="10003"/>
                  </a:ext>
                </a:extLst>
              </a:tr>
            </a:tbl>
          </a:graphicData>
        </a:graphic>
      </p:graphicFrame>
      <p:pic>
        <p:nvPicPr>
          <p:cNvPr id="8" name="Picture 7"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9" name="Title 1"/>
          <p:cNvSpPr txBox="1">
            <a:spLocks/>
          </p:cNvSpPr>
          <p:nvPr/>
        </p:nvSpPr>
        <p:spPr>
          <a:xfrm>
            <a:off x="3046412" y="76200"/>
            <a:ext cx="70103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Key Elements of Division Unit</a:t>
            </a:r>
            <a:endParaRPr lang="en-IN" sz="4000" b="1" i="1" u="sng" dirty="0">
              <a:solidFill>
                <a:srgbClr val="00B050"/>
              </a:solidFill>
              <a:latin typeface="Times New Roman" pitchFamily="18" charset="0"/>
              <a:cs typeface="Times New Roman" pitchFamily="18" charset="0"/>
            </a:endParaRPr>
          </a:p>
        </p:txBody>
      </p:sp>
      <p:sp>
        <p:nvSpPr>
          <p:cNvPr id="10" name="Rounded Rectangle 9"/>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11" name="Date Placeholder 10"/>
          <p:cNvSpPr>
            <a:spLocks noGrp="1"/>
          </p:cNvSpPr>
          <p:nvPr>
            <p:ph type="dt" sz="half" idx="10"/>
          </p:nvPr>
        </p:nvSpPr>
        <p:spPr/>
        <p:txBody>
          <a:bodyPr/>
          <a:lstStyle/>
          <a:p>
            <a:fld id="{48FC86B9-F244-4174-A751-83D7423B485E}" type="datetime1">
              <a:rPr lang="ta-IN" smtClean="0"/>
              <a:pPr/>
              <a:t>20-03-2020</a:t>
            </a:fld>
            <a:endParaRPr lang="en-US"/>
          </a:p>
        </p:txBody>
      </p:sp>
      <p:sp>
        <p:nvSpPr>
          <p:cNvPr id="12" name="Slide Number Placeholder 11"/>
          <p:cNvSpPr>
            <a:spLocks noGrp="1"/>
          </p:cNvSpPr>
          <p:nvPr>
            <p:ph type="sldNum" sz="quarter" idx="12"/>
          </p:nvPr>
        </p:nvSpPr>
        <p:spPr/>
        <p:txBody>
          <a:bodyPr/>
          <a:lstStyle/>
          <a:p>
            <a:fld id="{9481EC19-6D0F-46DC-855D-481A351B335A}" type="slidenum">
              <a:rPr lang="en-US" smtClean="0"/>
              <a:pPr/>
              <a:t>60</a:t>
            </a:fld>
            <a:endParaRPr lang="en-US"/>
          </a:p>
        </p:txBody>
      </p:sp>
      <p:sp>
        <p:nvSpPr>
          <p:cNvPr id="13" name="Footer Placeholder 12"/>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5359167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60973" y="1331476"/>
            <a:ext cx="3265638" cy="461665"/>
          </a:xfrm>
          <a:prstGeom prst="rect">
            <a:avLst/>
          </a:prstGeom>
        </p:spPr>
        <p:txBody>
          <a:bodyPr wrap="none">
            <a:spAutoFit/>
          </a:bodyPr>
          <a:lstStyle/>
          <a:p>
            <a:r>
              <a:rPr lang="en-US" sz="2400" b="1" u="sng" dirty="0">
                <a:latin typeface="Times New Roman" pitchFamily="18" charset="0"/>
                <a:cs typeface="Times New Roman" pitchFamily="18" charset="0"/>
              </a:rPr>
              <a:t>Parallel In Parallel Out</a:t>
            </a:r>
            <a:endParaRPr lang="en-IN" sz="2400" u="sng" dirty="0">
              <a:latin typeface="Times New Roman" pitchFamily="18" charset="0"/>
              <a:cs typeface="Times New Roman" pitchFamily="18" charset="0"/>
            </a:endParaRPr>
          </a:p>
        </p:txBody>
      </p:sp>
      <p:pic>
        <p:nvPicPr>
          <p:cNvPr id="5" name="Picture 4"/>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98612" y="2420888"/>
            <a:ext cx="10439400" cy="2304256"/>
          </a:xfrm>
          <a:prstGeom prst="rect">
            <a:avLst/>
          </a:prstGeom>
          <a:noFill/>
          <a:ln>
            <a:noFill/>
          </a:ln>
        </p:spPr>
      </p:pic>
      <p:pic>
        <p:nvPicPr>
          <p:cNvPr id="10" name="Picture 9"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11" name="Title 1"/>
          <p:cNvSpPr txBox="1">
            <a:spLocks/>
          </p:cNvSpPr>
          <p:nvPr/>
        </p:nvSpPr>
        <p:spPr>
          <a:xfrm>
            <a:off x="3046412" y="76200"/>
            <a:ext cx="70103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Key Elements of Division Unit</a:t>
            </a:r>
            <a:endParaRPr lang="en-IN" sz="4000" b="1" i="1" u="sng" dirty="0">
              <a:solidFill>
                <a:srgbClr val="00B050"/>
              </a:solidFill>
              <a:latin typeface="Times New Roman" pitchFamily="18" charset="0"/>
              <a:cs typeface="Times New Roman" pitchFamily="18" charset="0"/>
            </a:endParaRPr>
          </a:p>
        </p:txBody>
      </p:sp>
      <p:sp>
        <p:nvSpPr>
          <p:cNvPr id="12" name="Rounded Rectangle 11"/>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7" name="Date Placeholder 6"/>
          <p:cNvSpPr>
            <a:spLocks noGrp="1"/>
          </p:cNvSpPr>
          <p:nvPr>
            <p:ph type="dt" sz="half" idx="10"/>
          </p:nvPr>
        </p:nvSpPr>
        <p:spPr/>
        <p:txBody>
          <a:bodyPr/>
          <a:lstStyle/>
          <a:p>
            <a:fld id="{6B91701E-A1EA-41A0-BD85-931B1A197919}" type="datetime1">
              <a:rPr lang="ta-IN" smtClean="0"/>
              <a:pPr/>
              <a:t>20-03-2020</a:t>
            </a:fld>
            <a:endParaRPr lang="en-US"/>
          </a:p>
        </p:txBody>
      </p:sp>
      <p:sp>
        <p:nvSpPr>
          <p:cNvPr id="8" name="Slide Number Placeholder 7"/>
          <p:cNvSpPr>
            <a:spLocks noGrp="1"/>
          </p:cNvSpPr>
          <p:nvPr>
            <p:ph type="sldNum" sz="quarter" idx="12"/>
          </p:nvPr>
        </p:nvSpPr>
        <p:spPr/>
        <p:txBody>
          <a:bodyPr/>
          <a:lstStyle/>
          <a:p>
            <a:fld id="{9481EC19-6D0F-46DC-855D-481A351B335A}" type="slidenum">
              <a:rPr lang="en-US" smtClean="0"/>
              <a:pPr/>
              <a:t>61</a:t>
            </a:fld>
            <a:endParaRPr lang="en-US"/>
          </a:p>
        </p:txBody>
      </p:sp>
      <p:sp>
        <p:nvSpPr>
          <p:cNvPr id="9" name="Footer Placeholder 8"/>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6379327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29080" y="1340768"/>
            <a:ext cx="3422732" cy="461665"/>
          </a:xfrm>
          <a:prstGeom prst="rect">
            <a:avLst/>
          </a:prstGeom>
        </p:spPr>
        <p:txBody>
          <a:bodyPr wrap="none">
            <a:spAutoFit/>
          </a:bodyPr>
          <a:lstStyle/>
          <a:p>
            <a:r>
              <a:rPr lang="en-US" sz="2400" b="1" u="sng" dirty="0">
                <a:latin typeface="Times New Roman" pitchFamily="18" charset="0"/>
                <a:cs typeface="Times New Roman" pitchFamily="18" charset="0"/>
              </a:rPr>
              <a:t>Multifunctional Register</a:t>
            </a:r>
            <a:endParaRPr lang="en-IN" sz="2400" u="sng" dirty="0">
              <a:latin typeface="Times New Roman" pitchFamily="18" charset="0"/>
              <a:cs typeface="Times New Roman" pitchFamily="18" charset="0"/>
            </a:endParaRPr>
          </a:p>
        </p:txBody>
      </p:sp>
      <p:pic>
        <p:nvPicPr>
          <p:cNvPr id="6" name="Picture 5"/>
          <p:cNvPicPr/>
          <p:nvPr/>
        </p:nvPicPr>
        <p:blipFill>
          <a:blip r:embed="rId2" cstate="print"/>
          <a:srcRect/>
          <a:stretch>
            <a:fillRect/>
          </a:stretch>
        </p:blipFill>
        <p:spPr bwMode="auto">
          <a:xfrm>
            <a:off x="1410080" y="1828800"/>
            <a:ext cx="4303332" cy="1905000"/>
          </a:xfrm>
          <a:prstGeom prst="rect">
            <a:avLst/>
          </a:prstGeom>
          <a:noFill/>
          <a:ln w="9525">
            <a:noFill/>
            <a:miter lim="800000"/>
            <a:headEnd/>
            <a:tailEnd/>
          </a:ln>
        </p:spPr>
      </p:pic>
      <p:sp>
        <p:nvSpPr>
          <p:cNvPr id="7" name="Rectangle 6"/>
          <p:cNvSpPr/>
          <p:nvPr/>
        </p:nvSpPr>
        <p:spPr>
          <a:xfrm>
            <a:off x="5713412" y="5323274"/>
            <a:ext cx="4456669" cy="369332"/>
          </a:xfrm>
          <a:prstGeom prst="rect">
            <a:avLst/>
          </a:prstGeom>
        </p:spPr>
        <p:txBody>
          <a:bodyPr wrap="none">
            <a:spAutoFit/>
          </a:bodyPr>
          <a:lstStyle/>
          <a:p>
            <a:r>
              <a:rPr lang="en-US" b="1" dirty="0">
                <a:latin typeface="Times New Roman" pitchFamily="18" charset="0"/>
                <a:cs typeface="Times New Roman" pitchFamily="18" charset="0"/>
              </a:rPr>
              <a:t>Q</a:t>
            </a:r>
            <a:r>
              <a:rPr lang="en-US" b="1" baseline="-25000" dirty="0">
                <a:latin typeface="Times New Roman" pitchFamily="18" charset="0"/>
                <a:cs typeface="Times New Roman" pitchFamily="18" charset="0"/>
              </a:rPr>
              <a:t>i</a:t>
            </a:r>
            <a:r>
              <a:rPr lang="en-US" b="1" baseline="30000" dirty="0">
                <a:latin typeface="Times New Roman" pitchFamily="18" charset="0"/>
                <a:cs typeface="Times New Roman" pitchFamily="18" charset="0"/>
              </a:rPr>
              <a:t>+</a:t>
            </a:r>
            <a:r>
              <a:rPr lang="en-US" b="1" dirty="0">
                <a:latin typeface="Times New Roman" pitchFamily="18" charset="0"/>
                <a:cs typeface="Times New Roman" pitchFamily="18" charset="0"/>
              </a:rPr>
              <a:t> = Hold’ SP’ I</a:t>
            </a:r>
            <a:r>
              <a:rPr lang="en-US" b="1" baseline="-25000" dirty="0">
                <a:latin typeface="Times New Roman" pitchFamily="18" charset="0"/>
                <a:cs typeface="Times New Roman" pitchFamily="18" charset="0"/>
              </a:rPr>
              <a:t>i</a:t>
            </a:r>
            <a:r>
              <a:rPr lang="en-US" b="1" dirty="0">
                <a:latin typeface="Times New Roman" pitchFamily="18" charset="0"/>
                <a:cs typeface="Times New Roman" pitchFamily="18" charset="0"/>
              </a:rPr>
              <a:t> + Hold’ SP Q</a:t>
            </a:r>
            <a:r>
              <a:rPr lang="en-US" b="1" baseline="-25000" dirty="0">
                <a:latin typeface="Times New Roman" pitchFamily="18" charset="0"/>
                <a:cs typeface="Times New Roman" pitchFamily="18" charset="0"/>
              </a:rPr>
              <a:t>i-1</a:t>
            </a:r>
            <a:r>
              <a:rPr lang="en-US" b="1" dirty="0">
                <a:latin typeface="Times New Roman" pitchFamily="18" charset="0"/>
                <a:cs typeface="Times New Roman" pitchFamily="18" charset="0"/>
              </a:rPr>
              <a:t> + Hold Q</a:t>
            </a:r>
            <a:r>
              <a:rPr lang="en-US" b="1" baseline="-25000" dirty="0">
                <a:latin typeface="Times New Roman" pitchFamily="18" charset="0"/>
                <a:cs typeface="Times New Roman" pitchFamily="18" charset="0"/>
              </a:rPr>
              <a:t>i</a:t>
            </a:r>
            <a:r>
              <a:rPr lang="en-US" dirty="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3281360851"/>
              </p:ext>
            </p:extLst>
          </p:nvPr>
        </p:nvGraphicFramePr>
        <p:xfrm>
          <a:off x="3960812" y="3907536"/>
          <a:ext cx="7690928" cy="1121664"/>
        </p:xfrm>
        <a:graphic>
          <a:graphicData uri="http://schemas.openxmlformats.org/drawingml/2006/table">
            <a:tbl>
              <a:tblPr firstRow="1" firstCol="1" bandRow="1">
                <a:tableStyleId>{5C22544A-7EE6-4342-B048-85BDC9FD1C3A}</a:tableStyleId>
              </a:tblPr>
              <a:tblGrid>
                <a:gridCol w="901969">
                  <a:extLst>
                    <a:ext uri="{9D8B030D-6E8A-4147-A177-3AD203B41FA5}">
                      <a16:colId xmlns="" xmlns:a16="http://schemas.microsoft.com/office/drawing/2014/main" val="20000"/>
                    </a:ext>
                  </a:extLst>
                </a:gridCol>
                <a:gridCol w="614632">
                  <a:extLst>
                    <a:ext uri="{9D8B030D-6E8A-4147-A177-3AD203B41FA5}">
                      <a16:colId xmlns="" xmlns:a16="http://schemas.microsoft.com/office/drawing/2014/main" val="20001"/>
                    </a:ext>
                  </a:extLst>
                </a:gridCol>
                <a:gridCol w="1786207">
                  <a:extLst>
                    <a:ext uri="{9D8B030D-6E8A-4147-A177-3AD203B41FA5}">
                      <a16:colId xmlns="" xmlns:a16="http://schemas.microsoft.com/office/drawing/2014/main" val="20002"/>
                    </a:ext>
                  </a:extLst>
                </a:gridCol>
                <a:gridCol w="4388120">
                  <a:extLst>
                    <a:ext uri="{9D8B030D-6E8A-4147-A177-3AD203B41FA5}">
                      <a16:colId xmlns="" xmlns:a16="http://schemas.microsoft.com/office/drawing/2014/main" val="20003"/>
                    </a:ext>
                  </a:extLst>
                </a:gridCol>
              </a:tblGrid>
              <a:tr h="161290">
                <a:tc>
                  <a:txBody>
                    <a:bodyPr/>
                    <a:lstStyle/>
                    <a:p>
                      <a:pPr algn="ctr">
                        <a:lnSpc>
                          <a:spcPct val="115000"/>
                        </a:lnSpc>
                        <a:spcAft>
                          <a:spcPts val="0"/>
                        </a:spcAft>
                      </a:pPr>
                      <a:r>
                        <a:rPr lang="en-US" sz="1600" dirty="0">
                          <a:effectLst/>
                          <a:latin typeface="Times New Roman" pitchFamily="18" charset="0"/>
                          <a:cs typeface="Times New Roman" pitchFamily="18" charset="0"/>
                        </a:rPr>
                        <a:t>Hold</a:t>
                      </a:r>
                      <a:endParaRPr lang="en-IN" sz="16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SP</a:t>
                      </a:r>
                      <a:endParaRPr lang="en-IN" sz="16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Q</a:t>
                      </a:r>
                      <a:r>
                        <a:rPr lang="en-US" sz="1600" baseline="-25000">
                          <a:effectLst/>
                          <a:latin typeface="Times New Roman" pitchFamily="18" charset="0"/>
                          <a:cs typeface="Times New Roman" pitchFamily="18" charset="0"/>
                        </a:rPr>
                        <a:t>i</a:t>
                      </a:r>
                      <a:r>
                        <a:rPr lang="en-US" sz="1600" baseline="30000">
                          <a:effectLst/>
                          <a:latin typeface="Times New Roman" pitchFamily="18" charset="0"/>
                          <a:cs typeface="Times New Roman" pitchFamily="18" charset="0"/>
                        </a:rPr>
                        <a:t>+</a:t>
                      </a:r>
                      <a:r>
                        <a:rPr lang="en-US" sz="1600">
                          <a:effectLst/>
                          <a:latin typeface="Times New Roman" pitchFamily="18" charset="0"/>
                          <a:cs typeface="Times New Roman" pitchFamily="18" charset="0"/>
                        </a:rPr>
                        <a:t> (Next Output)</a:t>
                      </a:r>
                      <a:endParaRPr lang="en-IN" sz="16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Operation</a:t>
                      </a:r>
                      <a:endParaRPr lang="en-IN" sz="160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0"/>
                  </a:ext>
                </a:extLst>
              </a:tr>
              <a:tr h="161290">
                <a:tc>
                  <a:txBody>
                    <a:bodyPr/>
                    <a:lstStyle/>
                    <a:p>
                      <a:pPr algn="ctr">
                        <a:lnSpc>
                          <a:spcPct val="115000"/>
                        </a:lnSpc>
                        <a:spcAft>
                          <a:spcPts val="0"/>
                        </a:spcAft>
                      </a:pPr>
                      <a:r>
                        <a:rPr lang="en-US" sz="16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0</a:t>
                      </a:r>
                      <a:endParaRPr lang="en-IN" sz="16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Ii</a:t>
                      </a:r>
                      <a:endParaRPr lang="en-IN" sz="1600" dirty="0">
                        <a:effectLst/>
                        <a:latin typeface="Times New Roman" pitchFamily="18" charset="0"/>
                        <a:cs typeface="Times New Roman" pitchFamily="18" charset="0"/>
                      </a:endParaRPr>
                    </a:p>
                  </a:txBody>
                  <a:tcPr marL="91416" marR="91416" marT="0" marB="0" anchor="ctr"/>
                </a:tc>
                <a:tc>
                  <a:txBody>
                    <a:bodyPr/>
                    <a:lstStyle/>
                    <a:p>
                      <a:pPr>
                        <a:lnSpc>
                          <a:spcPct val="115000"/>
                        </a:lnSpc>
                        <a:spcAft>
                          <a:spcPts val="0"/>
                        </a:spcAft>
                      </a:pPr>
                      <a:r>
                        <a:rPr lang="en-US" sz="1600">
                          <a:effectLst/>
                          <a:latin typeface="Times New Roman" pitchFamily="18" charset="0"/>
                          <a:cs typeface="Times New Roman" pitchFamily="18" charset="0"/>
                        </a:rPr>
                        <a:t>Input Loaded to Register in Parallel</a:t>
                      </a:r>
                      <a:endParaRPr lang="en-IN" sz="160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1"/>
                  </a:ext>
                </a:extLst>
              </a:tr>
              <a:tr h="161290">
                <a:tc>
                  <a:txBody>
                    <a:bodyPr/>
                    <a:lstStyle/>
                    <a:p>
                      <a:pPr algn="ctr">
                        <a:lnSpc>
                          <a:spcPct val="115000"/>
                        </a:lnSpc>
                        <a:spcAft>
                          <a:spcPts val="0"/>
                        </a:spcAft>
                      </a:pPr>
                      <a:r>
                        <a:rPr lang="en-US" sz="1600">
                          <a:effectLst/>
                          <a:latin typeface="Times New Roman" pitchFamily="18" charset="0"/>
                          <a:cs typeface="Times New Roman" pitchFamily="18" charset="0"/>
                        </a:rPr>
                        <a:t>0</a:t>
                      </a:r>
                      <a:endParaRPr lang="en-IN" sz="16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1</a:t>
                      </a:r>
                      <a:endParaRPr lang="en-IN" sz="16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Q</a:t>
                      </a:r>
                      <a:r>
                        <a:rPr lang="en-US" sz="1600" baseline="-25000">
                          <a:effectLst/>
                          <a:latin typeface="Times New Roman" pitchFamily="18" charset="0"/>
                          <a:cs typeface="Times New Roman" pitchFamily="18" charset="0"/>
                        </a:rPr>
                        <a:t>i-1</a:t>
                      </a:r>
                      <a:endParaRPr lang="en-IN" sz="1600">
                        <a:effectLst/>
                        <a:latin typeface="Times New Roman" pitchFamily="18" charset="0"/>
                        <a:cs typeface="Times New Roman" pitchFamily="18" charset="0"/>
                      </a:endParaRPr>
                    </a:p>
                  </a:txBody>
                  <a:tcPr marL="91416" marR="91416" marT="0" marB="0" anchor="ctr"/>
                </a:tc>
                <a:tc>
                  <a:txBody>
                    <a:bodyPr/>
                    <a:lstStyle/>
                    <a:p>
                      <a:pPr>
                        <a:lnSpc>
                          <a:spcPct val="115000"/>
                        </a:lnSpc>
                        <a:spcAft>
                          <a:spcPts val="0"/>
                        </a:spcAft>
                      </a:pPr>
                      <a:r>
                        <a:rPr lang="en-US" sz="1600">
                          <a:effectLst/>
                          <a:latin typeface="Times New Roman" pitchFamily="18" charset="0"/>
                          <a:cs typeface="Times New Roman" pitchFamily="18" charset="0"/>
                        </a:rPr>
                        <a:t>Left Shift &amp; LSB receiving input from Serial Input</a:t>
                      </a:r>
                      <a:endParaRPr lang="en-IN" sz="160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2"/>
                  </a:ext>
                </a:extLst>
              </a:tr>
              <a:tr h="166370">
                <a:tc>
                  <a:txBody>
                    <a:bodyPr/>
                    <a:lstStyle/>
                    <a:p>
                      <a:pPr algn="ctr">
                        <a:lnSpc>
                          <a:spcPct val="115000"/>
                        </a:lnSpc>
                        <a:spcAft>
                          <a:spcPts val="0"/>
                        </a:spcAft>
                      </a:pPr>
                      <a:r>
                        <a:rPr lang="en-US" sz="1600">
                          <a:effectLst/>
                          <a:latin typeface="Times New Roman" pitchFamily="18" charset="0"/>
                          <a:cs typeface="Times New Roman" pitchFamily="18" charset="0"/>
                        </a:rPr>
                        <a:t>1</a:t>
                      </a:r>
                      <a:endParaRPr lang="en-IN" sz="160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X</a:t>
                      </a:r>
                      <a:endParaRPr lang="en-IN" sz="1600" dirty="0">
                        <a:effectLst/>
                        <a:latin typeface="Times New Roman" pitchFamily="18" charset="0"/>
                        <a:cs typeface="Times New Roman" pitchFamily="18" charset="0"/>
                      </a:endParaRPr>
                    </a:p>
                  </a:txBody>
                  <a:tcPr marL="91416" marR="91416"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Q</a:t>
                      </a:r>
                      <a:r>
                        <a:rPr lang="en-US" sz="1600" baseline="-25000">
                          <a:effectLst/>
                          <a:latin typeface="Times New Roman" pitchFamily="18" charset="0"/>
                          <a:cs typeface="Times New Roman" pitchFamily="18" charset="0"/>
                        </a:rPr>
                        <a:t>i</a:t>
                      </a:r>
                      <a:endParaRPr lang="en-IN" sz="1600">
                        <a:effectLst/>
                        <a:latin typeface="Times New Roman" pitchFamily="18" charset="0"/>
                        <a:cs typeface="Times New Roman" pitchFamily="18" charset="0"/>
                      </a:endParaRPr>
                    </a:p>
                  </a:txBody>
                  <a:tcPr marL="91416" marR="91416" marT="0" marB="0" anchor="ctr"/>
                </a:tc>
                <a:tc>
                  <a:txBody>
                    <a:bodyPr/>
                    <a:lstStyle/>
                    <a:p>
                      <a:pPr>
                        <a:lnSpc>
                          <a:spcPct val="115000"/>
                        </a:lnSpc>
                        <a:spcAft>
                          <a:spcPts val="0"/>
                        </a:spcAft>
                      </a:pPr>
                      <a:r>
                        <a:rPr lang="en-US" sz="1600" dirty="0">
                          <a:effectLst/>
                          <a:latin typeface="Times New Roman" pitchFamily="18" charset="0"/>
                          <a:cs typeface="Times New Roman" pitchFamily="18" charset="0"/>
                        </a:rPr>
                        <a:t>Maintaining Previous Value</a:t>
                      </a:r>
                      <a:endParaRPr lang="en-IN" sz="1600" dirty="0">
                        <a:effectLst/>
                        <a:latin typeface="Times New Roman" pitchFamily="18" charset="0"/>
                        <a:cs typeface="Times New Roman" pitchFamily="18" charset="0"/>
                      </a:endParaRPr>
                    </a:p>
                  </a:txBody>
                  <a:tcPr marL="91416" marR="91416" marT="0" marB="0" anchor="ctr"/>
                </a:tc>
                <a:extLst>
                  <a:ext uri="{0D108BD9-81ED-4DB2-BD59-A6C34878D82A}">
                    <a16:rowId xmlns="" xmlns:a16="http://schemas.microsoft.com/office/drawing/2014/main" val="10003"/>
                  </a:ext>
                </a:extLst>
              </a:tr>
            </a:tbl>
          </a:graphicData>
        </a:graphic>
      </p:graphicFrame>
      <p:pic>
        <p:nvPicPr>
          <p:cNvPr id="10" name="Picture 9"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11" name="Title 1"/>
          <p:cNvSpPr txBox="1">
            <a:spLocks/>
          </p:cNvSpPr>
          <p:nvPr/>
        </p:nvSpPr>
        <p:spPr>
          <a:xfrm>
            <a:off x="3046412" y="76200"/>
            <a:ext cx="70103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Key Elements of Division Unit</a:t>
            </a:r>
            <a:endParaRPr lang="en-IN" sz="4000" b="1" i="1" u="sng" dirty="0">
              <a:solidFill>
                <a:srgbClr val="00B050"/>
              </a:solidFill>
              <a:latin typeface="Times New Roman" pitchFamily="18" charset="0"/>
              <a:cs typeface="Times New Roman" pitchFamily="18" charset="0"/>
            </a:endParaRPr>
          </a:p>
        </p:txBody>
      </p:sp>
      <p:sp>
        <p:nvSpPr>
          <p:cNvPr id="12" name="Rounded Rectangle 11"/>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A4CAD56C-3EE8-4339-B8C3-2BF7B8EE7451}" type="datetime1">
              <a:rPr lang="ta-IN" smtClean="0"/>
              <a:pPr/>
              <a:t>20-03-2020</a:t>
            </a:fld>
            <a:endParaRPr lang="en-US"/>
          </a:p>
        </p:txBody>
      </p:sp>
      <p:sp>
        <p:nvSpPr>
          <p:cNvPr id="13" name="Slide Number Placeholder 12"/>
          <p:cNvSpPr>
            <a:spLocks noGrp="1"/>
          </p:cNvSpPr>
          <p:nvPr>
            <p:ph type="sldNum" sz="quarter" idx="12"/>
          </p:nvPr>
        </p:nvSpPr>
        <p:spPr/>
        <p:txBody>
          <a:bodyPr/>
          <a:lstStyle/>
          <a:p>
            <a:fld id="{9481EC19-6D0F-46DC-855D-481A351B335A}" type="slidenum">
              <a:rPr lang="en-US" smtClean="0"/>
              <a:pPr/>
              <a:t>62</a:t>
            </a:fld>
            <a:endParaRPr lang="en-US"/>
          </a:p>
        </p:txBody>
      </p:sp>
      <p:sp>
        <p:nvSpPr>
          <p:cNvPr id="14" name="Footer Placeholder 13"/>
          <p:cNvSpPr>
            <a:spLocks noGrp="1"/>
          </p:cNvSpPr>
          <p:nvPr>
            <p:ph type="ftr" sz="quarter" idx="11"/>
          </p:nvPr>
        </p:nvSpPr>
        <p:spPr/>
        <p:txBody>
          <a:bodyPr/>
          <a:lstStyle/>
          <a:p>
            <a:r>
              <a:rPr lang="en-US" smtClean="0"/>
              <a:t>Ph.D. Viva Voce</a:t>
            </a:r>
            <a:endParaRPr lang="en-US"/>
          </a:p>
        </p:txBody>
      </p:sp>
      <p:sp>
        <p:nvSpPr>
          <p:cNvPr id="15" name="TextBox 14"/>
          <p:cNvSpPr txBox="1"/>
          <p:nvPr/>
        </p:nvSpPr>
        <p:spPr>
          <a:xfrm>
            <a:off x="1598612" y="5934670"/>
            <a:ext cx="3191323" cy="923330"/>
          </a:xfrm>
          <a:prstGeom prst="rect">
            <a:avLst/>
          </a:prstGeom>
          <a:noFill/>
        </p:spPr>
        <p:txBody>
          <a:bodyPr wrap="none" rtlCol="0">
            <a:spAutoFit/>
          </a:bodyPr>
          <a:lstStyle/>
          <a:p>
            <a:r>
              <a:rPr lang="en-US" dirty="0" smtClean="0">
                <a:latin typeface="Times New Roman" pitchFamily="18" charset="0"/>
                <a:cs typeface="Times New Roman" pitchFamily="18" charset="0"/>
              </a:rPr>
              <a:t>SP – </a:t>
            </a:r>
            <a:r>
              <a:rPr lang="en-US" sz="1600" dirty="0" smtClean="0">
                <a:latin typeface="Times New Roman" pitchFamily="18" charset="0"/>
                <a:cs typeface="Times New Roman" pitchFamily="18" charset="0"/>
              </a:rPr>
              <a:t>Serial / Parallel Control Signal</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SI – Serial Input</a:t>
            </a:r>
          </a:p>
          <a:p>
            <a:r>
              <a:rPr lang="en-US" dirty="0" smtClean="0">
                <a:latin typeface="Times New Roman" pitchFamily="18" charset="0"/>
                <a:cs typeface="Times New Roman" pitchFamily="18" charset="0"/>
              </a:rPr>
              <a:t>PI – Parallel Input</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28271443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03812" y="1628800"/>
            <a:ext cx="2749279" cy="584775"/>
          </a:xfrm>
          <a:prstGeom prst="rect">
            <a:avLst/>
          </a:prstGeom>
        </p:spPr>
        <p:txBody>
          <a:bodyPr wrap="none">
            <a:spAutoFit/>
          </a:bodyPr>
          <a:lstStyle/>
          <a:p>
            <a:r>
              <a:rPr lang="en-GB" sz="3200" b="1" u="sng" dirty="0" smtClean="0">
                <a:latin typeface="Times New Roman" pitchFamily="18" charset="0"/>
                <a:cs typeface="Times New Roman" pitchFamily="18" charset="0"/>
              </a:rPr>
              <a:t>Parallel Adder</a:t>
            </a:r>
            <a:endParaRPr lang="en-IN" sz="3200" u="sng" dirty="0">
              <a:latin typeface="Times New Roman" pitchFamily="18" charset="0"/>
              <a:cs typeface="Times New Roman" pitchFamily="18" charset="0"/>
            </a:endParaRPr>
          </a:p>
        </p:txBody>
      </p:sp>
      <p:pic>
        <p:nvPicPr>
          <p:cNvPr id="5" name="Picture 4"/>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389" y="2849880"/>
            <a:ext cx="10558423" cy="2103120"/>
          </a:xfrm>
          <a:prstGeom prst="rect">
            <a:avLst/>
          </a:prstGeom>
          <a:noFill/>
          <a:ln>
            <a:noFill/>
          </a:ln>
        </p:spPr>
      </p:pic>
      <p:pic>
        <p:nvPicPr>
          <p:cNvPr id="7" name="Picture 6"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3046412" y="76200"/>
            <a:ext cx="70103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Key Elements of Division Unit</a:t>
            </a:r>
            <a:endParaRPr lang="en-IN" sz="40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10" name="Date Placeholder 9"/>
          <p:cNvSpPr>
            <a:spLocks noGrp="1"/>
          </p:cNvSpPr>
          <p:nvPr>
            <p:ph type="dt" sz="half" idx="10"/>
          </p:nvPr>
        </p:nvSpPr>
        <p:spPr/>
        <p:txBody>
          <a:bodyPr/>
          <a:lstStyle/>
          <a:p>
            <a:fld id="{35FC8886-4DFF-4842-9C62-C50186244395}"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63</a:t>
            </a:fld>
            <a:endParaRPr lang="en-US"/>
          </a:p>
        </p:txBody>
      </p:sp>
      <p:sp>
        <p:nvSpPr>
          <p:cNvPr id="12" name="Footer Placeholder 11"/>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9779904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l="2376" t="3433" r="4775" b="5605"/>
          <a:stretch>
            <a:fillRect/>
          </a:stretch>
        </p:blipFill>
        <p:spPr bwMode="auto">
          <a:xfrm>
            <a:off x="1370012" y="1295400"/>
            <a:ext cx="6916312" cy="5545455"/>
          </a:xfrm>
          <a:prstGeom prst="rect">
            <a:avLst/>
          </a:prstGeom>
          <a:noFill/>
          <a:ln w="9525">
            <a:noFill/>
            <a:miter lim="800000"/>
            <a:headEnd/>
            <a:tailEnd/>
          </a:ln>
          <a:effectLst/>
        </p:spPr>
      </p:pic>
      <p:sp>
        <p:nvSpPr>
          <p:cNvPr id="5122" name="Text Box 11"/>
          <p:cNvSpPr txBox="1">
            <a:spLocks noChangeArrowheads="1"/>
          </p:cNvSpPr>
          <p:nvPr/>
        </p:nvSpPr>
        <p:spPr bwMode="auto">
          <a:xfrm>
            <a:off x="8456613" y="3124200"/>
            <a:ext cx="3581399" cy="203132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Arial" pitchFamily="34" charset="0"/>
                <a:cs typeface="Arial" pitchFamily="34" charset="0"/>
              </a:rPr>
              <a:t>    A)  3-bit Multiplexer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Arial" pitchFamily="34" charset="0"/>
                <a:cs typeface="Arial" pitchFamily="34" charset="0"/>
              </a:rPr>
              <a:t>    B)  2-bit Multiplexer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Arial" pitchFamily="34" charset="0"/>
                <a:cs typeface="Arial" pitchFamily="34" charset="0"/>
              </a:rPr>
              <a:t>    C)  3-bit Shift Register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Arial" pitchFamily="34" charset="0"/>
                <a:cs typeface="Arial" pitchFamily="34" charset="0"/>
              </a:rPr>
              <a:t>    D)  2-bit Shift Register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Arial" pitchFamily="34" charset="0"/>
                <a:cs typeface="Arial" pitchFamily="34" charset="0"/>
              </a:rPr>
              <a:t>    E)  Rounding Register	 </a:t>
            </a:r>
          </a:p>
          <a:p>
            <a:pPr marL="0" marR="0" lvl="0" indent="0" algn="l" defTabSz="914400" rtl="0" eaLnBrk="1" fontAlgn="base" latinLnBrk="0" hangingPunct="1">
              <a:lnSpc>
                <a:spcPct val="100000"/>
              </a:lnSpc>
              <a:spcBef>
                <a:spcPct val="0"/>
              </a:spcBef>
              <a:spcAft>
                <a:spcPct val="0"/>
              </a:spcAft>
              <a:buClrTx/>
              <a:buSzTx/>
              <a:buFontTx/>
              <a:buNone/>
              <a:tabLst/>
            </a:pPr>
            <a:r>
              <a:rPr lang="en-US" b="1" dirty="0" smtClean="0">
                <a:latin typeface="Times New Roman" pitchFamily="18" charset="0"/>
                <a:ea typeface="Arial" pitchFamily="34" charset="0"/>
                <a:cs typeface="Arial" pitchFamily="34" charset="0"/>
              </a:rPr>
              <a:t> </a:t>
            </a:r>
            <a:r>
              <a:rPr kumimoji="0" lang="en-US" b="1" i="0" u="none" strike="noStrike" cap="none" normalizeH="0" baseline="0" dirty="0" smtClean="0">
                <a:ln>
                  <a:noFill/>
                </a:ln>
                <a:solidFill>
                  <a:schemeClr val="tx1"/>
                </a:solidFill>
                <a:effectLst/>
                <a:latin typeface="Times New Roman" pitchFamily="18" charset="0"/>
                <a:ea typeface="Arial" pitchFamily="34" charset="0"/>
                <a:cs typeface="Arial" pitchFamily="34" charset="0"/>
              </a:rPr>
              <a:t>   F)  Normalization Register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Arial" pitchFamily="34" charset="0"/>
                <a:cs typeface="Arial" pitchFamily="34" charset="0"/>
              </a:rPr>
              <a:t>    G) Parallel Adder</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5"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3046412" y="76200"/>
            <a:ext cx="7010399"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QCA Realization of Division Unit</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5D320B45-C18F-4585-BFB6-2064A3E685C6}"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64</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1222920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323792" y="1447800"/>
            <a:ext cx="10818813" cy="5105400"/>
          </a:xfrm>
          <a:prstGeom prst="rect">
            <a:avLst/>
          </a:prstGeom>
          <a:noFill/>
          <a:ln w="9525">
            <a:noFill/>
            <a:miter lim="800000"/>
            <a:headEnd/>
            <a:tailEnd/>
          </a:ln>
        </p:spPr>
      </p:pic>
      <p:pic>
        <p:nvPicPr>
          <p:cNvPr id="6" name="Picture 5"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3046412" y="76200"/>
            <a:ext cx="7010399"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Quantum Circuit of Division Unit</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EB3A8147-BF43-4002-8E91-87E06E7D546A}"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65</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6851048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127892194"/>
              </p:ext>
            </p:extLst>
          </p:nvPr>
        </p:nvGraphicFramePr>
        <p:xfrm>
          <a:off x="1610366" y="1720850"/>
          <a:ext cx="10275246" cy="3308350"/>
        </p:xfrm>
        <a:graphic>
          <a:graphicData uri="http://schemas.openxmlformats.org/drawingml/2006/table">
            <a:tbl>
              <a:tblPr firstRow="1" firstCol="1" bandRow="1">
                <a:tableStyleId>{5C22544A-7EE6-4342-B048-85BDC9FD1C3A}</a:tableStyleId>
              </a:tblPr>
              <a:tblGrid>
                <a:gridCol w="676545">
                  <a:extLst>
                    <a:ext uri="{9D8B030D-6E8A-4147-A177-3AD203B41FA5}">
                      <a16:colId xmlns="" xmlns:a16="http://schemas.microsoft.com/office/drawing/2014/main" val="20000"/>
                    </a:ext>
                  </a:extLst>
                </a:gridCol>
                <a:gridCol w="1371243">
                  <a:extLst>
                    <a:ext uri="{9D8B030D-6E8A-4147-A177-3AD203B41FA5}">
                      <a16:colId xmlns="" xmlns:a16="http://schemas.microsoft.com/office/drawing/2014/main" val="20001"/>
                    </a:ext>
                  </a:extLst>
                </a:gridCol>
                <a:gridCol w="1371243">
                  <a:extLst>
                    <a:ext uri="{9D8B030D-6E8A-4147-A177-3AD203B41FA5}">
                      <a16:colId xmlns="" xmlns:a16="http://schemas.microsoft.com/office/drawing/2014/main" val="20002"/>
                    </a:ext>
                  </a:extLst>
                </a:gridCol>
                <a:gridCol w="1371243">
                  <a:extLst>
                    <a:ext uri="{9D8B030D-6E8A-4147-A177-3AD203B41FA5}">
                      <a16:colId xmlns="" xmlns:a16="http://schemas.microsoft.com/office/drawing/2014/main" val="20003"/>
                    </a:ext>
                  </a:extLst>
                </a:gridCol>
                <a:gridCol w="1371243">
                  <a:extLst>
                    <a:ext uri="{9D8B030D-6E8A-4147-A177-3AD203B41FA5}">
                      <a16:colId xmlns="" xmlns:a16="http://schemas.microsoft.com/office/drawing/2014/main" val="20004"/>
                    </a:ext>
                  </a:extLst>
                </a:gridCol>
                <a:gridCol w="1371243">
                  <a:extLst>
                    <a:ext uri="{9D8B030D-6E8A-4147-A177-3AD203B41FA5}">
                      <a16:colId xmlns="" xmlns:a16="http://schemas.microsoft.com/office/drawing/2014/main" val="20005"/>
                    </a:ext>
                  </a:extLst>
                </a:gridCol>
                <a:gridCol w="1371243">
                  <a:extLst>
                    <a:ext uri="{9D8B030D-6E8A-4147-A177-3AD203B41FA5}">
                      <a16:colId xmlns="" xmlns:a16="http://schemas.microsoft.com/office/drawing/2014/main" val="20006"/>
                    </a:ext>
                  </a:extLst>
                </a:gridCol>
                <a:gridCol w="1371243">
                  <a:extLst>
                    <a:ext uri="{9D8B030D-6E8A-4147-A177-3AD203B41FA5}">
                      <a16:colId xmlns="" xmlns:a16="http://schemas.microsoft.com/office/drawing/2014/main" val="20007"/>
                    </a:ext>
                  </a:extLst>
                </a:gridCol>
              </a:tblGrid>
              <a:tr h="313055">
                <a:tc>
                  <a:txBody>
                    <a:bodyPr/>
                    <a:lstStyle/>
                    <a:p>
                      <a:pPr algn="ctr">
                        <a:lnSpc>
                          <a:spcPct val="115000"/>
                        </a:lnSpc>
                        <a:spcAft>
                          <a:spcPts val="0"/>
                        </a:spcAft>
                      </a:pPr>
                      <a:r>
                        <a:rPr lang="en-US" sz="1400" dirty="0">
                          <a:effectLst/>
                          <a:latin typeface="Times New Roman" pitchFamily="18" charset="0"/>
                          <a:cs typeface="Times New Roman" pitchFamily="18" charset="0"/>
                        </a:rPr>
                        <a:t>S. No.</a:t>
                      </a:r>
                      <a:endParaRPr lang="en-IN" sz="1200" dirty="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Functional Module</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Number of Bits</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Gates Used</a:t>
                      </a:r>
                      <a:endParaRPr lang="en-IN" sz="1200" dirty="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Number of Gates</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Quantum Cost</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Garbage Output</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Constant Input</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0"/>
                  </a:ext>
                </a:extLst>
              </a:tr>
              <a:tr h="325120">
                <a:tc rowSpan="2">
                  <a:txBody>
                    <a:bodyPr/>
                    <a:lstStyle/>
                    <a:p>
                      <a:pPr marL="342900" lvl="0" indent="-342900">
                        <a:lnSpc>
                          <a:spcPct val="115000"/>
                        </a:lnSpc>
                        <a:spcAft>
                          <a:spcPts val="0"/>
                        </a:spcAft>
                        <a:buFont typeface="+mj-lt"/>
                        <a:buNone/>
                      </a:pPr>
                      <a:r>
                        <a:rPr lang="en-IN" sz="1200" dirty="0" smtClean="0">
                          <a:effectLst/>
                          <a:latin typeface="Times New Roman" pitchFamily="18" charset="0"/>
                          <a:ea typeface="Calibri"/>
                          <a:cs typeface="Times New Roman" pitchFamily="18" charset="0"/>
                        </a:rPr>
                        <a:t>1.</a:t>
                      </a:r>
                      <a:endParaRPr lang="en-IN" sz="1200" dirty="0">
                        <a:effectLst/>
                        <a:latin typeface="Times New Roman" pitchFamily="18" charset="0"/>
                        <a:ea typeface="Calibri"/>
                        <a:cs typeface="Times New Roman" pitchFamily="18" charset="0"/>
                      </a:endParaRPr>
                    </a:p>
                  </a:txBody>
                  <a:tcPr marL="91416" marR="91416" marT="0" marB="0" anchor="ctr"/>
                </a:tc>
                <a:tc rowSpan="2">
                  <a:txBody>
                    <a:bodyPr/>
                    <a:lstStyle/>
                    <a:p>
                      <a:pPr>
                        <a:lnSpc>
                          <a:spcPct val="115000"/>
                        </a:lnSpc>
                        <a:spcAft>
                          <a:spcPts val="0"/>
                        </a:spcAft>
                      </a:pPr>
                      <a:r>
                        <a:rPr lang="en-US" sz="1400">
                          <a:effectLst/>
                          <a:latin typeface="Times New Roman" pitchFamily="18" charset="0"/>
                          <a:cs typeface="Times New Roman" pitchFamily="18" charset="0"/>
                        </a:rPr>
                        <a:t>Multiplexer</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a:t>
                      </a:r>
                      <a:endParaRPr lang="en-IN" sz="1200">
                        <a:effectLst/>
                        <a:latin typeface="Times New Roman" pitchFamily="18" charset="0"/>
                        <a:ea typeface="Calibri"/>
                        <a:cs typeface="Times New Roman" pitchFamily="18" charset="0"/>
                      </a:endParaRPr>
                    </a:p>
                  </a:txBody>
                  <a:tcPr marL="91416" marR="91416" marT="0" marB="0" anchor="ctr"/>
                </a:tc>
                <a:tc rowSpan="4">
                  <a:txBody>
                    <a:bodyPr/>
                    <a:lstStyle/>
                    <a:p>
                      <a:pPr algn="ctr">
                        <a:lnSpc>
                          <a:spcPct val="115000"/>
                        </a:lnSpc>
                        <a:spcAft>
                          <a:spcPts val="0"/>
                        </a:spcAft>
                      </a:pPr>
                      <a:r>
                        <a:rPr lang="en-US" sz="1400" dirty="0">
                          <a:effectLst/>
                          <a:latin typeface="Times New Roman" pitchFamily="18" charset="0"/>
                          <a:cs typeface="Times New Roman" pitchFamily="18" charset="0"/>
                        </a:rPr>
                        <a:t>KMD </a:t>
                      </a:r>
                      <a:r>
                        <a:rPr lang="en-US" sz="1400" dirty="0" smtClean="0">
                          <a:effectLst/>
                          <a:latin typeface="Times New Roman" pitchFamily="18" charset="0"/>
                          <a:cs typeface="Times New Roman" pitchFamily="18" charset="0"/>
                        </a:rPr>
                        <a:t>Gate3</a:t>
                      </a:r>
                      <a:endParaRPr lang="en-IN" sz="1200" dirty="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dirty="0">
                          <a:solidFill>
                            <a:schemeClr val="tx1"/>
                          </a:solidFill>
                          <a:effectLst/>
                          <a:latin typeface="Times New Roman" pitchFamily="18" charset="0"/>
                          <a:cs typeface="Times New Roman" pitchFamily="18" charset="0"/>
                        </a:rPr>
                        <a:t>n</a:t>
                      </a:r>
                      <a:endParaRPr lang="en-IN" sz="1200" dirty="0">
                        <a:solidFill>
                          <a:schemeClr val="tx1"/>
                        </a:solidFill>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6n</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2n</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1"/>
                  </a:ext>
                </a:extLst>
              </a:tr>
              <a:tr h="307975">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400">
                          <a:effectLst/>
                          <a:latin typeface="Times New Roman" pitchFamily="18" charset="0"/>
                          <a:cs typeface="Times New Roman" pitchFamily="18" charset="0"/>
                        </a:rPr>
                        <a:t>n+1</a:t>
                      </a:r>
                      <a:endParaRPr lang="en-IN" sz="1200">
                        <a:effectLst/>
                        <a:latin typeface="Times New Roman" pitchFamily="18" charset="0"/>
                        <a:ea typeface="Calibri"/>
                        <a:cs typeface="Times New Roman" pitchFamily="18" charset="0"/>
                      </a:endParaRPr>
                    </a:p>
                  </a:txBody>
                  <a:tcPr marL="91416" marR="91416" marT="0" marB="0" anchor="ctr"/>
                </a:tc>
                <a:tc vMerge="1">
                  <a:txBody>
                    <a:bodyPr/>
                    <a:lstStyle/>
                    <a:p>
                      <a:endParaRPr lang="en-IN"/>
                    </a:p>
                  </a:txBody>
                  <a:tcPr/>
                </a:tc>
                <a:tc>
                  <a:txBody>
                    <a:bodyPr/>
                    <a:lstStyle/>
                    <a:p>
                      <a:pPr algn="ctr">
                        <a:lnSpc>
                          <a:spcPct val="115000"/>
                        </a:lnSpc>
                        <a:spcAft>
                          <a:spcPts val="0"/>
                        </a:spcAft>
                      </a:pPr>
                      <a:r>
                        <a:rPr lang="en-US" sz="1400" dirty="0">
                          <a:solidFill>
                            <a:schemeClr val="tx1"/>
                          </a:solidFill>
                          <a:effectLst/>
                          <a:latin typeface="Times New Roman" pitchFamily="18" charset="0"/>
                          <a:cs typeface="Times New Roman" pitchFamily="18" charset="0"/>
                        </a:rPr>
                        <a:t>n+1</a:t>
                      </a:r>
                      <a:endParaRPr lang="en-IN" sz="1200" dirty="0">
                        <a:solidFill>
                          <a:schemeClr val="tx1"/>
                        </a:solidFill>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6n + 6</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2n+2</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n+1</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2"/>
                  </a:ext>
                </a:extLst>
              </a:tr>
              <a:tr h="336550">
                <a:tc rowSpan="2">
                  <a:txBody>
                    <a:bodyPr/>
                    <a:lstStyle/>
                    <a:p>
                      <a:pPr marL="342900" lvl="0" indent="-342900">
                        <a:lnSpc>
                          <a:spcPct val="115000"/>
                        </a:lnSpc>
                        <a:spcAft>
                          <a:spcPts val="0"/>
                        </a:spcAft>
                        <a:buFont typeface="+mj-lt"/>
                        <a:buNone/>
                      </a:pPr>
                      <a:r>
                        <a:rPr lang="en-IN" sz="1200" dirty="0" smtClean="0">
                          <a:effectLst/>
                          <a:latin typeface="Times New Roman" pitchFamily="18" charset="0"/>
                          <a:ea typeface="Calibri"/>
                          <a:cs typeface="Times New Roman" pitchFamily="18" charset="0"/>
                        </a:rPr>
                        <a:t>2.</a:t>
                      </a:r>
                      <a:endParaRPr lang="en-IN" sz="1200" dirty="0">
                        <a:effectLst/>
                        <a:latin typeface="Times New Roman" pitchFamily="18" charset="0"/>
                        <a:ea typeface="Calibri"/>
                        <a:cs typeface="Times New Roman" pitchFamily="18" charset="0"/>
                      </a:endParaRPr>
                    </a:p>
                  </a:txBody>
                  <a:tcPr marL="91416" marR="91416" marT="0" marB="0" anchor="ctr"/>
                </a:tc>
                <a:tc rowSpan="2">
                  <a:txBody>
                    <a:bodyPr/>
                    <a:lstStyle/>
                    <a:p>
                      <a:pPr>
                        <a:lnSpc>
                          <a:spcPct val="115000"/>
                        </a:lnSpc>
                        <a:spcAft>
                          <a:spcPts val="0"/>
                        </a:spcAft>
                      </a:pPr>
                      <a:r>
                        <a:rPr lang="en-US" sz="1400">
                          <a:effectLst/>
                          <a:latin typeface="Times New Roman" pitchFamily="18" charset="0"/>
                          <a:cs typeface="Times New Roman" pitchFamily="18" charset="0"/>
                        </a:rPr>
                        <a:t>Multifunctional Register</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a:t>
                      </a:r>
                      <a:endParaRPr lang="en-IN" sz="1200">
                        <a:effectLst/>
                        <a:latin typeface="Times New Roman" pitchFamily="18" charset="0"/>
                        <a:ea typeface="Calibri"/>
                        <a:cs typeface="Times New Roman" pitchFamily="18" charset="0"/>
                      </a:endParaRPr>
                    </a:p>
                  </a:txBody>
                  <a:tcPr marL="91416" marR="91416" marT="0" marB="0" anchor="ctr"/>
                </a:tc>
                <a:tc vMerge="1">
                  <a:txBody>
                    <a:bodyPr/>
                    <a:lstStyle/>
                    <a:p>
                      <a:endParaRPr lang="en-IN"/>
                    </a:p>
                  </a:txBody>
                  <a:tcPr/>
                </a:tc>
                <a:tc>
                  <a:txBody>
                    <a:bodyPr/>
                    <a:lstStyle/>
                    <a:p>
                      <a:pPr algn="ctr">
                        <a:lnSpc>
                          <a:spcPct val="115000"/>
                        </a:lnSpc>
                        <a:spcAft>
                          <a:spcPts val="0"/>
                        </a:spcAft>
                      </a:pPr>
                      <a:r>
                        <a:rPr lang="en-US" sz="1400" dirty="0" smtClean="0">
                          <a:solidFill>
                            <a:schemeClr val="tx1"/>
                          </a:solidFill>
                          <a:effectLst/>
                          <a:latin typeface="Times New Roman" pitchFamily="18" charset="0"/>
                          <a:cs typeface="Times New Roman" pitchFamily="18" charset="0"/>
                        </a:rPr>
                        <a:t>2n</a:t>
                      </a:r>
                      <a:endParaRPr lang="en-IN" sz="1200" dirty="0">
                        <a:solidFill>
                          <a:schemeClr val="tx1"/>
                        </a:solidFill>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18n</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5n</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3n</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3"/>
                  </a:ext>
                </a:extLst>
              </a:tr>
              <a:tr h="262255">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400">
                          <a:effectLst/>
                          <a:latin typeface="Times New Roman" pitchFamily="18" charset="0"/>
                          <a:cs typeface="Times New Roman" pitchFamily="18" charset="0"/>
                        </a:rPr>
                        <a:t>n+1</a:t>
                      </a:r>
                      <a:endParaRPr lang="en-IN" sz="1200">
                        <a:effectLst/>
                        <a:latin typeface="Times New Roman" pitchFamily="18" charset="0"/>
                        <a:ea typeface="Calibri"/>
                        <a:cs typeface="Times New Roman" pitchFamily="18" charset="0"/>
                      </a:endParaRPr>
                    </a:p>
                  </a:txBody>
                  <a:tcPr marL="91416" marR="91416" marT="0" marB="0" anchor="ctr"/>
                </a:tc>
                <a:tc vMerge="1">
                  <a:txBody>
                    <a:bodyPr/>
                    <a:lstStyle/>
                    <a:p>
                      <a:endParaRPr lang="en-IN"/>
                    </a:p>
                  </a:txBody>
                  <a:tcPr/>
                </a:tc>
                <a:tc>
                  <a:txBody>
                    <a:bodyPr/>
                    <a:lstStyle/>
                    <a:p>
                      <a:pPr algn="ctr">
                        <a:lnSpc>
                          <a:spcPct val="115000"/>
                        </a:lnSpc>
                        <a:spcAft>
                          <a:spcPts val="0"/>
                        </a:spcAft>
                      </a:pPr>
                      <a:r>
                        <a:rPr lang="en-US" sz="1400" dirty="0">
                          <a:solidFill>
                            <a:schemeClr val="tx1"/>
                          </a:solidFill>
                          <a:effectLst/>
                          <a:latin typeface="Times New Roman" pitchFamily="18" charset="0"/>
                          <a:cs typeface="Times New Roman" pitchFamily="18" charset="0"/>
                        </a:rPr>
                        <a:t>2</a:t>
                      </a:r>
                      <a:r>
                        <a:rPr lang="en-US" sz="1400" dirty="0" smtClean="0">
                          <a:solidFill>
                            <a:schemeClr val="tx1"/>
                          </a:solidFill>
                          <a:effectLst/>
                          <a:latin typeface="Times New Roman" pitchFamily="18" charset="0"/>
                          <a:cs typeface="Times New Roman" pitchFamily="18" charset="0"/>
                        </a:rPr>
                        <a:t>n+1</a:t>
                      </a:r>
                      <a:endParaRPr lang="en-IN" sz="1200" dirty="0">
                        <a:solidFill>
                          <a:schemeClr val="tx1"/>
                        </a:solidFill>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18n+18</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5n+5</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3n+3</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4"/>
                  </a:ext>
                </a:extLst>
              </a:tr>
              <a:tr h="205105">
                <a:tc>
                  <a:txBody>
                    <a:bodyPr/>
                    <a:lstStyle/>
                    <a:p>
                      <a:pPr marL="342900" lvl="0" indent="-342900">
                        <a:lnSpc>
                          <a:spcPct val="115000"/>
                        </a:lnSpc>
                        <a:spcAft>
                          <a:spcPts val="0"/>
                        </a:spcAft>
                        <a:buFont typeface="+mj-lt"/>
                        <a:buNone/>
                      </a:pPr>
                      <a:r>
                        <a:rPr lang="en-IN" sz="1200" dirty="0" smtClean="0">
                          <a:effectLst/>
                          <a:latin typeface="Times New Roman" pitchFamily="18" charset="0"/>
                          <a:ea typeface="Calibri"/>
                          <a:cs typeface="Times New Roman" pitchFamily="18" charset="0"/>
                        </a:rPr>
                        <a:t>3.</a:t>
                      </a:r>
                      <a:endParaRPr lang="en-IN" sz="1200" dirty="0">
                        <a:effectLst/>
                        <a:latin typeface="Times New Roman" pitchFamily="18" charset="0"/>
                        <a:ea typeface="Calibri"/>
                        <a:cs typeface="Times New Roman" pitchFamily="18" charset="0"/>
                      </a:endParaRPr>
                    </a:p>
                  </a:txBody>
                  <a:tcPr marL="91416" marR="91416" marT="0" marB="0" anchor="ctr"/>
                </a:tc>
                <a:tc>
                  <a:txBody>
                    <a:bodyPr/>
                    <a:lstStyle/>
                    <a:p>
                      <a:pPr>
                        <a:lnSpc>
                          <a:spcPct val="115000"/>
                        </a:lnSpc>
                        <a:spcAft>
                          <a:spcPts val="0"/>
                        </a:spcAft>
                      </a:pPr>
                      <a:r>
                        <a:rPr lang="en-US" sz="1400">
                          <a:effectLst/>
                          <a:latin typeface="Times New Roman" pitchFamily="18" charset="0"/>
                          <a:cs typeface="Times New Roman" pitchFamily="18" charset="0"/>
                        </a:rPr>
                        <a:t>Divisor Register</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F2G</a:t>
                      </a:r>
                      <a:endParaRPr lang="en-IN" sz="1200" dirty="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dirty="0">
                          <a:solidFill>
                            <a:schemeClr val="tx1"/>
                          </a:solidFill>
                          <a:effectLst/>
                          <a:latin typeface="Times New Roman" pitchFamily="18" charset="0"/>
                          <a:cs typeface="Times New Roman" pitchFamily="18" charset="0"/>
                        </a:rPr>
                        <a:t>n</a:t>
                      </a:r>
                      <a:endParaRPr lang="en-IN" sz="1200" dirty="0">
                        <a:solidFill>
                          <a:schemeClr val="tx1"/>
                        </a:solidFill>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2n</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2n</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5"/>
                  </a:ext>
                </a:extLst>
              </a:tr>
              <a:tr h="211455">
                <a:tc>
                  <a:txBody>
                    <a:bodyPr/>
                    <a:lstStyle/>
                    <a:p>
                      <a:pPr marL="342900" lvl="0" indent="-342900">
                        <a:lnSpc>
                          <a:spcPct val="115000"/>
                        </a:lnSpc>
                        <a:spcAft>
                          <a:spcPts val="0"/>
                        </a:spcAft>
                        <a:buFont typeface="+mj-lt"/>
                        <a:buNone/>
                      </a:pPr>
                      <a:r>
                        <a:rPr lang="en-IN" sz="1200" dirty="0" smtClean="0">
                          <a:effectLst/>
                          <a:latin typeface="Times New Roman" pitchFamily="18" charset="0"/>
                          <a:ea typeface="Calibri"/>
                          <a:cs typeface="Times New Roman" pitchFamily="18" charset="0"/>
                        </a:rPr>
                        <a:t>4.</a:t>
                      </a:r>
                      <a:endParaRPr lang="en-IN" sz="1200" dirty="0">
                        <a:effectLst/>
                        <a:latin typeface="Times New Roman" pitchFamily="18" charset="0"/>
                        <a:ea typeface="Calibri"/>
                        <a:cs typeface="Times New Roman" pitchFamily="18" charset="0"/>
                      </a:endParaRPr>
                    </a:p>
                  </a:txBody>
                  <a:tcPr marL="91416" marR="91416" marT="0" marB="0" anchor="ctr"/>
                </a:tc>
                <a:tc>
                  <a:txBody>
                    <a:bodyPr/>
                    <a:lstStyle/>
                    <a:p>
                      <a:pPr>
                        <a:lnSpc>
                          <a:spcPct val="115000"/>
                        </a:lnSpc>
                        <a:spcAft>
                          <a:spcPts val="0"/>
                        </a:spcAft>
                      </a:pPr>
                      <a:r>
                        <a:rPr lang="en-US" sz="1400">
                          <a:effectLst/>
                          <a:latin typeface="Times New Roman" pitchFamily="18" charset="0"/>
                          <a:cs typeface="Times New Roman" pitchFamily="18" charset="0"/>
                        </a:rPr>
                        <a:t>Parallel Adder</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n+1</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KMD </a:t>
                      </a:r>
                      <a:r>
                        <a:rPr lang="en-US" sz="1400" dirty="0" smtClean="0">
                          <a:effectLst/>
                          <a:latin typeface="Times New Roman" pitchFamily="18" charset="0"/>
                          <a:cs typeface="Times New Roman" pitchFamily="18" charset="0"/>
                        </a:rPr>
                        <a:t>Gate4</a:t>
                      </a:r>
                      <a:endParaRPr lang="en-IN" sz="1200" dirty="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dirty="0">
                          <a:solidFill>
                            <a:schemeClr val="tx1"/>
                          </a:solidFill>
                          <a:effectLst/>
                          <a:latin typeface="Times New Roman" pitchFamily="18" charset="0"/>
                          <a:cs typeface="Times New Roman" pitchFamily="18" charset="0"/>
                        </a:rPr>
                        <a:t>n+1</a:t>
                      </a:r>
                      <a:endParaRPr lang="en-IN" sz="1200" dirty="0">
                        <a:solidFill>
                          <a:schemeClr val="tx1"/>
                        </a:solidFill>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12n+12</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3n+3</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2n</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6"/>
                  </a:ext>
                </a:extLst>
              </a:tr>
              <a:tr h="262255">
                <a:tc rowSpan="2">
                  <a:txBody>
                    <a:bodyPr/>
                    <a:lstStyle/>
                    <a:p>
                      <a:pPr marL="342900" lvl="0" indent="-342900">
                        <a:lnSpc>
                          <a:spcPct val="115000"/>
                        </a:lnSpc>
                        <a:spcAft>
                          <a:spcPts val="0"/>
                        </a:spcAft>
                        <a:buFont typeface="+mj-lt"/>
                        <a:buNone/>
                      </a:pPr>
                      <a:r>
                        <a:rPr lang="en-IN" sz="1200" dirty="0" smtClean="0">
                          <a:effectLst/>
                          <a:latin typeface="Times New Roman" pitchFamily="18" charset="0"/>
                          <a:ea typeface="Calibri"/>
                          <a:cs typeface="Times New Roman" pitchFamily="18" charset="0"/>
                        </a:rPr>
                        <a:t>5.</a:t>
                      </a:r>
                      <a:endParaRPr lang="en-IN" sz="1200" dirty="0">
                        <a:effectLst/>
                        <a:latin typeface="Times New Roman" pitchFamily="18" charset="0"/>
                        <a:ea typeface="Calibri"/>
                        <a:cs typeface="Times New Roman" pitchFamily="18" charset="0"/>
                      </a:endParaRPr>
                    </a:p>
                  </a:txBody>
                  <a:tcPr marL="91416" marR="91416" marT="0" marB="0" anchor="ctr"/>
                </a:tc>
                <a:tc rowSpan="2">
                  <a:txBody>
                    <a:bodyPr/>
                    <a:lstStyle/>
                    <a:p>
                      <a:pPr>
                        <a:lnSpc>
                          <a:spcPct val="115000"/>
                        </a:lnSpc>
                        <a:spcAft>
                          <a:spcPts val="0"/>
                        </a:spcAft>
                      </a:pPr>
                      <a:r>
                        <a:rPr lang="en-US" sz="1400">
                          <a:effectLst/>
                          <a:latin typeface="Times New Roman" pitchFamily="18" charset="0"/>
                          <a:cs typeface="Times New Roman" pitchFamily="18" charset="0"/>
                        </a:rPr>
                        <a:t>Register</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a:t>
                      </a:r>
                      <a:endParaRPr lang="en-IN" sz="1200">
                        <a:effectLst/>
                        <a:latin typeface="Times New Roman" pitchFamily="18" charset="0"/>
                        <a:ea typeface="Calibri"/>
                        <a:cs typeface="Times New Roman" pitchFamily="18" charset="0"/>
                      </a:endParaRPr>
                    </a:p>
                  </a:txBody>
                  <a:tcPr marL="91416" marR="91416" marT="0" marB="0" anchor="ctr"/>
                </a:tc>
                <a:tc rowSpan="2">
                  <a:txBody>
                    <a:bodyPr/>
                    <a:lstStyle/>
                    <a:p>
                      <a:pPr algn="ctr">
                        <a:lnSpc>
                          <a:spcPct val="115000"/>
                        </a:lnSpc>
                        <a:spcAft>
                          <a:spcPts val="0"/>
                        </a:spcAft>
                      </a:pPr>
                      <a:r>
                        <a:rPr lang="en-US" sz="1400">
                          <a:effectLst/>
                          <a:latin typeface="Times New Roman" pitchFamily="18" charset="0"/>
                          <a:cs typeface="Times New Roman" pitchFamily="18" charset="0"/>
                        </a:rPr>
                        <a:t>F2G</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dirty="0">
                          <a:solidFill>
                            <a:schemeClr val="tx1"/>
                          </a:solidFill>
                          <a:effectLst/>
                          <a:latin typeface="Times New Roman" pitchFamily="18" charset="0"/>
                          <a:cs typeface="Times New Roman" pitchFamily="18" charset="0"/>
                        </a:rPr>
                        <a:t>n</a:t>
                      </a:r>
                      <a:endParaRPr lang="en-IN" sz="1200" dirty="0">
                        <a:solidFill>
                          <a:schemeClr val="tx1"/>
                        </a:solidFill>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3n</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7"/>
                  </a:ext>
                </a:extLst>
              </a:tr>
              <a:tr h="233680">
                <a:tc vMerge="1">
                  <a:txBody>
                    <a:bodyPr/>
                    <a:lstStyle/>
                    <a:p>
                      <a:endParaRPr lang="en-IN"/>
                    </a:p>
                  </a:txBody>
                  <a:tcPr/>
                </a:tc>
                <a:tc vMerge="1">
                  <a:txBody>
                    <a:bodyPr/>
                    <a:lstStyle/>
                    <a:p>
                      <a:endParaRPr lang="en-IN"/>
                    </a:p>
                  </a:txBody>
                  <a:tcPr/>
                </a:tc>
                <a:tc>
                  <a:txBody>
                    <a:bodyPr/>
                    <a:lstStyle/>
                    <a:p>
                      <a:pPr algn="ctr">
                        <a:lnSpc>
                          <a:spcPct val="115000"/>
                        </a:lnSpc>
                        <a:spcAft>
                          <a:spcPts val="0"/>
                        </a:spcAft>
                      </a:pPr>
                      <a:r>
                        <a:rPr lang="en-US" sz="1400">
                          <a:effectLst/>
                          <a:latin typeface="Times New Roman" pitchFamily="18" charset="0"/>
                          <a:cs typeface="Times New Roman" pitchFamily="18" charset="0"/>
                        </a:rPr>
                        <a:t>n+1</a:t>
                      </a:r>
                      <a:endParaRPr lang="en-IN" sz="1200">
                        <a:effectLst/>
                        <a:latin typeface="Times New Roman" pitchFamily="18" charset="0"/>
                        <a:ea typeface="Calibri"/>
                        <a:cs typeface="Times New Roman" pitchFamily="18" charset="0"/>
                      </a:endParaRPr>
                    </a:p>
                  </a:txBody>
                  <a:tcPr marL="91416" marR="91416" marT="0" marB="0" anchor="ctr"/>
                </a:tc>
                <a:tc vMerge="1">
                  <a:txBody>
                    <a:bodyPr/>
                    <a:lstStyle/>
                    <a:p>
                      <a:endParaRPr lang="en-IN"/>
                    </a:p>
                  </a:txBody>
                  <a:tcPr/>
                </a:tc>
                <a:tc>
                  <a:txBody>
                    <a:bodyPr/>
                    <a:lstStyle/>
                    <a:p>
                      <a:pPr algn="ctr">
                        <a:lnSpc>
                          <a:spcPct val="115000"/>
                        </a:lnSpc>
                        <a:spcAft>
                          <a:spcPts val="0"/>
                        </a:spcAft>
                      </a:pPr>
                      <a:r>
                        <a:rPr lang="en-US" sz="1400" dirty="0">
                          <a:solidFill>
                            <a:schemeClr val="tx1"/>
                          </a:solidFill>
                          <a:effectLst/>
                          <a:latin typeface="Times New Roman" pitchFamily="18" charset="0"/>
                          <a:cs typeface="Times New Roman" pitchFamily="18" charset="0"/>
                        </a:rPr>
                        <a:t>n+1</a:t>
                      </a:r>
                      <a:endParaRPr lang="en-IN" sz="1200" dirty="0">
                        <a:solidFill>
                          <a:schemeClr val="tx1"/>
                        </a:solidFill>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3n+3</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n+1</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n+1</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8"/>
                  </a:ext>
                </a:extLst>
              </a:tr>
              <a:tr h="307975">
                <a:tc>
                  <a:txBody>
                    <a:bodyPr/>
                    <a:lstStyle/>
                    <a:p>
                      <a:pPr marL="342900" lvl="0" indent="-342900">
                        <a:lnSpc>
                          <a:spcPct val="115000"/>
                        </a:lnSpc>
                        <a:spcAft>
                          <a:spcPts val="0"/>
                        </a:spcAft>
                        <a:buFont typeface="+mj-lt"/>
                        <a:buNone/>
                      </a:pPr>
                      <a:r>
                        <a:rPr lang="en-IN" sz="1200" dirty="0" smtClean="0">
                          <a:effectLst/>
                          <a:latin typeface="Times New Roman" pitchFamily="18" charset="0"/>
                          <a:ea typeface="Calibri"/>
                          <a:cs typeface="Times New Roman" pitchFamily="18" charset="0"/>
                        </a:rPr>
                        <a:t>6.</a:t>
                      </a:r>
                      <a:endParaRPr lang="en-IN" sz="1200" dirty="0">
                        <a:effectLst/>
                        <a:latin typeface="Times New Roman" pitchFamily="18" charset="0"/>
                        <a:ea typeface="Calibri"/>
                        <a:cs typeface="Times New Roman" pitchFamily="18" charset="0"/>
                      </a:endParaRPr>
                    </a:p>
                  </a:txBody>
                  <a:tcPr marL="91416" marR="91416" marT="0" marB="0" anchor="ctr"/>
                </a:tc>
                <a:tc>
                  <a:txBody>
                    <a:bodyPr/>
                    <a:lstStyle/>
                    <a:p>
                      <a:pPr>
                        <a:lnSpc>
                          <a:spcPct val="115000"/>
                        </a:lnSpc>
                        <a:spcAft>
                          <a:spcPts val="0"/>
                        </a:spcAft>
                      </a:pPr>
                      <a:r>
                        <a:rPr lang="en-US" sz="1400">
                          <a:effectLst/>
                          <a:latin typeface="Times New Roman" pitchFamily="18" charset="0"/>
                          <a:cs typeface="Times New Roman" pitchFamily="18" charset="0"/>
                        </a:rPr>
                        <a:t>Other Gates</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1</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Fredkin</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dirty="0">
                          <a:solidFill>
                            <a:schemeClr val="tx1"/>
                          </a:solidFill>
                          <a:effectLst/>
                          <a:latin typeface="Times New Roman" pitchFamily="18" charset="0"/>
                          <a:cs typeface="Times New Roman" pitchFamily="18" charset="0"/>
                        </a:rPr>
                        <a:t>1</a:t>
                      </a:r>
                      <a:endParaRPr lang="en-IN" sz="1200" dirty="0">
                        <a:solidFill>
                          <a:schemeClr val="tx1"/>
                        </a:solidFill>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5</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2</a:t>
                      </a:r>
                      <a:endParaRPr lang="en-IN" sz="1200">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1</a:t>
                      </a:r>
                      <a:endParaRPr lang="en-IN" sz="120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09"/>
                  </a:ext>
                </a:extLst>
              </a:tr>
              <a:tr h="279400">
                <a:tc>
                  <a:txBody>
                    <a:bodyPr/>
                    <a:lstStyle/>
                    <a:p>
                      <a:pPr>
                        <a:lnSpc>
                          <a:spcPct val="115000"/>
                        </a:lnSpc>
                        <a:spcAft>
                          <a:spcPts val="0"/>
                        </a:spcAft>
                      </a:pPr>
                      <a:endParaRPr lang="en-IN" sz="1200" dirty="0">
                        <a:effectLst/>
                        <a:latin typeface="Times New Roman" pitchFamily="18" charset="0"/>
                        <a:ea typeface="Calibri"/>
                        <a:cs typeface="Times New Roman" pitchFamily="18" charset="0"/>
                      </a:endParaRPr>
                    </a:p>
                  </a:txBody>
                  <a:tcPr marL="91416" marR="91416" marT="0" marB="0" anchor="ctr"/>
                </a:tc>
                <a:tc gridSpan="3">
                  <a:txBody>
                    <a:bodyPr/>
                    <a:lstStyle/>
                    <a:p>
                      <a:pPr algn="ctr">
                        <a:lnSpc>
                          <a:spcPct val="115000"/>
                        </a:lnSpc>
                        <a:spcAft>
                          <a:spcPts val="0"/>
                        </a:spcAft>
                      </a:pPr>
                      <a:r>
                        <a:rPr lang="en-US" sz="1400" b="1" dirty="0">
                          <a:effectLst/>
                          <a:latin typeface="Times New Roman" pitchFamily="18" charset="0"/>
                          <a:cs typeface="Times New Roman" pitchFamily="18" charset="0"/>
                        </a:rPr>
                        <a:t>Total </a:t>
                      </a:r>
                      <a:r>
                        <a:rPr lang="en-US" sz="1400" b="1" dirty="0" smtClean="0">
                          <a:effectLst/>
                          <a:latin typeface="Times New Roman" pitchFamily="18" charset="0"/>
                          <a:cs typeface="Times New Roman" pitchFamily="18" charset="0"/>
                        </a:rPr>
                        <a:t>Cost (of </a:t>
                      </a:r>
                      <a:r>
                        <a:rPr lang="en-US" sz="1400" b="1" dirty="0">
                          <a:effectLst/>
                          <a:latin typeface="Times New Roman" pitchFamily="18" charset="0"/>
                          <a:cs typeface="Times New Roman" pitchFamily="18" charset="0"/>
                        </a:rPr>
                        <a:t>Division Unit)</a:t>
                      </a:r>
                      <a:endParaRPr lang="en-IN" sz="1200" b="1" dirty="0">
                        <a:effectLst/>
                        <a:latin typeface="Times New Roman" pitchFamily="18" charset="0"/>
                        <a:ea typeface="Calibri"/>
                        <a:cs typeface="Times New Roman" pitchFamily="18" charset="0"/>
                      </a:endParaRPr>
                    </a:p>
                  </a:txBody>
                  <a:tcPr marL="91416" marR="91416" marT="0" marB="0" anchor="ctr"/>
                </a:tc>
                <a:tc hMerge="1">
                  <a:txBody>
                    <a:bodyPr/>
                    <a:lstStyle/>
                    <a:p>
                      <a:endParaRPr lang="en-IN"/>
                    </a:p>
                  </a:txBody>
                  <a:tcPr/>
                </a:tc>
                <a:tc hMerge="1">
                  <a:txBody>
                    <a:bodyPr/>
                    <a:lstStyle/>
                    <a:p>
                      <a:endParaRPr lang="en-IN"/>
                    </a:p>
                  </a:txBody>
                  <a:tcPr/>
                </a:tc>
                <a:tc>
                  <a:txBody>
                    <a:bodyPr/>
                    <a:lstStyle/>
                    <a:p>
                      <a:pPr algn="ctr">
                        <a:lnSpc>
                          <a:spcPct val="115000"/>
                        </a:lnSpc>
                        <a:spcAft>
                          <a:spcPts val="0"/>
                        </a:spcAft>
                      </a:pPr>
                      <a:r>
                        <a:rPr lang="en-US" sz="1400" b="1">
                          <a:effectLst/>
                          <a:latin typeface="Times New Roman" pitchFamily="18" charset="0"/>
                          <a:cs typeface="Times New Roman" pitchFamily="18" charset="0"/>
                        </a:rPr>
                        <a:t>12n+4</a:t>
                      </a:r>
                      <a:endParaRPr lang="en-IN" sz="1200" b="1">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68n+44</a:t>
                      </a:r>
                      <a:endParaRPr lang="en-IN" sz="1200" b="1">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b="1">
                          <a:effectLst/>
                          <a:latin typeface="Times New Roman" pitchFamily="18" charset="0"/>
                          <a:cs typeface="Times New Roman" pitchFamily="18" charset="0"/>
                        </a:rPr>
                        <a:t>20n+13</a:t>
                      </a:r>
                      <a:endParaRPr lang="en-IN" sz="1200" b="1">
                        <a:effectLst/>
                        <a:latin typeface="Times New Roman" pitchFamily="18" charset="0"/>
                        <a:ea typeface="Calibri"/>
                        <a:cs typeface="Times New Roman" pitchFamily="18" charset="0"/>
                      </a:endParaRPr>
                    </a:p>
                  </a:txBody>
                  <a:tcPr marL="91416" marR="91416" marT="0" marB="0" anchor="ctr"/>
                </a:tc>
                <a:tc>
                  <a:txBody>
                    <a:bodyPr/>
                    <a:lstStyle/>
                    <a:p>
                      <a:pPr algn="ctr">
                        <a:lnSpc>
                          <a:spcPct val="115000"/>
                        </a:lnSpc>
                        <a:spcAft>
                          <a:spcPts val="0"/>
                        </a:spcAft>
                      </a:pPr>
                      <a:r>
                        <a:rPr lang="en-US" sz="1400" b="1" dirty="0">
                          <a:effectLst/>
                          <a:latin typeface="Times New Roman" pitchFamily="18" charset="0"/>
                          <a:cs typeface="Times New Roman" pitchFamily="18" charset="0"/>
                        </a:rPr>
                        <a:t>13n+6</a:t>
                      </a:r>
                      <a:endParaRPr lang="en-IN" sz="1200" b="1" dirty="0">
                        <a:effectLst/>
                        <a:latin typeface="Times New Roman" pitchFamily="18" charset="0"/>
                        <a:ea typeface="Calibri"/>
                        <a:cs typeface="Times New Roman" pitchFamily="18" charset="0"/>
                      </a:endParaRPr>
                    </a:p>
                  </a:txBody>
                  <a:tcPr marL="91416" marR="91416" marT="0" marB="0" anchor="ctr"/>
                </a:tc>
                <a:extLst>
                  <a:ext uri="{0D108BD9-81ED-4DB2-BD59-A6C34878D82A}">
                    <a16:rowId xmlns="" xmlns:a16="http://schemas.microsoft.com/office/drawing/2014/main" val="10010"/>
                  </a:ext>
                </a:extLst>
              </a:tr>
            </a:tbl>
          </a:graphicData>
        </a:graphic>
      </p:graphicFrame>
      <p:sp>
        <p:nvSpPr>
          <p:cNvPr id="6" name="TextBox 5"/>
          <p:cNvSpPr txBox="1"/>
          <p:nvPr/>
        </p:nvSpPr>
        <p:spPr>
          <a:xfrm>
            <a:off x="1522412" y="5410200"/>
            <a:ext cx="1508939" cy="369332"/>
          </a:xfrm>
          <a:prstGeom prst="rect">
            <a:avLst/>
          </a:prstGeom>
          <a:noFill/>
        </p:spPr>
        <p:txBody>
          <a:bodyPr wrap="none" rtlCol="0">
            <a:spAutoFit/>
          </a:bodyPr>
          <a:lstStyle/>
          <a:p>
            <a:r>
              <a:rPr lang="en-US" b="1" dirty="0" smtClean="0">
                <a:latin typeface="Andalus" pitchFamily="18" charset="-78"/>
                <a:cs typeface="Andalus" pitchFamily="18" charset="-78"/>
              </a:rPr>
              <a:t>Observations:</a:t>
            </a:r>
            <a:endParaRPr lang="en-US" b="1" dirty="0">
              <a:latin typeface="Andalus" pitchFamily="18" charset="-78"/>
              <a:cs typeface="Andalus" pitchFamily="18" charset="-78"/>
            </a:endParaRPr>
          </a:p>
        </p:txBody>
      </p:sp>
      <p:pic>
        <p:nvPicPr>
          <p:cNvPr id="7" name="Picture 6"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3046412" y="76200"/>
            <a:ext cx="70103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Performance of Division Unit</a:t>
            </a:r>
            <a:endParaRPr lang="en-IN" sz="40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10" name="TextBox 9"/>
          <p:cNvSpPr txBox="1"/>
          <p:nvPr/>
        </p:nvSpPr>
        <p:spPr>
          <a:xfrm>
            <a:off x="1903412" y="5715000"/>
            <a:ext cx="10319813" cy="369332"/>
          </a:xfrm>
          <a:prstGeom prst="rect">
            <a:avLst/>
          </a:prstGeom>
          <a:noFill/>
        </p:spPr>
        <p:txBody>
          <a:bodyPr wrap="none" rtlCol="0">
            <a:spAutoFit/>
          </a:bodyPr>
          <a:lstStyle/>
          <a:p>
            <a:pPr marL="465138" indent="-465138">
              <a:buFont typeface="Wingdings" pitchFamily="2" charset="2"/>
              <a:buChar char="v"/>
            </a:pPr>
            <a:r>
              <a:rPr lang="en-IN" b="1" dirty="0">
                <a:latin typeface="Times New Roman" pitchFamily="18" charset="0"/>
                <a:cs typeface="Times New Roman" pitchFamily="18" charset="0"/>
              </a:rPr>
              <a:t>Number of Gates </a:t>
            </a:r>
            <a:r>
              <a:rPr lang="en-IN" b="1" dirty="0" smtClean="0">
                <a:latin typeface="Times New Roman" pitchFamily="18" charset="0"/>
                <a:cs typeface="Times New Roman" pitchFamily="18" charset="0"/>
              </a:rPr>
              <a:t>12n+4; Quantum Cost 68n+44; Garbage Output 20n+13; Constant Inputs 13n+6</a:t>
            </a:r>
            <a:endParaRPr lang="en-IN" b="1"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4D08A7D9-0B76-4B93-A6BD-1B71FC1E7EBC}" type="datetime1">
              <a:rPr lang="ta-IN" smtClean="0"/>
              <a:pPr/>
              <a:t>20-03-2020</a:t>
            </a:fld>
            <a:endParaRPr lang="en-US"/>
          </a:p>
        </p:txBody>
      </p:sp>
      <p:sp>
        <p:nvSpPr>
          <p:cNvPr id="12" name="Slide Number Placeholder 11"/>
          <p:cNvSpPr>
            <a:spLocks noGrp="1"/>
          </p:cNvSpPr>
          <p:nvPr>
            <p:ph type="sldNum" sz="quarter" idx="12"/>
          </p:nvPr>
        </p:nvSpPr>
        <p:spPr/>
        <p:txBody>
          <a:bodyPr/>
          <a:lstStyle/>
          <a:p>
            <a:fld id="{9481EC19-6D0F-46DC-855D-481A351B335A}" type="slidenum">
              <a:rPr lang="en-US" smtClean="0"/>
              <a:pPr/>
              <a:t>66</a:t>
            </a:fld>
            <a:endParaRPr lang="en-US"/>
          </a:p>
        </p:txBody>
      </p:sp>
      <p:sp>
        <p:nvSpPr>
          <p:cNvPr id="13" name="Footer Placeholder 12"/>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9646178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4082528041"/>
              </p:ext>
            </p:extLst>
          </p:nvPr>
        </p:nvGraphicFramePr>
        <p:xfrm>
          <a:off x="1598612" y="1922145"/>
          <a:ext cx="10113310" cy="2802255"/>
        </p:xfrm>
        <a:graphic>
          <a:graphicData uri="http://schemas.openxmlformats.org/drawingml/2006/table">
            <a:tbl>
              <a:tblPr firstRow="1" firstCol="1" bandRow="1">
                <a:tableStyleId>{5C22544A-7EE6-4342-B048-85BDC9FD1C3A}</a:tableStyleId>
              </a:tblPr>
              <a:tblGrid>
                <a:gridCol w="2276745">
                  <a:extLst>
                    <a:ext uri="{9D8B030D-6E8A-4147-A177-3AD203B41FA5}">
                      <a16:colId xmlns="" xmlns:a16="http://schemas.microsoft.com/office/drawing/2014/main" val="20000"/>
                    </a:ext>
                  </a:extLst>
                </a:gridCol>
                <a:gridCol w="1206706">
                  <a:extLst>
                    <a:ext uri="{9D8B030D-6E8A-4147-A177-3AD203B41FA5}">
                      <a16:colId xmlns="" xmlns:a16="http://schemas.microsoft.com/office/drawing/2014/main" val="20001"/>
                    </a:ext>
                  </a:extLst>
                </a:gridCol>
                <a:gridCol w="1392982">
                  <a:extLst>
                    <a:ext uri="{9D8B030D-6E8A-4147-A177-3AD203B41FA5}">
                      <a16:colId xmlns="" xmlns:a16="http://schemas.microsoft.com/office/drawing/2014/main" val="20002"/>
                    </a:ext>
                  </a:extLst>
                </a:gridCol>
                <a:gridCol w="2069435">
                  <a:extLst>
                    <a:ext uri="{9D8B030D-6E8A-4147-A177-3AD203B41FA5}">
                      <a16:colId xmlns="" xmlns:a16="http://schemas.microsoft.com/office/drawing/2014/main" val="20003"/>
                    </a:ext>
                  </a:extLst>
                </a:gridCol>
                <a:gridCol w="2069435">
                  <a:extLst>
                    <a:ext uri="{9D8B030D-6E8A-4147-A177-3AD203B41FA5}">
                      <a16:colId xmlns="" xmlns:a16="http://schemas.microsoft.com/office/drawing/2014/main" val="20004"/>
                    </a:ext>
                  </a:extLst>
                </a:gridCol>
                <a:gridCol w="1098007">
                  <a:extLst>
                    <a:ext uri="{9D8B030D-6E8A-4147-A177-3AD203B41FA5}">
                      <a16:colId xmlns="" xmlns:a16="http://schemas.microsoft.com/office/drawing/2014/main" val="20005"/>
                    </a:ext>
                  </a:extLst>
                </a:gridCol>
              </a:tblGrid>
              <a:tr h="238496">
                <a:tc rowSpan="2">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Parameters</a:t>
                      </a:r>
                      <a:endParaRPr lang="en-IN" sz="1100" dirty="0">
                        <a:effectLst/>
                        <a:latin typeface="Times New Roman" pitchFamily="18" charset="0"/>
                        <a:ea typeface="Calibri"/>
                        <a:cs typeface="Times New Roman" pitchFamily="18" charset="0"/>
                      </a:endParaRPr>
                    </a:p>
                  </a:txBody>
                  <a:tcPr marL="91416" marR="91416" marT="9525" marB="0" anchor="ctr"/>
                </a:tc>
                <a:tc gridSpan="2">
                  <a:txBody>
                    <a:bodyPr/>
                    <a:lstStyle/>
                    <a:p>
                      <a:pPr algn="ctr">
                        <a:lnSpc>
                          <a:spcPct val="100000"/>
                        </a:lnSpc>
                        <a:spcBef>
                          <a:spcPts val="300"/>
                        </a:spcBef>
                        <a:spcAft>
                          <a:spcPts val="200"/>
                        </a:spcAft>
                        <a:tabLst>
                          <a:tab pos="685800" algn="l"/>
                          <a:tab pos="1885950" algn="l"/>
                        </a:tabLst>
                      </a:pPr>
                      <a:r>
                        <a:rPr lang="en-IN" sz="1600" b="1" dirty="0">
                          <a:solidFill>
                            <a:schemeClr val="bg1"/>
                          </a:solidFill>
                          <a:latin typeface="Times New Roman"/>
                          <a:ea typeface="Times New Roman"/>
                          <a:cs typeface="Latha"/>
                        </a:rPr>
                        <a:t>Existing</a:t>
                      </a:r>
                      <a:endParaRPr lang="en-US" sz="1600" dirty="0">
                        <a:solidFill>
                          <a:schemeClr val="bg1"/>
                        </a:solidFill>
                        <a:latin typeface="Calibri"/>
                        <a:ea typeface="Times New Roman"/>
                        <a:cs typeface="Latha"/>
                      </a:endParaRPr>
                    </a:p>
                    <a:p>
                      <a:pPr algn="ctr">
                        <a:lnSpc>
                          <a:spcPct val="100000"/>
                        </a:lnSpc>
                        <a:spcBef>
                          <a:spcPts val="300"/>
                        </a:spcBef>
                        <a:spcAft>
                          <a:spcPts val="200"/>
                        </a:spcAft>
                        <a:tabLst>
                          <a:tab pos="685800" algn="l"/>
                          <a:tab pos="1885950" algn="l"/>
                        </a:tabLst>
                      </a:pPr>
                      <a:r>
                        <a:rPr lang="en-GB" sz="1600" b="1" dirty="0">
                          <a:solidFill>
                            <a:schemeClr val="bg1"/>
                          </a:solidFill>
                          <a:latin typeface="Times New Roman"/>
                          <a:ea typeface="Times New Roman"/>
                          <a:cs typeface="Latha"/>
                        </a:rPr>
                        <a:t>(</a:t>
                      </a:r>
                      <a:r>
                        <a:rPr lang="en-GB" sz="1600" b="1" dirty="0" err="1">
                          <a:solidFill>
                            <a:schemeClr val="bg1"/>
                          </a:solidFill>
                          <a:latin typeface="Times New Roman"/>
                          <a:ea typeface="Times New Roman"/>
                          <a:cs typeface="Latha"/>
                        </a:rPr>
                        <a:t>Faraz</a:t>
                      </a:r>
                      <a:r>
                        <a:rPr lang="en-GB" sz="1600" b="1" dirty="0">
                          <a:solidFill>
                            <a:schemeClr val="bg1"/>
                          </a:solidFill>
                          <a:latin typeface="Times New Roman"/>
                          <a:ea typeface="Times New Roman"/>
                          <a:cs typeface="Latha"/>
                        </a:rPr>
                        <a:t> &amp; </a:t>
                      </a:r>
                      <a:r>
                        <a:rPr lang="en-GB" sz="1600" b="1" dirty="0" err="1">
                          <a:solidFill>
                            <a:schemeClr val="bg1"/>
                          </a:solidFill>
                          <a:latin typeface="Times New Roman"/>
                          <a:ea typeface="Times New Roman"/>
                          <a:cs typeface="Latha"/>
                        </a:rPr>
                        <a:t>Majid</a:t>
                      </a:r>
                      <a:r>
                        <a:rPr lang="en-GB" sz="1600" b="1" dirty="0">
                          <a:solidFill>
                            <a:schemeClr val="bg1"/>
                          </a:solidFill>
                          <a:latin typeface="Times New Roman"/>
                          <a:ea typeface="Times New Roman"/>
                          <a:cs typeface="Latha"/>
                        </a:rPr>
                        <a:t> 2011)</a:t>
                      </a:r>
                      <a:endParaRPr lang="en-US" sz="1600" dirty="0">
                        <a:solidFill>
                          <a:schemeClr val="bg1"/>
                        </a:solidFill>
                        <a:latin typeface="Calibri"/>
                        <a:ea typeface="Times New Roman"/>
                        <a:cs typeface="Latha"/>
                      </a:endParaRPr>
                    </a:p>
                  </a:txBody>
                  <a:tcPr marL="68580" marR="68580" marT="9525" marB="0" anchor="ctr"/>
                </a:tc>
                <a:tc hMerge="1">
                  <a:txBody>
                    <a:bodyPr/>
                    <a:lstStyle/>
                    <a:p>
                      <a:pPr algn="ctr">
                        <a:lnSpc>
                          <a:spcPct val="130000"/>
                        </a:lnSpc>
                        <a:spcBef>
                          <a:spcPts val="300"/>
                        </a:spcBef>
                        <a:spcAft>
                          <a:spcPts val="200"/>
                        </a:spcAft>
                        <a:tabLst>
                          <a:tab pos="685800" algn="l"/>
                          <a:tab pos="1885950" algn="l"/>
                        </a:tabLst>
                      </a:pPr>
                      <a:endParaRPr lang="en-US" sz="1100" dirty="0">
                        <a:latin typeface="Calibri"/>
                        <a:ea typeface="Times New Roman"/>
                        <a:cs typeface="Latha"/>
                      </a:endParaRPr>
                    </a:p>
                  </a:txBody>
                  <a:tcPr marL="68580" marR="68580" marT="9525" marB="0" anchor="ctr"/>
                </a:tc>
                <a:tc gridSpan="2">
                  <a:txBody>
                    <a:bodyPr/>
                    <a:lstStyle/>
                    <a:p>
                      <a:pPr algn="ctr">
                        <a:lnSpc>
                          <a:spcPct val="100000"/>
                        </a:lnSpc>
                        <a:spcBef>
                          <a:spcPts val="300"/>
                        </a:spcBef>
                        <a:spcAft>
                          <a:spcPts val="200"/>
                        </a:spcAft>
                        <a:tabLst>
                          <a:tab pos="685800" algn="l"/>
                          <a:tab pos="1885950" algn="l"/>
                        </a:tabLst>
                      </a:pPr>
                      <a:r>
                        <a:rPr lang="en-IN" sz="1600" b="1" dirty="0">
                          <a:solidFill>
                            <a:schemeClr val="bg1"/>
                          </a:solidFill>
                          <a:latin typeface="Times New Roman"/>
                          <a:ea typeface="Times New Roman"/>
                          <a:cs typeface="Latha"/>
                        </a:rPr>
                        <a:t>Existing</a:t>
                      </a:r>
                      <a:endParaRPr lang="en-US" sz="1600" dirty="0">
                        <a:solidFill>
                          <a:schemeClr val="bg1"/>
                        </a:solidFill>
                        <a:latin typeface="Calibri"/>
                        <a:ea typeface="Times New Roman"/>
                        <a:cs typeface="Latha"/>
                      </a:endParaRPr>
                    </a:p>
                    <a:p>
                      <a:pPr algn="ctr">
                        <a:lnSpc>
                          <a:spcPct val="100000"/>
                        </a:lnSpc>
                        <a:spcBef>
                          <a:spcPts val="300"/>
                        </a:spcBef>
                        <a:spcAft>
                          <a:spcPts val="200"/>
                        </a:spcAft>
                        <a:tabLst>
                          <a:tab pos="685800" algn="l"/>
                          <a:tab pos="1885950" algn="l"/>
                        </a:tabLst>
                      </a:pPr>
                      <a:r>
                        <a:rPr lang="en-GB" sz="1600" b="1" dirty="0">
                          <a:solidFill>
                            <a:schemeClr val="bg1"/>
                          </a:solidFill>
                          <a:latin typeface="Times New Roman"/>
                          <a:ea typeface="Times New Roman"/>
                          <a:cs typeface="Latha"/>
                        </a:rPr>
                        <a:t>(Jamal &amp; </a:t>
                      </a:r>
                      <a:r>
                        <a:rPr lang="en-GB" sz="1600" b="1" dirty="0" err="1">
                          <a:solidFill>
                            <a:schemeClr val="bg1"/>
                          </a:solidFill>
                          <a:latin typeface="Times New Roman"/>
                          <a:ea typeface="Times New Roman"/>
                          <a:cs typeface="Latha"/>
                        </a:rPr>
                        <a:t>Hasan</a:t>
                      </a:r>
                      <a:r>
                        <a:rPr lang="en-GB" sz="1600" b="1" dirty="0">
                          <a:solidFill>
                            <a:schemeClr val="bg1"/>
                          </a:solidFill>
                          <a:latin typeface="Times New Roman"/>
                          <a:ea typeface="Times New Roman"/>
                          <a:cs typeface="Latha"/>
                        </a:rPr>
                        <a:t> 2013)</a:t>
                      </a:r>
                      <a:endParaRPr lang="en-US" sz="1600" dirty="0">
                        <a:solidFill>
                          <a:schemeClr val="bg1"/>
                        </a:solidFill>
                        <a:latin typeface="Calibri"/>
                        <a:ea typeface="Times New Roman"/>
                        <a:cs typeface="Latha"/>
                      </a:endParaRPr>
                    </a:p>
                  </a:txBody>
                  <a:tcPr marL="68580" marR="68580" marT="9525" marB="0" anchor="ctr"/>
                </a:tc>
                <a:tc hMerge="1">
                  <a:txBody>
                    <a:bodyPr/>
                    <a:lstStyle/>
                    <a:p>
                      <a:pPr algn="ctr">
                        <a:lnSpc>
                          <a:spcPct val="130000"/>
                        </a:lnSpc>
                        <a:spcBef>
                          <a:spcPts val="300"/>
                        </a:spcBef>
                        <a:spcAft>
                          <a:spcPts val="200"/>
                        </a:spcAft>
                        <a:tabLst>
                          <a:tab pos="685800" algn="l"/>
                          <a:tab pos="1885950" algn="l"/>
                        </a:tabLst>
                      </a:pPr>
                      <a:endParaRPr lang="en-US" sz="1100" dirty="0">
                        <a:latin typeface="Calibri"/>
                        <a:ea typeface="Times New Roman"/>
                        <a:cs typeface="Latha"/>
                      </a:endParaRPr>
                    </a:p>
                  </a:txBody>
                  <a:tcPr marL="68580" marR="68580" marT="9525" marB="0" anchor="ctr"/>
                </a:tc>
                <a:tc rowSpan="2">
                  <a:txBody>
                    <a:bodyPr/>
                    <a:lstStyle/>
                    <a:p>
                      <a:pPr algn="ctr">
                        <a:lnSpc>
                          <a:spcPct val="115000"/>
                        </a:lnSpc>
                        <a:spcAft>
                          <a:spcPts val="0"/>
                        </a:spcAft>
                        <a:tabLst>
                          <a:tab pos="1885950" algn="l"/>
                        </a:tabLst>
                      </a:pPr>
                      <a:r>
                        <a:rPr lang="en-US" sz="1600" b="1" dirty="0">
                          <a:effectLst/>
                          <a:latin typeface="Times New Roman" pitchFamily="18" charset="0"/>
                          <a:cs typeface="Times New Roman" pitchFamily="18" charset="0"/>
                        </a:rPr>
                        <a:t>Proposed</a:t>
                      </a:r>
                      <a:endParaRPr lang="en-IN" sz="1400" b="1" dirty="0">
                        <a:effectLst/>
                        <a:latin typeface="Times New Roman" pitchFamily="18" charset="0"/>
                        <a:ea typeface="Calibri"/>
                        <a:cs typeface="Times New Roman" pitchFamily="18" charset="0"/>
                      </a:endParaRPr>
                    </a:p>
                  </a:txBody>
                  <a:tcPr marL="91416" marR="91416" marT="9525" marB="0" anchor="ctr"/>
                </a:tc>
                <a:extLst>
                  <a:ext uri="{0D108BD9-81ED-4DB2-BD59-A6C34878D82A}">
                    <a16:rowId xmlns="" xmlns:a16="http://schemas.microsoft.com/office/drawing/2014/main" val="10000"/>
                  </a:ext>
                </a:extLst>
              </a:tr>
              <a:tr h="467422">
                <a:tc vMerge="1">
                  <a:txBody>
                    <a:bodyPr/>
                    <a:lstStyle/>
                    <a:p>
                      <a:endParaRPr lang="en-IN"/>
                    </a:p>
                  </a:txBody>
                  <a:tcPr/>
                </a:tc>
                <a:tc>
                  <a:txBody>
                    <a:bodyPr/>
                    <a:lstStyle/>
                    <a:p>
                      <a:pPr algn="ctr">
                        <a:lnSpc>
                          <a:spcPct val="115000"/>
                        </a:lnSpc>
                        <a:spcAft>
                          <a:spcPts val="0"/>
                        </a:spcAft>
                        <a:tabLst>
                          <a:tab pos="1885950" algn="l"/>
                        </a:tabLst>
                      </a:pPr>
                      <a:r>
                        <a:rPr lang="en-US" sz="1300" dirty="0">
                          <a:effectLst/>
                          <a:latin typeface="Times New Roman" pitchFamily="18" charset="0"/>
                          <a:cs typeface="Times New Roman" pitchFamily="18" charset="0"/>
                        </a:rPr>
                        <a:t>Restoring</a:t>
                      </a:r>
                      <a:endParaRPr lang="en-IN" sz="1100" dirty="0">
                        <a:effectLst/>
                        <a:latin typeface="Times New Roman" pitchFamily="18" charset="0"/>
                        <a:ea typeface="Calibri"/>
                        <a:cs typeface="Times New Roman" pitchFamily="18" charset="0"/>
                      </a:endParaRPr>
                    </a:p>
                  </a:txBody>
                  <a:tcPr marL="91416" marR="91416" marT="9525" marB="0" anchor="ctr"/>
                </a:tc>
                <a:tc>
                  <a:txBody>
                    <a:bodyPr/>
                    <a:lstStyle/>
                    <a:p>
                      <a:pPr algn="ctr">
                        <a:lnSpc>
                          <a:spcPct val="115000"/>
                        </a:lnSpc>
                        <a:spcAft>
                          <a:spcPts val="0"/>
                        </a:spcAft>
                        <a:tabLst>
                          <a:tab pos="1885950" algn="l"/>
                        </a:tabLst>
                      </a:pPr>
                      <a:r>
                        <a:rPr lang="en-US" sz="1300" dirty="0">
                          <a:effectLst/>
                          <a:latin typeface="Times New Roman" pitchFamily="18" charset="0"/>
                          <a:cs typeface="Times New Roman" pitchFamily="18" charset="0"/>
                        </a:rPr>
                        <a:t>Non-Restoring</a:t>
                      </a:r>
                      <a:endParaRPr lang="en-IN" sz="1100" dirty="0">
                        <a:effectLst/>
                        <a:latin typeface="Times New Roman" pitchFamily="18" charset="0"/>
                        <a:ea typeface="Calibri"/>
                        <a:cs typeface="Times New Roman" pitchFamily="18" charset="0"/>
                      </a:endParaRPr>
                    </a:p>
                  </a:txBody>
                  <a:tcPr marL="91416" marR="91416" marT="9525" marB="0" anchor="ctr"/>
                </a:tc>
                <a:tc>
                  <a:txBody>
                    <a:bodyPr/>
                    <a:lstStyle/>
                    <a:p>
                      <a:pPr algn="ctr">
                        <a:lnSpc>
                          <a:spcPct val="115000"/>
                        </a:lnSpc>
                        <a:spcAft>
                          <a:spcPts val="0"/>
                        </a:spcAft>
                        <a:tabLst>
                          <a:tab pos="1885950" algn="l"/>
                        </a:tabLst>
                      </a:pPr>
                      <a:r>
                        <a:rPr lang="en-US" sz="1300">
                          <a:effectLst/>
                          <a:latin typeface="Times New Roman" pitchFamily="18" charset="0"/>
                          <a:cs typeface="Times New Roman" pitchFamily="18" charset="0"/>
                        </a:rPr>
                        <a:t>Conventional Division Array</a:t>
                      </a:r>
                      <a:endParaRPr lang="en-IN" sz="1100">
                        <a:effectLst/>
                        <a:latin typeface="Times New Roman" pitchFamily="18" charset="0"/>
                        <a:ea typeface="Calibri"/>
                        <a:cs typeface="Times New Roman" pitchFamily="18" charset="0"/>
                      </a:endParaRPr>
                    </a:p>
                  </a:txBody>
                  <a:tcPr marL="91416" marR="91416" marT="9525" marB="0" anchor="ctr"/>
                </a:tc>
                <a:tc>
                  <a:txBody>
                    <a:bodyPr/>
                    <a:lstStyle/>
                    <a:p>
                      <a:pPr algn="ctr">
                        <a:lnSpc>
                          <a:spcPct val="115000"/>
                        </a:lnSpc>
                        <a:spcAft>
                          <a:spcPts val="0"/>
                        </a:spcAft>
                        <a:tabLst>
                          <a:tab pos="1885950" algn="l"/>
                        </a:tabLst>
                      </a:pPr>
                      <a:r>
                        <a:rPr lang="en-US" sz="1300">
                          <a:effectLst/>
                          <a:latin typeface="Times New Roman" pitchFamily="18" charset="0"/>
                          <a:cs typeface="Times New Roman" pitchFamily="18" charset="0"/>
                        </a:rPr>
                        <a:t>High Speed Division Array</a:t>
                      </a:r>
                      <a:endParaRPr lang="en-IN" sz="1100">
                        <a:effectLst/>
                        <a:latin typeface="Times New Roman" pitchFamily="18" charset="0"/>
                        <a:ea typeface="Calibri"/>
                        <a:cs typeface="Times New Roman" pitchFamily="18" charset="0"/>
                      </a:endParaRPr>
                    </a:p>
                  </a:txBody>
                  <a:tcPr marL="91416" marR="91416" marT="9525" marB="0" anchor="ctr"/>
                </a:tc>
                <a:tc vMerge="1">
                  <a:txBody>
                    <a:bodyPr/>
                    <a:lstStyle/>
                    <a:p>
                      <a:endParaRPr lang="en-IN"/>
                    </a:p>
                  </a:txBody>
                  <a:tcPr/>
                </a:tc>
                <a:extLst>
                  <a:ext uri="{0D108BD9-81ED-4DB2-BD59-A6C34878D82A}">
                    <a16:rowId xmlns="" xmlns:a16="http://schemas.microsoft.com/office/drawing/2014/main" val="10001"/>
                  </a:ext>
                </a:extLst>
              </a:tr>
              <a:tr h="291325">
                <a:tc>
                  <a:txBody>
                    <a:bodyPr/>
                    <a:lstStyle/>
                    <a:p>
                      <a:pPr algn="l">
                        <a:lnSpc>
                          <a:spcPct val="115000"/>
                        </a:lnSpc>
                        <a:spcAft>
                          <a:spcPts val="0"/>
                        </a:spcAft>
                      </a:pPr>
                      <a:r>
                        <a:rPr lang="en-US" sz="1600" kern="1200" dirty="0">
                          <a:effectLst/>
                          <a:latin typeface="Times New Roman" pitchFamily="18" charset="0"/>
                          <a:cs typeface="Times New Roman" pitchFamily="18" charset="0"/>
                        </a:rPr>
                        <a:t>No. of Gates</a:t>
                      </a:r>
                      <a:endParaRPr lang="en-IN" sz="1600" dirty="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18n+23</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18n+21</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(3(n+2)</a:t>
                      </a:r>
                      <a:r>
                        <a:rPr lang="en-US" sz="1600" kern="1200" baseline="30000">
                          <a:effectLst/>
                          <a:latin typeface="Times New Roman" pitchFamily="18" charset="0"/>
                          <a:cs typeface="Times New Roman" pitchFamily="18" charset="0"/>
                        </a:rPr>
                        <a:t>2</a:t>
                      </a:r>
                      <a:r>
                        <a:rPr lang="en-US" sz="1600" kern="1200">
                          <a:effectLst/>
                          <a:latin typeface="Times New Roman" pitchFamily="18" charset="0"/>
                          <a:cs typeface="Times New Roman" pitchFamily="18" charset="0"/>
                        </a:rPr>
                        <a:t>+2n)/4</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(n+2)(3n+11)/2</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b="1" kern="1200">
                          <a:effectLst/>
                          <a:latin typeface="Times New Roman" pitchFamily="18" charset="0"/>
                          <a:cs typeface="Times New Roman" pitchFamily="18" charset="0"/>
                        </a:rPr>
                        <a:t>12n+4</a:t>
                      </a:r>
                      <a:endParaRPr lang="en-IN" sz="1600" b="1">
                        <a:effectLst/>
                        <a:latin typeface="Times New Roman" pitchFamily="18" charset="0"/>
                        <a:cs typeface="Times New Roman" pitchFamily="18" charset="0"/>
                      </a:endParaRPr>
                    </a:p>
                  </a:txBody>
                  <a:tcPr marL="91416" marR="91416" marT="9525" marB="0" anchor="ctr"/>
                </a:tc>
                <a:extLst>
                  <a:ext uri="{0D108BD9-81ED-4DB2-BD59-A6C34878D82A}">
                    <a16:rowId xmlns="" xmlns:a16="http://schemas.microsoft.com/office/drawing/2014/main" val="10002"/>
                  </a:ext>
                </a:extLst>
              </a:tr>
              <a:tr h="291325">
                <a:tc>
                  <a:txBody>
                    <a:bodyPr/>
                    <a:lstStyle/>
                    <a:p>
                      <a:pPr algn="l">
                        <a:lnSpc>
                          <a:spcPct val="115000"/>
                        </a:lnSpc>
                        <a:spcAft>
                          <a:spcPts val="0"/>
                        </a:spcAft>
                      </a:pPr>
                      <a:r>
                        <a:rPr lang="en-US" sz="1600" kern="1200">
                          <a:effectLst/>
                          <a:latin typeface="Times New Roman" pitchFamily="18" charset="0"/>
                          <a:cs typeface="Times New Roman" pitchFamily="18" charset="0"/>
                        </a:rPr>
                        <a:t>Garbage outputs</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12n+18</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12n+16</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(n+2)</a:t>
                      </a:r>
                      <a:r>
                        <a:rPr lang="en-US" sz="1600" kern="1200" baseline="30000">
                          <a:effectLst/>
                          <a:latin typeface="Times New Roman" pitchFamily="18" charset="0"/>
                          <a:cs typeface="Times New Roman" pitchFamily="18" charset="0"/>
                        </a:rPr>
                        <a:t>2</a:t>
                      </a:r>
                      <a:r>
                        <a:rPr lang="en-US" sz="1600" kern="1200">
                          <a:effectLst/>
                          <a:latin typeface="Times New Roman" pitchFamily="18" charset="0"/>
                          <a:cs typeface="Times New Roman" pitchFamily="18" charset="0"/>
                        </a:rPr>
                        <a:t>/2</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(n+2)(3n+22)/4</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b="1" kern="1200">
                          <a:effectLst/>
                          <a:latin typeface="Times New Roman" pitchFamily="18" charset="0"/>
                          <a:cs typeface="Times New Roman" pitchFamily="18" charset="0"/>
                        </a:rPr>
                        <a:t>20n+13</a:t>
                      </a:r>
                      <a:endParaRPr lang="en-IN" sz="1600" b="1">
                        <a:effectLst/>
                        <a:latin typeface="Times New Roman" pitchFamily="18" charset="0"/>
                        <a:cs typeface="Times New Roman" pitchFamily="18" charset="0"/>
                      </a:endParaRPr>
                    </a:p>
                  </a:txBody>
                  <a:tcPr marL="91416" marR="91416" marT="9525" marB="0" anchor="ctr"/>
                </a:tc>
                <a:extLst>
                  <a:ext uri="{0D108BD9-81ED-4DB2-BD59-A6C34878D82A}">
                    <a16:rowId xmlns="" xmlns:a16="http://schemas.microsoft.com/office/drawing/2014/main" val="10003"/>
                  </a:ext>
                </a:extLst>
              </a:tr>
              <a:tr h="291325">
                <a:tc>
                  <a:txBody>
                    <a:bodyPr/>
                    <a:lstStyle/>
                    <a:p>
                      <a:pPr algn="l">
                        <a:lnSpc>
                          <a:spcPct val="115000"/>
                        </a:lnSpc>
                        <a:spcAft>
                          <a:spcPts val="0"/>
                        </a:spcAft>
                      </a:pPr>
                      <a:r>
                        <a:rPr lang="en-US" sz="1600" kern="1200">
                          <a:effectLst/>
                          <a:latin typeface="Times New Roman" pitchFamily="18" charset="0"/>
                          <a:cs typeface="Times New Roman" pitchFamily="18" charset="0"/>
                        </a:rPr>
                        <a:t>Quantum Cost</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75n+60</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75n+53</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(4(n+2)</a:t>
                      </a:r>
                      <a:r>
                        <a:rPr lang="en-US" sz="1600" kern="1200" baseline="30000">
                          <a:effectLst/>
                          <a:latin typeface="Times New Roman" pitchFamily="18" charset="0"/>
                          <a:cs typeface="Times New Roman" pitchFamily="18" charset="0"/>
                        </a:rPr>
                        <a:t>2</a:t>
                      </a:r>
                      <a:r>
                        <a:rPr lang="en-US" sz="1600" kern="1200">
                          <a:effectLst/>
                          <a:latin typeface="Times New Roman" pitchFamily="18" charset="0"/>
                          <a:cs typeface="Times New Roman" pitchFamily="18" charset="0"/>
                        </a:rPr>
                        <a:t>+n)/2</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(n+2)(7n+27)/2</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b="1" kern="1200">
                          <a:effectLst/>
                          <a:latin typeface="Times New Roman" pitchFamily="18" charset="0"/>
                          <a:cs typeface="Times New Roman" pitchFamily="18" charset="0"/>
                        </a:rPr>
                        <a:t>68n+44</a:t>
                      </a:r>
                      <a:endParaRPr lang="en-IN" sz="1600" b="1">
                        <a:effectLst/>
                        <a:latin typeface="Times New Roman" pitchFamily="18" charset="0"/>
                        <a:cs typeface="Times New Roman" pitchFamily="18" charset="0"/>
                      </a:endParaRPr>
                    </a:p>
                  </a:txBody>
                  <a:tcPr marL="91416" marR="91416" marT="9525" marB="0" anchor="ctr"/>
                </a:tc>
                <a:extLst>
                  <a:ext uri="{0D108BD9-81ED-4DB2-BD59-A6C34878D82A}">
                    <a16:rowId xmlns="" xmlns:a16="http://schemas.microsoft.com/office/drawing/2014/main" val="10004"/>
                  </a:ext>
                </a:extLst>
              </a:tr>
              <a:tr h="291325">
                <a:tc>
                  <a:txBody>
                    <a:bodyPr/>
                    <a:lstStyle/>
                    <a:p>
                      <a:pPr algn="l">
                        <a:lnSpc>
                          <a:spcPct val="115000"/>
                        </a:lnSpc>
                        <a:spcAft>
                          <a:spcPts val="0"/>
                        </a:spcAft>
                      </a:pPr>
                      <a:r>
                        <a:rPr lang="en-US" sz="1600" kern="1200">
                          <a:effectLst/>
                          <a:latin typeface="Times New Roman" pitchFamily="18" charset="0"/>
                          <a:cs typeface="Times New Roman" pitchFamily="18" charset="0"/>
                        </a:rPr>
                        <a:t>Constant Input</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11n+14</a:t>
                      </a:r>
                      <a:endParaRPr lang="en-IN" sz="1600" dirty="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11n+12</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((n+1)</a:t>
                      </a:r>
                      <a:r>
                        <a:rPr lang="en-US" sz="1600" kern="1200" baseline="30000">
                          <a:effectLst/>
                          <a:latin typeface="Times New Roman" pitchFamily="18" charset="0"/>
                          <a:cs typeface="Times New Roman" pitchFamily="18" charset="0"/>
                        </a:rPr>
                        <a:t>2</a:t>
                      </a:r>
                      <a:r>
                        <a:rPr lang="en-US" sz="1600" kern="1200">
                          <a:effectLst/>
                          <a:latin typeface="Times New Roman" pitchFamily="18" charset="0"/>
                          <a:cs typeface="Times New Roman" pitchFamily="18" charset="0"/>
                        </a:rPr>
                        <a:t>+1)/2</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(n+2)(3n+14)/4</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b="1" kern="1200">
                          <a:effectLst/>
                          <a:latin typeface="Times New Roman" pitchFamily="18" charset="0"/>
                          <a:cs typeface="Times New Roman" pitchFamily="18" charset="0"/>
                        </a:rPr>
                        <a:t>13n+6</a:t>
                      </a:r>
                      <a:endParaRPr lang="en-IN" sz="1600" b="1">
                        <a:effectLst/>
                        <a:latin typeface="Times New Roman" pitchFamily="18" charset="0"/>
                        <a:cs typeface="Times New Roman" pitchFamily="18" charset="0"/>
                      </a:endParaRPr>
                    </a:p>
                  </a:txBody>
                  <a:tcPr marL="91416" marR="91416" marT="9525" marB="0" anchor="ctr"/>
                </a:tc>
                <a:extLst>
                  <a:ext uri="{0D108BD9-81ED-4DB2-BD59-A6C34878D82A}">
                    <a16:rowId xmlns="" xmlns:a16="http://schemas.microsoft.com/office/drawing/2014/main" val="10005"/>
                  </a:ext>
                </a:extLst>
              </a:tr>
              <a:tr h="608828">
                <a:tc>
                  <a:txBody>
                    <a:bodyPr/>
                    <a:lstStyle/>
                    <a:p>
                      <a:pPr algn="ctr">
                        <a:lnSpc>
                          <a:spcPct val="115000"/>
                        </a:lnSpc>
                        <a:spcAft>
                          <a:spcPts val="0"/>
                        </a:spcAft>
                      </a:pPr>
                      <a:r>
                        <a:rPr lang="en-US" sz="1600" kern="1200">
                          <a:effectLst/>
                          <a:latin typeface="Times New Roman" pitchFamily="18" charset="0"/>
                          <a:cs typeface="Times New Roman" pitchFamily="18" charset="0"/>
                        </a:rPr>
                        <a:t>Total Cost</a:t>
                      </a:r>
                      <a:endParaRPr lang="en-IN" sz="1600">
                        <a:effectLst/>
                        <a:latin typeface="Times New Roman" pitchFamily="18" charset="0"/>
                        <a:cs typeface="Times New Roman" pitchFamily="18" charset="0"/>
                      </a:endParaRPr>
                    </a:p>
                    <a:p>
                      <a:pPr algn="ctr">
                        <a:lnSpc>
                          <a:spcPct val="115000"/>
                        </a:lnSpc>
                        <a:spcAft>
                          <a:spcPts val="0"/>
                        </a:spcAft>
                      </a:pPr>
                      <a:r>
                        <a:rPr lang="en-US" sz="1600" kern="1200">
                          <a:effectLst/>
                          <a:latin typeface="Times New Roman" pitchFamily="18" charset="0"/>
                          <a:cs typeface="Times New Roman" pitchFamily="18" charset="0"/>
                        </a:rPr>
                        <a:t>(QC + GO + CI + NoG)</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dirty="0">
                          <a:effectLst/>
                          <a:latin typeface="Times New Roman" pitchFamily="18" charset="0"/>
                          <a:cs typeface="Times New Roman" pitchFamily="18" charset="0"/>
                        </a:rPr>
                        <a:t>116n+115</a:t>
                      </a:r>
                      <a:endParaRPr lang="en-IN" sz="1600" dirty="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116n+102</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a:t>
                      </a:r>
                      <a:endParaRPr lang="en-IN" sz="1600">
                        <a:effectLst/>
                        <a:latin typeface="Times New Roman" pitchFamily="18" charset="0"/>
                        <a:cs typeface="Times New Roman" pitchFamily="18" charset="0"/>
                      </a:endParaRPr>
                    </a:p>
                  </a:txBody>
                  <a:tcPr marL="91416" marR="91416" marT="9525" marB="0" anchor="ctr"/>
                </a:tc>
                <a:tc>
                  <a:txBody>
                    <a:bodyPr/>
                    <a:lstStyle/>
                    <a:p>
                      <a:pPr algn="ctr">
                        <a:lnSpc>
                          <a:spcPct val="115000"/>
                        </a:lnSpc>
                        <a:spcAft>
                          <a:spcPts val="0"/>
                        </a:spcAft>
                      </a:pPr>
                      <a:r>
                        <a:rPr lang="en-US" sz="1600" b="1" kern="1200" dirty="0">
                          <a:effectLst/>
                          <a:latin typeface="Times New Roman" pitchFamily="18" charset="0"/>
                          <a:cs typeface="Times New Roman" pitchFamily="18" charset="0"/>
                        </a:rPr>
                        <a:t>113n+67</a:t>
                      </a:r>
                      <a:endParaRPr lang="en-IN" sz="1600" b="1" dirty="0">
                        <a:effectLst/>
                        <a:latin typeface="Times New Roman" pitchFamily="18" charset="0"/>
                        <a:cs typeface="Times New Roman" pitchFamily="18" charset="0"/>
                      </a:endParaRPr>
                    </a:p>
                  </a:txBody>
                  <a:tcPr marL="91416" marR="91416" marT="9525" marB="0" anchor="ctr"/>
                </a:tc>
                <a:extLst>
                  <a:ext uri="{0D108BD9-81ED-4DB2-BD59-A6C34878D82A}">
                    <a16:rowId xmlns="" xmlns:a16="http://schemas.microsoft.com/office/drawing/2014/main" val="10006"/>
                  </a:ext>
                </a:extLst>
              </a:tr>
            </a:tbl>
          </a:graphicData>
        </a:graphic>
      </p:graphicFrame>
      <p:sp>
        <p:nvSpPr>
          <p:cNvPr id="6" name="TextBox 5"/>
          <p:cNvSpPr txBox="1"/>
          <p:nvPr/>
        </p:nvSpPr>
        <p:spPr>
          <a:xfrm>
            <a:off x="1537473" y="5257800"/>
            <a:ext cx="1508939" cy="369332"/>
          </a:xfrm>
          <a:prstGeom prst="rect">
            <a:avLst/>
          </a:prstGeom>
          <a:noFill/>
        </p:spPr>
        <p:txBody>
          <a:bodyPr wrap="none" rtlCol="0">
            <a:spAutoFit/>
          </a:bodyPr>
          <a:lstStyle/>
          <a:p>
            <a:r>
              <a:rPr lang="en-US" b="1" dirty="0" smtClean="0">
                <a:latin typeface="Andalus" pitchFamily="18" charset="-78"/>
                <a:cs typeface="Andalus" pitchFamily="18" charset="-78"/>
              </a:rPr>
              <a:t>Observations:</a:t>
            </a:r>
            <a:endParaRPr lang="en-US" b="1" dirty="0">
              <a:latin typeface="Andalus" pitchFamily="18" charset="-78"/>
              <a:cs typeface="Andalus" pitchFamily="18" charset="-78"/>
            </a:endParaRPr>
          </a:p>
        </p:txBody>
      </p:sp>
      <p:pic>
        <p:nvPicPr>
          <p:cNvPr id="7" name="Picture 6"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3046412" y="76200"/>
            <a:ext cx="70103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Performance Comparison</a:t>
            </a:r>
            <a:endParaRPr lang="en-IN" sz="40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10" name="TextBox 9"/>
          <p:cNvSpPr txBox="1"/>
          <p:nvPr/>
        </p:nvSpPr>
        <p:spPr>
          <a:xfrm>
            <a:off x="1979612" y="5562600"/>
            <a:ext cx="7648440" cy="369332"/>
          </a:xfrm>
          <a:prstGeom prst="rect">
            <a:avLst/>
          </a:prstGeom>
          <a:noFill/>
        </p:spPr>
        <p:txBody>
          <a:bodyPr wrap="none" rtlCol="0">
            <a:spAutoFit/>
          </a:bodyPr>
          <a:lstStyle/>
          <a:p>
            <a:pPr marL="465138" indent="-465138">
              <a:buFont typeface="Wingdings" pitchFamily="2" charset="2"/>
              <a:buChar char="v"/>
            </a:pPr>
            <a:r>
              <a:rPr lang="en-IN" b="1" dirty="0" smtClean="0">
                <a:latin typeface="Times New Roman" pitchFamily="18" charset="0"/>
                <a:cs typeface="Times New Roman" pitchFamily="18" charset="0"/>
              </a:rPr>
              <a:t>Proposed method is having linear relationship with ‘n’ (number of bits)</a:t>
            </a:r>
            <a:endParaRPr lang="en-IN" b="1"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A11BE40B-00C4-4F21-9639-31B918CB4A5F}" type="datetime1">
              <a:rPr lang="ta-IN" smtClean="0"/>
              <a:pPr/>
              <a:t>20-03-2020</a:t>
            </a:fld>
            <a:endParaRPr lang="en-US"/>
          </a:p>
        </p:txBody>
      </p:sp>
      <p:sp>
        <p:nvSpPr>
          <p:cNvPr id="12" name="Slide Number Placeholder 11"/>
          <p:cNvSpPr>
            <a:spLocks noGrp="1"/>
          </p:cNvSpPr>
          <p:nvPr>
            <p:ph type="sldNum" sz="quarter" idx="12"/>
          </p:nvPr>
        </p:nvSpPr>
        <p:spPr/>
        <p:txBody>
          <a:bodyPr/>
          <a:lstStyle/>
          <a:p>
            <a:fld id="{9481EC19-6D0F-46DC-855D-481A351B335A}" type="slidenum">
              <a:rPr lang="en-US" smtClean="0"/>
              <a:pPr/>
              <a:t>67</a:t>
            </a:fld>
            <a:endParaRPr lang="en-US"/>
          </a:p>
        </p:txBody>
      </p:sp>
      <p:sp>
        <p:nvSpPr>
          <p:cNvPr id="13" name="Footer Placeholder 12"/>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40329215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228876745"/>
              </p:ext>
            </p:extLst>
          </p:nvPr>
        </p:nvGraphicFramePr>
        <p:xfrm>
          <a:off x="2114865" y="1417643"/>
          <a:ext cx="8856347" cy="3889152"/>
        </p:xfrm>
        <a:graphic>
          <a:graphicData uri="http://schemas.openxmlformats.org/drawingml/2006/table">
            <a:tbl>
              <a:tblPr firstRow="1" firstCol="1" bandRow="1">
                <a:tableStyleId>{5C22544A-7EE6-4342-B048-85BDC9FD1C3A}</a:tableStyleId>
              </a:tblPr>
              <a:tblGrid>
                <a:gridCol w="1309635">
                  <a:extLst>
                    <a:ext uri="{9D8B030D-6E8A-4147-A177-3AD203B41FA5}">
                      <a16:colId xmlns="" xmlns:a16="http://schemas.microsoft.com/office/drawing/2014/main" val="20000"/>
                    </a:ext>
                  </a:extLst>
                </a:gridCol>
                <a:gridCol w="651752">
                  <a:extLst>
                    <a:ext uri="{9D8B030D-6E8A-4147-A177-3AD203B41FA5}">
                      <a16:colId xmlns="" xmlns:a16="http://schemas.microsoft.com/office/drawing/2014/main" val="20001"/>
                    </a:ext>
                  </a:extLst>
                </a:gridCol>
                <a:gridCol w="695072">
                  <a:extLst>
                    <a:ext uri="{9D8B030D-6E8A-4147-A177-3AD203B41FA5}">
                      <a16:colId xmlns="" xmlns:a16="http://schemas.microsoft.com/office/drawing/2014/main" val="20002"/>
                    </a:ext>
                  </a:extLst>
                </a:gridCol>
                <a:gridCol w="747056">
                  <a:extLst>
                    <a:ext uri="{9D8B030D-6E8A-4147-A177-3AD203B41FA5}">
                      <a16:colId xmlns="" xmlns:a16="http://schemas.microsoft.com/office/drawing/2014/main" val="20003"/>
                    </a:ext>
                  </a:extLst>
                </a:gridCol>
                <a:gridCol w="753554">
                  <a:extLst>
                    <a:ext uri="{9D8B030D-6E8A-4147-A177-3AD203B41FA5}">
                      <a16:colId xmlns="" xmlns:a16="http://schemas.microsoft.com/office/drawing/2014/main" val="20004"/>
                    </a:ext>
                  </a:extLst>
                </a:gridCol>
                <a:gridCol w="1571568">
                  <a:extLst>
                    <a:ext uri="{9D8B030D-6E8A-4147-A177-3AD203B41FA5}">
                      <a16:colId xmlns="" xmlns:a16="http://schemas.microsoft.com/office/drawing/2014/main" val="20005"/>
                    </a:ext>
                  </a:extLst>
                </a:gridCol>
                <a:gridCol w="1964460">
                  <a:extLst>
                    <a:ext uri="{9D8B030D-6E8A-4147-A177-3AD203B41FA5}">
                      <a16:colId xmlns="" xmlns:a16="http://schemas.microsoft.com/office/drawing/2014/main" val="20006"/>
                    </a:ext>
                  </a:extLst>
                </a:gridCol>
                <a:gridCol w="1163250">
                  <a:extLst>
                    <a:ext uri="{9D8B030D-6E8A-4147-A177-3AD203B41FA5}">
                      <a16:colId xmlns="" xmlns:a16="http://schemas.microsoft.com/office/drawing/2014/main" val="20007"/>
                    </a:ext>
                  </a:extLst>
                </a:gridCol>
              </a:tblGrid>
              <a:tr h="495504">
                <a:tc rowSpan="2">
                  <a:txBody>
                    <a:bodyPr/>
                    <a:lstStyle/>
                    <a:p>
                      <a:pPr algn="ctr">
                        <a:lnSpc>
                          <a:spcPct val="115000"/>
                        </a:lnSpc>
                        <a:spcAft>
                          <a:spcPts val="0"/>
                        </a:spcAft>
                        <a:tabLst>
                          <a:tab pos="1885950" algn="l"/>
                        </a:tabLst>
                      </a:pPr>
                      <a:r>
                        <a:rPr lang="en-US" sz="1200" dirty="0">
                          <a:effectLst/>
                          <a:latin typeface="Times New Roman" pitchFamily="18" charset="0"/>
                          <a:cs typeface="Times New Roman" pitchFamily="18" charset="0"/>
                        </a:rPr>
                        <a:t>Number of Bits </a:t>
                      </a:r>
                      <a:endParaRPr lang="en-IN" sz="1200" dirty="0">
                        <a:effectLst/>
                        <a:latin typeface="Times New Roman" pitchFamily="18" charset="0"/>
                        <a:ea typeface="Calibri"/>
                        <a:cs typeface="Times New Roman" pitchFamily="18" charset="0"/>
                      </a:endParaRPr>
                    </a:p>
                  </a:txBody>
                  <a:tcPr marL="29290" marR="29290" marT="3052" marB="0" anchor="ctr"/>
                </a:tc>
                <a:tc gridSpan="2">
                  <a:txBody>
                    <a:bodyPr/>
                    <a:lstStyle/>
                    <a:p>
                      <a:pPr algn="ctr">
                        <a:lnSpc>
                          <a:spcPct val="115000"/>
                        </a:lnSpc>
                        <a:spcAft>
                          <a:spcPts val="0"/>
                        </a:spcAft>
                        <a:tabLst>
                          <a:tab pos="1885950" algn="l"/>
                        </a:tabLst>
                      </a:pPr>
                      <a:r>
                        <a:rPr lang="en-IN" sz="1200" b="1" kern="1200" dirty="0" smtClean="0">
                          <a:solidFill>
                            <a:schemeClr val="lt1"/>
                          </a:solidFill>
                          <a:latin typeface="Times New Roman" pitchFamily="18" charset="0"/>
                          <a:ea typeface="+mn-ea"/>
                          <a:cs typeface="Times New Roman" pitchFamily="18" charset="0"/>
                        </a:rPr>
                        <a:t>Existing </a:t>
                      </a:r>
                      <a:r>
                        <a:rPr lang="en-GB" sz="1200" b="1" kern="1200" dirty="0" smtClean="0">
                          <a:solidFill>
                            <a:schemeClr val="lt1"/>
                          </a:solidFill>
                          <a:latin typeface="Times New Roman" pitchFamily="18" charset="0"/>
                          <a:ea typeface="+mn-ea"/>
                          <a:cs typeface="Times New Roman" pitchFamily="18" charset="0"/>
                        </a:rPr>
                        <a:t>(</a:t>
                      </a:r>
                      <a:r>
                        <a:rPr lang="en-GB" sz="1200" b="1" kern="1200" dirty="0" err="1" smtClean="0">
                          <a:solidFill>
                            <a:schemeClr val="lt1"/>
                          </a:solidFill>
                          <a:latin typeface="Times New Roman" pitchFamily="18" charset="0"/>
                          <a:ea typeface="+mn-ea"/>
                          <a:cs typeface="Times New Roman" pitchFamily="18" charset="0"/>
                        </a:rPr>
                        <a:t>Faraz</a:t>
                      </a:r>
                      <a:r>
                        <a:rPr lang="en-GB" sz="1200" b="1" kern="1200" dirty="0" smtClean="0">
                          <a:solidFill>
                            <a:schemeClr val="lt1"/>
                          </a:solidFill>
                          <a:latin typeface="Times New Roman" pitchFamily="18" charset="0"/>
                          <a:ea typeface="+mn-ea"/>
                          <a:cs typeface="Times New Roman" pitchFamily="18" charset="0"/>
                        </a:rPr>
                        <a:t> &amp; </a:t>
                      </a:r>
                      <a:r>
                        <a:rPr lang="en-GB" sz="1200" b="1" kern="1200" dirty="0" err="1" smtClean="0">
                          <a:solidFill>
                            <a:schemeClr val="lt1"/>
                          </a:solidFill>
                          <a:latin typeface="Times New Roman" pitchFamily="18" charset="0"/>
                          <a:ea typeface="+mn-ea"/>
                          <a:cs typeface="Times New Roman" pitchFamily="18" charset="0"/>
                        </a:rPr>
                        <a:t>Majid</a:t>
                      </a:r>
                      <a:r>
                        <a:rPr lang="en-GB" sz="1200" b="1" kern="1200" dirty="0" smtClean="0">
                          <a:solidFill>
                            <a:schemeClr val="lt1"/>
                          </a:solidFill>
                          <a:latin typeface="Times New Roman" pitchFamily="18" charset="0"/>
                          <a:ea typeface="+mn-ea"/>
                          <a:cs typeface="Times New Roman" pitchFamily="18" charset="0"/>
                        </a:rPr>
                        <a:t> 2011)</a:t>
                      </a:r>
                      <a:endParaRPr lang="en-IN" sz="1200" dirty="0">
                        <a:solidFill>
                          <a:srgbClr val="FF0066"/>
                        </a:solidFill>
                        <a:effectLst/>
                        <a:latin typeface="Times New Roman" pitchFamily="18" charset="0"/>
                        <a:ea typeface="Calibri"/>
                        <a:cs typeface="Times New Roman" pitchFamily="18" charset="0"/>
                      </a:endParaRPr>
                    </a:p>
                  </a:txBody>
                  <a:tcPr marL="29290" marR="29290" marT="3052" marB="0" anchor="ctr"/>
                </a:tc>
                <a:tc hMerge="1">
                  <a:txBody>
                    <a:bodyPr/>
                    <a:lstStyle/>
                    <a:p>
                      <a:endParaRPr lang="en-IN"/>
                    </a:p>
                  </a:txBody>
                  <a:tcPr/>
                </a:tc>
                <a:tc gridSpan="2">
                  <a:txBody>
                    <a:bodyPr/>
                    <a:lstStyle/>
                    <a:p>
                      <a:pPr algn="ctr">
                        <a:lnSpc>
                          <a:spcPct val="115000"/>
                        </a:lnSpc>
                        <a:spcAft>
                          <a:spcPts val="0"/>
                        </a:spcAft>
                        <a:tabLst>
                          <a:tab pos="1885950" algn="l"/>
                        </a:tabLst>
                      </a:pPr>
                      <a:r>
                        <a:rPr lang="en-IN" sz="1200" b="1" kern="1200" dirty="0" smtClean="0">
                          <a:solidFill>
                            <a:schemeClr val="lt1"/>
                          </a:solidFill>
                          <a:latin typeface="Times New Roman" pitchFamily="18" charset="0"/>
                          <a:ea typeface="+mn-ea"/>
                          <a:cs typeface="Times New Roman" pitchFamily="18" charset="0"/>
                        </a:rPr>
                        <a:t>Existing (Jamal &amp; </a:t>
                      </a:r>
                      <a:r>
                        <a:rPr lang="en-IN" sz="1200" b="1" kern="1200" dirty="0" err="1" smtClean="0">
                          <a:solidFill>
                            <a:schemeClr val="lt1"/>
                          </a:solidFill>
                          <a:latin typeface="Times New Roman" pitchFamily="18" charset="0"/>
                          <a:ea typeface="+mn-ea"/>
                          <a:cs typeface="Times New Roman" pitchFamily="18" charset="0"/>
                        </a:rPr>
                        <a:t>Hasan</a:t>
                      </a:r>
                      <a:r>
                        <a:rPr lang="en-IN" sz="1200" b="1" kern="1200" dirty="0" smtClean="0">
                          <a:solidFill>
                            <a:schemeClr val="lt1"/>
                          </a:solidFill>
                          <a:latin typeface="Times New Roman" pitchFamily="18" charset="0"/>
                          <a:ea typeface="+mn-ea"/>
                          <a:cs typeface="Times New Roman" pitchFamily="18" charset="0"/>
                        </a:rPr>
                        <a:t> 2013)</a:t>
                      </a:r>
                      <a:endParaRPr lang="en-IN" sz="1200" dirty="0">
                        <a:solidFill>
                          <a:srgbClr val="FF0066"/>
                        </a:solidFill>
                        <a:effectLst/>
                        <a:latin typeface="Times New Roman" pitchFamily="18" charset="0"/>
                        <a:ea typeface="Calibri"/>
                        <a:cs typeface="Times New Roman" pitchFamily="18" charset="0"/>
                      </a:endParaRPr>
                    </a:p>
                  </a:txBody>
                  <a:tcPr marL="29290" marR="29290" marT="3052" marB="0" anchor="ctr"/>
                </a:tc>
                <a:tc hMerge="1">
                  <a:txBody>
                    <a:bodyPr/>
                    <a:lstStyle/>
                    <a:p>
                      <a:endParaRPr lang="en-IN"/>
                    </a:p>
                  </a:txBody>
                  <a:tcPr/>
                </a:tc>
                <a:tc rowSpan="2">
                  <a:txBody>
                    <a:bodyPr/>
                    <a:lstStyle/>
                    <a:p>
                      <a:pPr algn="ctr">
                        <a:lnSpc>
                          <a:spcPct val="115000"/>
                        </a:lnSpc>
                        <a:spcAft>
                          <a:spcPts val="0"/>
                        </a:spcAft>
                        <a:tabLst>
                          <a:tab pos="1885950" algn="l"/>
                        </a:tabLst>
                      </a:pPr>
                      <a:r>
                        <a:rPr lang="en-US" sz="1200" dirty="0">
                          <a:effectLst/>
                          <a:latin typeface="Times New Roman" pitchFamily="18" charset="0"/>
                          <a:cs typeface="Times New Roman" pitchFamily="18" charset="0"/>
                        </a:rPr>
                        <a:t>Proposed</a:t>
                      </a:r>
                      <a:endParaRPr lang="en-IN" sz="1200" dirty="0">
                        <a:effectLst/>
                        <a:latin typeface="Times New Roman" pitchFamily="18" charset="0"/>
                        <a:ea typeface="Calibri"/>
                        <a:cs typeface="Times New Roman" pitchFamily="18" charset="0"/>
                      </a:endParaRPr>
                    </a:p>
                  </a:txBody>
                  <a:tcPr marL="29290" marR="29290" marT="3052" marB="0" anchor="ctr"/>
                </a:tc>
                <a:tc gridSpan="2">
                  <a:txBody>
                    <a:bodyPr/>
                    <a:lstStyle/>
                    <a:p>
                      <a:pPr algn="ctr">
                        <a:lnSpc>
                          <a:spcPct val="115000"/>
                        </a:lnSpc>
                        <a:spcAft>
                          <a:spcPts val="0"/>
                        </a:spcAft>
                        <a:tabLst>
                          <a:tab pos="1885950" algn="l"/>
                        </a:tabLst>
                      </a:pPr>
                      <a:r>
                        <a:rPr lang="en-US" sz="1200" dirty="0">
                          <a:effectLst/>
                          <a:latin typeface="Times New Roman" pitchFamily="18" charset="0"/>
                          <a:cs typeface="Times New Roman" pitchFamily="18" charset="0"/>
                        </a:rPr>
                        <a:t>Percentage (%) of improvement </a:t>
                      </a:r>
                      <a:r>
                        <a:rPr lang="en-US" sz="1200" dirty="0" err="1">
                          <a:effectLst/>
                          <a:latin typeface="Times New Roman" pitchFamily="18" charset="0"/>
                          <a:cs typeface="Times New Roman" pitchFamily="18" charset="0"/>
                        </a:rPr>
                        <a:t>w.r.t</a:t>
                      </a:r>
                      <a:r>
                        <a:rPr lang="en-US" sz="1200" dirty="0">
                          <a:effectLst/>
                          <a:latin typeface="Times New Roman" pitchFamily="18" charset="0"/>
                          <a:cs typeface="Times New Roman" pitchFamily="18" charset="0"/>
                        </a:rPr>
                        <a:t>.</a:t>
                      </a:r>
                      <a:endParaRPr lang="en-IN" sz="1200" dirty="0">
                        <a:effectLst/>
                        <a:latin typeface="Times New Roman" pitchFamily="18" charset="0"/>
                        <a:ea typeface="Calibri"/>
                        <a:cs typeface="Times New Roman" pitchFamily="18" charset="0"/>
                      </a:endParaRPr>
                    </a:p>
                  </a:txBody>
                  <a:tcPr marL="0" marR="0" marT="0" marB="0" anchor="ctr"/>
                </a:tc>
                <a:tc hMerge="1">
                  <a:txBody>
                    <a:bodyPr/>
                    <a:lstStyle/>
                    <a:p>
                      <a:endParaRPr lang="en-IN"/>
                    </a:p>
                  </a:txBody>
                  <a:tcPr/>
                </a:tc>
                <a:extLst>
                  <a:ext uri="{0D108BD9-81ED-4DB2-BD59-A6C34878D82A}">
                    <a16:rowId xmlns="" xmlns:a16="http://schemas.microsoft.com/office/drawing/2014/main" val="10000"/>
                  </a:ext>
                </a:extLst>
              </a:tr>
              <a:tr h="371628">
                <a:tc vMerge="1">
                  <a:txBody>
                    <a:bodyPr/>
                    <a:lstStyle/>
                    <a:p>
                      <a:endParaRPr lang="en-IN"/>
                    </a:p>
                  </a:txBody>
                  <a:tcPr/>
                </a:tc>
                <a:tc>
                  <a:txBody>
                    <a:bodyPr/>
                    <a:lstStyle/>
                    <a:p>
                      <a:pPr algn="ctr">
                        <a:lnSpc>
                          <a:spcPct val="115000"/>
                        </a:lnSpc>
                        <a:spcAft>
                          <a:spcPts val="0"/>
                        </a:spcAft>
                        <a:tabLst>
                          <a:tab pos="1885950" algn="l"/>
                        </a:tabLst>
                      </a:pPr>
                      <a:r>
                        <a:rPr lang="en-US" sz="1200" dirty="0">
                          <a:effectLst/>
                          <a:latin typeface="Times New Roman" pitchFamily="18" charset="0"/>
                          <a:cs typeface="Times New Roman" pitchFamily="18" charset="0"/>
                        </a:rPr>
                        <a:t>Res.</a:t>
                      </a:r>
                      <a:endParaRPr lang="en-IN" sz="1200" dirty="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200" dirty="0">
                          <a:effectLst/>
                          <a:latin typeface="Times New Roman" pitchFamily="18" charset="0"/>
                          <a:cs typeface="Times New Roman" pitchFamily="18" charset="0"/>
                        </a:rPr>
                        <a:t>Non-R.</a:t>
                      </a:r>
                      <a:endParaRPr lang="en-IN" sz="1200" dirty="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200" dirty="0">
                          <a:effectLst/>
                          <a:latin typeface="Times New Roman" pitchFamily="18" charset="0"/>
                          <a:cs typeface="Times New Roman" pitchFamily="18" charset="0"/>
                        </a:rPr>
                        <a:t>Conv.</a:t>
                      </a:r>
                      <a:endParaRPr lang="en-IN" sz="1200" dirty="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200" dirty="0">
                          <a:effectLst/>
                          <a:latin typeface="Times New Roman" pitchFamily="18" charset="0"/>
                          <a:cs typeface="Times New Roman" pitchFamily="18" charset="0"/>
                        </a:rPr>
                        <a:t>HS Div.</a:t>
                      </a:r>
                      <a:endParaRPr lang="en-IN" sz="1200" dirty="0">
                        <a:effectLst/>
                        <a:latin typeface="Times New Roman" pitchFamily="18" charset="0"/>
                        <a:ea typeface="Calibri"/>
                        <a:cs typeface="Times New Roman" pitchFamily="18" charset="0"/>
                      </a:endParaRPr>
                    </a:p>
                  </a:txBody>
                  <a:tcPr marL="29290" marR="29290" marT="3052" marB="0" anchor="ctr"/>
                </a:tc>
                <a:tc vMerge="1">
                  <a:txBody>
                    <a:bodyPr/>
                    <a:lstStyle/>
                    <a:p>
                      <a:endParaRPr lang="en-IN"/>
                    </a:p>
                  </a:txBody>
                  <a:tcPr/>
                </a:tc>
                <a:tc>
                  <a:txBody>
                    <a:bodyPr/>
                    <a:lstStyle/>
                    <a:p>
                      <a:pPr algn="ctr">
                        <a:lnSpc>
                          <a:spcPct val="115000"/>
                        </a:lnSpc>
                        <a:spcAft>
                          <a:spcPts val="0"/>
                        </a:spcAft>
                        <a:tabLst>
                          <a:tab pos="1885950" algn="l"/>
                        </a:tabLst>
                      </a:pPr>
                      <a:r>
                        <a:rPr lang="en-GB" sz="1200" b="1" kern="1200" dirty="0" smtClean="0">
                          <a:solidFill>
                            <a:schemeClr val="tx1"/>
                          </a:solidFill>
                          <a:latin typeface="Times New Roman" pitchFamily="18" charset="0"/>
                          <a:ea typeface="+mn-ea"/>
                          <a:cs typeface="Times New Roman" pitchFamily="18" charset="0"/>
                        </a:rPr>
                        <a:t>(</a:t>
                      </a:r>
                      <a:r>
                        <a:rPr lang="en-GB" sz="1200" b="1" kern="1200" dirty="0" err="1" smtClean="0">
                          <a:solidFill>
                            <a:schemeClr val="tx1"/>
                          </a:solidFill>
                          <a:latin typeface="Times New Roman" pitchFamily="18" charset="0"/>
                          <a:ea typeface="+mn-ea"/>
                          <a:cs typeface="Times New Roman" pitchFamily="18" charset="0"/>
                        </a:rPr>
                        <a:t>Faraz</a:t>
                      </a:r>
                      <a:r>
                        <a:rPr lang="en-GB" sz="1200" b="1" kern="1200" dirty="0" smtClean="0">
                          <a:solidFill>
                            <a:schemeClr val="tx1"/>
                          </a:solidFill>
                          <a:latin typeface="Times New Roman" pitchFamily="18" charset="0"/>
                          <a:ea typeface="+mn-ea"/>
                          <a:cs typeface="Times New Roman" pitchFamily="18" charset="0"/>
                        </a:rPr>
                        <a:t> &amp; </a:t>
                      </a:r>
                      <a:r>
                        <a:rPr lang="en-GB" sz="1200" b="1" kern="1200" dirty="0" err="1" smtClean="0">
                          <a:solidFill>
                            <a:schemeClr val="tx1"/>
                          </a:solidFill>
                          <a:latin typeface="Times New Roman" pitchFamily="18" charset="0"/>
                          <a:ea typeface="+mn-ea"/>
                          <a:cs typeface="Times New Roman" pitchFamily="18" charset="0"/>
                        </a:rPr>
                        <a:t>Majid</a:t>
                      </a:r>
                      <a:r>
                        <a:rPr lang="en-GB" sz="1200" b="1" kern="1200" dirty="0" smtClean="0">
                          <a:solidFill>
                            <a:schemeClr val="tx1"/>
                          </a:solidFill>
                          <a:latin typeface="Times New Roman" pitchFamily="18" charset="0"/>
                          <a:ea typeface="+mn-ea"/>
                          <a:cs typeface="Times New Roman" pitchFamily="18" charset="0"/>
                        </a:rPr>
                        <a:t> 2011)</a:t>
                      </a:r>
                      <a:endParaRPr lang="en-IN" sz="1200" dirty="0">
                        <a:solidFill>
                          <a:schemeClr val="tx1"/>
                        </a:solidFill>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IN" sz="1200" b="1" kern="1200" dirty="0" smtClean="0">
                          <a:solidFill>
                            <a:schemeClr val="tx1"/>
                          </a:solidFill>
                          <a:latin typeface="Times New Roman" pitchFamily="18" charset="0"/>
                          <a:ea typeface="+mn-ea"/>
                          <a:cs typeface="Times New Roman" pitchFamily="18" charset="0"/>
                        </a:rPr>
                        <a:t>(Jamal &amp; </a:t>
                      </a:r>
                      <a:r>
                        <a:rPr lang="en-IN" sz="1200" b="1" kern="1200" dirty="0" err="1" smtClean="0">
                          <a:solidFill>
                            <a:schemeClr val="tx1"/>
                          </a:solidFill>
                          <a:latin typeface="Times New Roman" pitchFamily="18" charset="0"/>
                          <a:ea typeface="+mn-ea"/>
                          <a:cs typeface="Times New Roman" pitchFamily="18" charset="0"/>
                        </a:rPr>
                        <a:t>Hasan</a:t>
                      </a:r>
                      <a:r>
                        <a:rPr lang="en-IN" sz="1200" b="1" kern="1200" dirty="0" smtClean="0">
                          <a:solidFill>
                            <a:schemeClr val="tx1"/>
                          </a:solidFill>
                          <a:latin typeface="Times New Roman" pitchFamily="18" charset="0"/>
                          <a:ea typeface="+mn-ea"/>
                          <a:cs typeface="Times New Roman" pitchFamily="18" charset="0"/>
                        </a:rPr>
                        <a:t> 2013)</a:t>
                      </a:r>
                      <a:endParaRPr lang="en-IN" sz="1200" dirty="0">
                        <a:solidFill>
                          <a:schemeClr val="tx1"/>
                        </a:solidFill>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1"/>
                  </a:ext>
                </a:extLst>
              </a:tr>
              <a:tr h="371628">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2 </a:t>
                      </a:r>
                      <a:endParaRPr lang="en-IN" sz="1600" dirty="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210 </a:t>
                      </a:r>
                      <a:endParaRPr lang="en-IN" sz="1600" dirty="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203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33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82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180</a:t>
                      </a:r>
                      <a:endParaRPr lang="en-IN" sz="1600" b="1" dirty="0">
                        <a:effectLst/>
                        <a:latin typeface="Times New Roman" pitchFamily="18" charset="0"/>
                        <a:ea typeface="Calibri"/>
                        <a:cs typeface="Times New Roman" pitchFamily="18" charset="0"/>
                      </a:endParaRPr>
                    </a:p>
                  </a:txBody>
                  <a:tcPr marL="29290" marR="29290" marT="3052" marB="0" anchor="b"/>
                </a:tc>
                <a:tc>
                  <a:txBody>
                    <a:bodyPr/>
                    <a:lstStyle/>
                    <a:p>
                      <a:pPr algn="ctr">
                        <a:lnSpc>
                          <a:spcPct val="115000"/>
                        </a:lnSpc>
                        <a:spcAft>
                          <a:spcPts val="0"/>
                        </a:spcAft>
                      </a:pPr>
                      <a:r>
                        <a:rPr lang="en-US" sz="1600">
                          <a:effectLst/>
                          <a:latin typeface="Times New Roman" pitchFamily="18" charset="0"/>
                          <a:cs typeface="Times New Roman" pitchFamily="18" charset="0"/>
                        </a:rPr>
                        <a:t>11.33 - 14.29</a:t>
                      </a:r>
                      <a:endParaRPr lang="en-IN" sz="1600">
                        <a:effectLst/>
                        <a:latin typeface="Times New Roman" pitchFamily="18" charset="0"/>
                        <a:ea typeface="Calibri"/>
                        <a:cs typeface="Times New Roman" pitchFamily="18" charset="0"/>
                      </a:endParaRPr>
                    </a:p>
                  </a:txBody>
                  <a:tcPr marL="0" marR="0" marT="0" marB="0"/>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tc>
                <a:extLst>
                  <a:ext uri="{0D108BD9-81ED-4DB2-BD59-A6C34878D82A}">
                    <a16:rowId xmlns="" xmlns:a16="http://schemas.microsoft.com/office/drawing/2014/main" val="10002"/>
                  </a:ext>
                </a:extLst>
              </a:tr>
              <a:tr h="371628">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360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353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74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165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316</a:t>
                      </a:r>
                      <a:endParaRPr lang="en-IN" sz="1600" b="1">
                        <a:effectLst/>
                        <a:latin typeface="Times New Roman" pitchFamily="18" charset="0"/>
                        <a:ea typeface="Calibri"/>
                        <a:cs typeface="Times New Roman" pitchFamily="18" charset="0"/>
                      </a:endParaRPr>
                    </a:p>
                  </a:txBody>
                  <a:tcPr marL="29290" marR="29290" marT="3052" marB="0" anchor="b"/>
                </a:tc>
                <a:tc>
                  <a:txBody>
                    <a:bodyPr/>
                    <a:lstStyle/>
                    <a:p>
                      <a:pPr algn="ctr">
                        <a:lnSpc>
                          <a:spcPct val="115000"/>
                        </a:lnSpc>
                        <a:spcAft>
                          <a:spcPts val="0"/>
                        </a:spcAft>
                      </a:pPr>
                      <a:r>
                        <a:rPr lang="en-US" sz="1600">
                          <a:effectLst/>
                          <a:latin typeface="Times New Roman" pitchFamily="18" charset="0"/>
                          <a:cs typeface="Times New Roman" pitchFamily="18" charset="0"/>
                        </a:rPr>
                        <a:t>10.48 - 12.22</a:t>
                      </a:r>
                      <a:endParaRPr lang="en-IN" sz="1600">
                        <a:effectLst/>
                        <a:latin typeface="Times New Roman" pitchFamily="18" charset="0"/>
                        <a:ea typeface="Calibri"/>
                        <a:cs typeface="Times New Roman" pitchFamily="18" charset="0"/>
                      </a:endParaRPr>
                    </a:p>
                  </a:txBody>
                  <a:tcPr marL="0" marR="0" marT="0" marB="0"/>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tc>
                <a:extLst>
                  <a:ext uri="{0D108BD9-81ED-4DB2-BD59-A6C34878D82A}">
                    <a16:rowId xmlns="" xmlns:a16="http://schemas.microsoft.com/office/drawing/2014/main" val="10003"/>
                  </a:ext>
                </a:extLst>
              </a:tr>
              <a:tr h="371628">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8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660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653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204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415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588</a:t>
                      </a:r>
                      <a:endParaRPr lang="en-IN" sz="1600" b="1">
                        <a:effectLst/>
                        <a:latin typeface="Times New Roman" pitchFamily="18" charset="0"/>
                        <a:ea typeface="Calibri"/>
                        <a:cs typeface="Times New Roman" pitchFamily="18" charset="0"/>
                      </a:endParaRPr>
                    </a:p>
                  </a:txBody>
                  <a:tcPr marL="29290" marR="29290" marT="3052" marB="0" anchor="b"/>
                </a:tc>
                <a:tc>
                  <a:txBody>
                    <a:bodyPr/>
                    <a:lstStyle/>
                    <a:p>
                      <a:pPr algn="ctr">
                        <a:lnSpc>
                          <a:spcPct val="115000"/>
                        </a:lnSpc>
                        <a:spcAft>
                          <a:spcPts val="0"/>
                        </a:spcAft>
                      </a:pPr>
                      <a:r>
                        <a:rPr lang="en-US" sz="1600">
                          <a:effectLst/>
                          <a:latin typeface="Times New Roman" pitchFamily="18" charset="0"/>
                          <a:cs typeface="Times New Roman" pitchFamily="18" charset="0"/>
                        </a:rPr>
                        <a:t>9.95 - 10.91</a:t>
                      </a:r>
                      <a:endParaRPr lang="en-IN" sz="1600">
                        <a:effectLst/>
                        <a:latin typeface="Times New Roman" pitchFamily="18" charset="0"/>
                        <a:ea typeface="Calibri"/>
                        <a:cs typeface="Times New Roman" pitchFamily="18" charset="0"/>
                      </a:endParaRPr>
                    </a:p>
                  </a:txBody>
                  <a:tcPr marL="0" marR="0" marT="0" marB="0"/>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tc>
                <a:extLst>
                  <a:ext uri="{0D108BD9-81ED-4DB2-BD59-A6C34878D82A}">
                    <a16:rowId xmlns="" xmlns:a16="http://schemas.microsoft.com/office/drawing/2014/main" val="10004"/>
                  </a:ext>
                </a:extLst>
              </a:tr>
              <a:tr h="371628">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16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1260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1253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656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1251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1132</a:t>
                      </a:r>
                      <a:endParaRPr lang="en-IN" sz="1600" b="1">
                        <a:effectLst/>
                        <a:latin typeface="Times New Roman" pitchFamily="18" charset="0"/>
                        <a:ea typeface="Calibri"/>
                        <a:cs typeface="Times New Roman" pitchFamily="18" charset="0"/>
                      </a:endParaRPr>
                    </a:p>
                  </a:txBody>
                  <a:tcPr marL="29290" marR="29290" marT="3052" marB="0" anchor="b"/>
                </a:tc>
                <a:tc>
                  <a:txBody>
                    <a:bodyPr/>
                    <a:lstStyle/>
                    <a:p>
                      <a:pPr algn="ctr">
                        <a:lnSpc>
                          <a:spcPct val="115000"/>
                        </a:lnSpc>
                        <a:spcAft>
                          <a:spcPts val="0"/>
                        </a:spcAft>
                      </a:pPr>
                      <a:r>
                        <a:rPr lang="en-US" sz="1600">
                          <a:effectLst/>
                          <a:latin typeface="Times New Roman" pitchFamily="18" charset="0"/>
                          <a:cs typeface="Times New Roman" pitchFamily="18" charset="0"/>
                        </a:rPr>
                        <a:t>9.66 - 10.16</a:t>
                      </a:r>
                      <a:endParaRPr lang="en-IN" sz="1600">
                        <a:effectLst/>
                        <a:latin typeface="Times New Roman" pitchFamily="18" charset="0"/>
                        <a:ea typeface="Calibri"/>
                        <a:cs typeface="Times New Roman" pitchFamily="18" charset="0"/>
                      </a:endParaRPr>
                    </a:p>
                  </a:txBody>
                  <a:tcPr marL="0" marR="0" marT="0" marB="0"/>
                </a:tc>
                <a:tc>
                  <a:txBody>
                    <a:bodyPr/>
                    <a:lstStyle/>
                    <a:p>
                      <a:pPr algn="ctr">
                        <a:lnSpc>
                          <a:spcPct val="115000"/>
                        </a:lnSpc>
                        <a:spcAft>
                          <a:spcPts val="0"/>
                        </a:spcAft>
                      </a:pPr>
                      <a:r>
                        <a:rPr lang="en-US" sz="1600">
                          <a:effectLst/>
                          <a:latin typeface="Times New Roman" pitchFamily="18" charset="0"/>
                          <a:cs typeface="Times New Roman" pitchFamily="18" charset="0"/>
                        </a:rPr>
                        <a:t>9.51</a:t>
                      </a:r>
                      <a:endParaRPr lang="en-IN" sz="1600">
                        <a:effectLst/>
                        <a:latin typeface="Times New Roman" pitchFamily="18" charset="0"/>
                        <a:ea typeface="Calibri"/>
                        <a:cs typeface="Times New Roman" pitchFamily="18" charset="0"/>
                      </a:endParaRPr>
                    </a:p>
                  </a:txBody>
                  <a:tcPr marL="0" marR="0" marT="0" marB="0"/>
                </a:tc>
                <a:extLst>
                  <a:ext uri="{0D108BD9-81ED-4DB2-BD59-A6C34878D82A}">
                    <a16:rowId xmlns="" xmlns:a16="http://schemas.microsoft.com/office/drawing/2014/main" val="10005"/>
                  </a:ext>
                </a:extLst>
              </a:tr>
              <a:tr h="371628">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32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2460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2453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2328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4267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2220</a:t>
                      </a:r>
                      <a:endParaRPr lang="en-IN" sz="1600" b="1">
                        <a:effectLst/>
                        <a:latin typeface="Times New Roman" pitchFamily="18" charset="0"/>
                        <a:ea typeface="Calibri"/>
                        <a:cs typeface="Times New Roman" pitchFamily="18" charset="0"/>
                      </a:endParaRPr>
                    </a:p>
                  </a:txBody>
                  <a:tcPr marL="29290" marR="29290" marT="3052" marB="0" anchor="b"/>
                </a:tc>
                <a:tc>
                  <a:txBody>
                    <a:bodyPr/>
                    <a:lstStyle/>
                    <a:p>
                      <a:pPr algn="ctr">
                        <a:lnSpc>
                          <a:spcPct val="115000"/>
                        </a:lnSpc>
                        <a:spcAft>
                          <a:spcPts val="0"/>
                        </a:spcAft>
                      </a:pPr>
                      <a:r>
                        <a:rPr lang="en-US" sz="1600">
                          <a:effectLst/>
                          <a:latin typeface="Times New Roman" pitchFamily="18" charset="0"/>
                          <a:cs typeface="Times New Roman" pitchFamily="18" charset="0"/>
                        </a:rPr>
                        <a:t>9.5 - 9.76</a:t>
                      </a:r>
                      <a:endParaRPr lang="en-IN" sz="1600">
                        <a:effectLst/>
                        <a:latin typeface="Times New Roman" pitchFamily="18" charset="0"/>
                        <a:ea typeface="Calibri"/>
                        <a:cs typeface="Times New Roman" pitchFamily="18" charset="0"/>
                      </a:endParaRPr>
                    </a:p>
                  </a:txBody>
                  <a:tcPr marL="0" marR="0" marT="0" marB="0"/>
                </a:tc>
                <a:tc>
                  <a:txBody>
                    <a:bodyPr/>
                    <a:lstStyle/>
                    <a:p>
                      <a:pPr algn="ctr">
                        <a:lnSpc>
                          <a:spcPct val="115000"/>
                        </a:lnSpc>
                        <a:spcAft>
                          <a:spcPts val="0"/>
                        </a:spcAft>
                      </a:pPr>
                      <a:r>
                        <a:rPr lang="en-US" sz="1600">
                          <a:effectLst/>
                          <a:latin typeface="Times New Roman" pitchFamily="18" charset="0"/>
                          <a:cs typeface="Times New Roman" pitchFamily="18" charset="0"/>
                        </a:rPr>
                        <a:t>4.64 - 47.94</a:t>
                      </a:r>
                      <a:endParaRPr lang="en-IN" sz="1600">
                        <a:effectLst/>
                        <a:latin typeface="Times New Roman" pitchFamily="18" charset="0"/>
                        <a:ea typeface="Calibri"/>
                        <a:cs typeface="Times New Roman" pitchFamily="18" charset="0"/>
                      </a:endParaRPr>
                    </a:p>
                  </a:txBody>
                  <a:tcPr marL="0" marR="0" marT="0" marB="0"/>
                </a:tc>
                <a:extLst>
                  <a:ext uri="{0D108BD9-81ED-4DB2-BD59-A6C34878D82A}">
                    <a16:rowId xmlns="" xmlns:a16="http://schemas.microsoft.com/office/drawing/2014/main" val="10006"/>
                  </a:ext>
                </a:extLst>
              </a:tr>
              <a:tr h="371628">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64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4860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4853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8744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15675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4396</a:t>
                      </a:r>
                      <a:endParaRPr lang="en-IN" sz="1600" b="1">
                        <a:effectLst/>
                        <a:latin typeface="Times New Roman" pitchFamily="18" charset="0"/>
                        <a:ea typeface="Calibri"/>
                        <a:cs typeface="Times New Roman" pitchFamily="18" charset="0"/>
                      </a:endParaRPr>
                    </a:p>
                  </a:txBody>
                  <a:tcPr marL="29290" marR="29290" marT="3052" marB="0" anchor="b"/>
                </a:tc>
                <a:tc>
                  <a:txBody>
                    <a:bodyPr/>
                    <a:lstStyle/>
                    <a:p>
                      <a:pPr algn="ctr">
                        <a:lnSpc>
                          <a:spcPct val="115000"/>
                        </a:lnSpc>
                        <a:spcAft>
                          <a:spcPts val="0"/>
                        </a:spcAft>
                      </a:pPr>
                      <a:r>
                        <a:rPr lang="en-US" sz="1600">
                          <a:effectLst/>
                          <a:latin typeface="Times New Roman" pitchFamily="18" charset="0"/>
                          <a:cs typeface="Times New Roman" pitchFamily="18" charset="0"/>
                        </a:rPr>
                        <a:t>9.42 - 9.55</a:t>
                      </a:r>
                      <a:endParaRPr lang="en-IN" sz="1600">
                        <a:effectLst/>
                        <a:latin typeface="Times New Roman" pitchFamily="18" charset="0"/>
                        <a:ea typeface="Calibri"/>
                        <a:cs typeface="Times New Roman" pitchFamily="18" charset="0"/>
                      </a:endParaRPr>
                    </a:p>
                  </a:txBody>
                  <a:tcPr marL="0" marR="0" marT="0" marB="0"/>
                </a:tc>
                <a:tc>
                  <a:txBody>
                    <a:bodyPr/>
                    <a:lstStyle/>
                    <a:p>
                      <a:pPr algn="ctr">
                        <a:lnSpc>
                          <a:spcPct val="115000"/>
                        </a:lnSpc>
                        <a:spcAft>
                          <a:spcPts val="0"/>
                        </a:spcAft>
                      </a:pPr>
                      <a:r>
                        <a:rPr lang="en-US" sz="1600">
                          <a:effectLst/>
                          <a:latin typeface="Times New Roman" pitchFamily="18" charset="0"/>
                          <a:cs typeface="Times New Roman" pitchFamily="18" charset="0"/>
                        </a:rPr>
                        <a:t>49.73 - 71.96</a:t>
                      </a:r>
                      <a:endParaRPr lang="en-IN" sz="1600">
                        <a:effectLst/>
                        <a:latin typeface="Times New Roman" pitchFamily="18" charset="0"/>
                        <a:ea typeface="Calibri"/>
                        <a:cs typeface="Times New Roman" pitchFamily="18" charset="0"/>
                      </a:endParaRPr>
                    </a:p>
                  </a:txBody>
                  <a:tcPr marL="0" marR="0" marT="0" marB="0"/>
                </a:tc>
                <a:extLst>
                  <a:ext uri="{0D108BD9-81ED-4DB2-BD59-A6C34878D82A}">
                    <a16:rowId xmlns="" xmlns:a16="http://schemas.microsoft.com/office/drawing/2014/main" val="10007"/>
                  </a:ext>
                </a:extLst>
              </a:tr>
              <a:tr h="371628">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128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9660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9653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33864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59995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8748</a:t>
                      </a:r>
                      <a:endParaRPr lang="en-IN" sz="1600" b="1">
                        <a:effectLst/>
                        <a:latin typeface="Times New Roman" pitchFamily="18" charset="0"/>
                        <a:ea typeface="Calibri"/>
                        <a:cs typeface="Times New Roman" pitchFamily="18" charset="0"/>
                      </a:endParaRPr>
                    </a:p>
                  </a:txBody>
                  <a:tcPr marL="29290" marR="29290" marT="3052" marB="0" anchor="b"/>
                </a:tc>
                <a:tc>
                  <a:txBody>
                    <a:bodyPr/>
                    <a:lstStyle/>
                    <a:p>
                      <a:pPr algn="ctr">
                        <a:lnSpc>
                          <a:spcPct val="115000"/>
                        </a:lnSpc>
                        <a:spcAft>
                          <a:spcPts val="0"/>
                        </a:spcAft>
                      </a:pPr>
                      <a:r>
                        <a:rPr lang="en-US" sz="1600">
                          <a:effectLst/>
                          <a:latin typeface="Times New Roman" pitchFamily="18" charset="0"/>
                          <a:cs typeface="Times New Roman" pitchFamily="18" charset="0"/>
                        </a:rPr>
                        <a:t>9.38 - 9.44</a:t>
                      </a:r>
                      <a:endParaRPr lang="en-IN" sz="1600">
                        <a:effectLst/>
                        <a:latin typeface="Times New Roman" pitchFamily="18" charset="0"/>
                        <a:ea typeface="Calibri"/>
                        <a:cs typeface="Times New Roman" pitchFamily="18" charset="0"/>
                      </a:endParaRPr>
                    </a:p>
                  </a:txBody>
                  <a:tcPr marL="0" marR="0" marT="0" marB="0"/>
                </a:tc>
                <a:tc>
                  <a:txBody>
                    <a:bodyPr/>
                    <a:lstStyle/>
                    <a:p>
                      <a:pPr algn="ctr">
                        <a:lnSpc>
                          <a:spcPct val="115000"/>
                        </a:lnSpc>
                        <a:spcAft>
                          <a:spcPts val="0"/>
                        </a:spcAft>
                      </a:pPr>
                      <a:r>
                        <a:rPr lang="en-US" sz="1600">
                          <a:effectLst/>
                          <a:latin typeface="Times New Roman" pitchFamily="18" charset="0"/>
                          <a:cs typeface="Times New Roman" pitchFamily="18" charset="0"/>
                        </a:rPr>
                        <a:t>74.17 - 85.42</a:t>
                      </a:r>
                      <a:endParaRPr lang="en-IN" sz="1600">
                        <a:effectLst/>
                        <a:latin typeface="Times New Roman" pitchFamily="18" charset="0"/>
                        <a:ea typeface="Calibri"/>
                        <a:cs typeface="Times New Roman" pitchFamily="18" charset="0"/>
                      </a:endParaRPr>
                    </a:p>
                  </a:txBody>
                  <a:tcPr marL="0" marR="0" marT="0" marB="0"/>
                </a:tc>
                <a:extLst>
                  <a:ext uri="{0D108BD9-81ED-4DB2-BD59-A6C34878D82A}">
                    <a16:rowId xmlns="" xmlns:a16="http://schemas.microsoft.com/office/drawing/2014/main" val="10008"/>
                  </a:ext>
                </a:extLst>
              </a:tr>
              <a:tr h="371628">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256 </a:t>
                      </a:r>
                      <a:endParaRPr lang="en-IN" sz="1600" dirty="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19360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19253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133256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234651 </a:t>
                      </a:r>
                      <a:endParaRPr lang="en-IN" sz="1600">
                        <a:effectLst/>
                        <a:latin typeface="Times New Roman" pitchFamily="18" charset="0"/>
                        <a:ea typeface="Calibri"/>
                        <a:cs typeface="Times New Roman" pitchFamily="18" charset="0"/>
                      </a:endParaRPr>
                    </a:p>
                  </a:txBody>
                  <a:tcPr marL="29290" marR="29290" marT="3052"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17452</a:t>
                      </a:r>
                      <a:endParaRPr lang="en-IN" sz="1600" b="1" dirty="0">
                        <a:effectLst/>
                        <a:latin typeface="Times New Roman" pitchFamily="18" charset="0"/>
                        <a:ea typeface="Calibri"/>
                        <a:cs typeface="Times New Roman" pitchFamily="18" charset="0"/>
                      </a:endParaRPr>
                    </a:p>
                  </a:txBody>
                  <a:tcPr marL="29290" marR="29290" marT="3052" marB="0" anchor="b"/>
                </a:tc>
                <a:tc>
                  <a:txBody>
                    <a:bodyPr/>
                    <a:lstStyle/>
                    <a:p>
                      <a:pPr algn="ctr">
                        <a:lnSpc>
                          <a:spcPct val="115000"/>
                        </a:lnSpc>
                        <a:spcAft>
                          <a:spcPts val="0"/>
                        </a:spcAft>
                      </a:pPr>
                      <a:r>
                        <a:rPr lang="en-US" sz="1600">
                          <a:effectLst/>
                          <a:latin typeface="Times New Roman" pitchFamily="18" charset="0"/>
                          <a:cs typeface="Times New Roman" pitchFamily="18" charset="0"/>
                        </a:rPr>
                        <a:t>9.35 - 9.86</a:t>
                      </a:r>
                      <a:endParaRPr lang="en-IN" sz="1600">
                        <a:effectLst/>
                        <a:latin typeface="Times New Roman" pitchFamily="18" charset="0"/>
                        <a:ea typeface="Calibri"/>
                        <a:cs typeface="Times New Roman" pitchFamily="18" charset="0"/>
                      </a:endParaRPr>
                    </a:p>
                  </a:txBody>
                  <a:tcPr marL="0" marR="0" marT="0" marB="0"/>
                </a:tc>
                <a:tc>
                  <a:txBody>
                    <a:bodyPr/>
                    <a:lstStyle/>
                    <a:p>
                      <a:pPr algn="ctr">
                        <a:lnSpc>
                          <a:spcPct val="115000"/>
                        </a:lnSpc>
                        <a:spcAft>
                          <a:spcPts val="0"/>
                        </a:spcAft>
                      </a:pPr>
                      <a:r>
                        <a:rPr lang="en-US" sz="1600" dirty="0">
                          <a:effectLst/>
                          <a:latin typeface="Times New Roman" pitchFamily="18" charset="0"/>
                          <a:cs typeface="Times New Roman" pitchFamily="18" charset="0"/>
                        </a:rPr>
                        <a:t>86.9 - 92.56</a:t>
                      </a:r>
                      <a:endParaRPr lang="en-IN" sz="1600" dirty="0">
                        <a:effectLst/>
                        <a:latin typeface="Times New Roman" pitchFamily="18" charset="0"/>
                        <a:ea typeface="Calibri"/>
                        <a:cs typeface="Times New Roman" pitchFamily="18" charset="0"/>
                      </a:endParaRPr>
                    </a:p>
                  </a:txBody>
                  <a:tcPr marL="0" marR="0" marT="0" marB="0"/>
                </a:tc>
                <a:extLst>
                  <a:ext uri="{0D108BD9-81ED-4DB2-BD59-A6C34878D82A}">
                    <a16:rowId xmlns="" xmlns:a16="http://schemas.microsoft.com/office/drawing/2014/main" val="10009"/>
                  </a:ext>
                </a:extLst>
              </a:tr>
            </a:tbl>
          </a:graphicData>
        </a:graphic>
      </p:graphicFrame>
      <p:sp>
        <p:nvSpPr>
          <p:cNvPr id="6" name="TextBox 5"/>
          <p:cNvSpPr txBox="1"/>
          <p:nvPr/>
        </p:nvSpPr>
        <p:spPr>
          <a:xfrm>
            <a:off x="2070873" y="5715000"/>
            <a:ext cx="1508939" cy="369332"/>
          </a:xfrm>
          <a:prstGeom prst="rect">
            <a:avLst/>
          </a:prstGeom>
          <a:noFill/>
        </p:spPr>
        <p:txBody>
          <a:bodyPr wrap="none" rtlCol="0">
            <a:spAutoFit/>
          </a:bodyPr>
          <a:lstStyle/>
          <a:p>
            <a:r>
              <a:rPr lang="en-US" b="1" dirty="0" smtClean="0">
                <a:latin typeface="Andalus" pitchFamily="18" charset="-78"/>
                <a:cs typeface="Andalus" pitchFamily="18" charset="-78"/>
              </a:rPr>
              <a:t>Observations:</a:t>
            </a:r>
            <a:endParaRPr lang="en-US" b="1" dirty="0">
              <a:latin typeface="Andalus" pitchFamily="18" charset="-78"/>
              <a:cs typeface="Andalus" pitchFamily="18" charset="-78"/>
            </a:endParaRPr>
          </a:p>
        </p:txBody>
      </p:sp>
      <p:pic>
        <p:nvPicPr>
          <p:cNvPr id="7" name="Picture 6"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20558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Performance Comparison – Quantum Cost</a:t>
            </a:r>
            <a:endParaRPr lang="en-IN" sz="40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10" name="TextBox 9"/>
          <p:cNvSpPr txBox="1"/>
          <p:nvPr/>
        </p:nvSpPr>
        <p:spPr>
          <a:xfrm>
            <a:off x="2451164" y="5943600"/>
            <a:ext cx="5348708" cy="369332"/>
          </a:xfrm>
          <a:prstGeom prst="rect">
            <a:avLst/>
          </a:prstGeom>
          <a:noFill/>
        </p:spPr>
        <p:txBody>
          <a:bodyPr wrap="none" rtlCol="0">
            <a:spAutoFit/>
          </a:bodyPr>
          <a:lstStyle/>
          <a:p>
            <a:pPr marL="465138" indent="-465138">
              <a:buFont typeface="Wingdings" pitchFamily="2" charset="2"/>
              <a:buChar char="v"/>
            </a:pPr>
            <a:r>
              <a:rPr lang="en-IN" b="1" dirty="0" smtClean="0">
                <a:latin typeface="Times New Roman" pitchFamily="18" charset="0"/>
                <a:cs typeface="Times New Roman" pitchFamily="18" charset="0"/>
              </a:rPr>
              <a:t>Quantum cost is 9% reduced </a:t>
            </a:r>
            <a:r>
              <a:rPr lang="en-IN" b="1" dirty="0" err="1" smtClean="0">
                <a:latin typeface="Times New Roman" pitchFamily="18" charset="0"/>
                <a:cs typeface="Times New Roman" pitchFamily="18" charset="0"/>
              </a:rPr>
              <a:t>w.r.t</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Faraz</a:t>
            </a:r>
            <a:r>
              <a:rPr lang="en-IN" b="1" dirty="0" smtClean="0">
                <a:latin typeface="Times New Roman" pitchFamily="18" charset="0"/>
                <a:cs typeface="Times New Roman" pitchFamily="18" charset="0"/>
              </a:rPr>
              <a:t> (2011)</a:t>
            </a:r>
            <a:endParaRPr lang="en-IN" b="1"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9D00D4D7-3702-40A2-A472-1D2AFCEA6108}" type="datetime1">
              <a:rPr lang="ta-IN" smtClean="0"/>
              <a:pPr/>
              <a:t>20-03-2020</a:t>
            </a:fld>
            <a:endParaRPr lang="en-US"/>
          </a:p>
        </p:txBody>
      </p:sp>
      <p:sp>
        <p:nvSpPr>
          <p:cNvPr id="12" name="Slide Number Placeholder 11"/>
          <p:cNvSpPr>
            <a:spLocks noGrp="1"/>
          </p:cNvSpPr>
          <p:nvPr>
            <p:ph type="sldNum" sz="quarter" idx="12"/>
          </p:nvPr>
        </p:nvSpPr>
        <p:spPr/>
        <p:txBody>
          <a:bodyPr/>
          <a:lstStyle/>
          <a:p>
            <a:fld id="{9481EC19-6D0F-46DC-855D-481A351B335A}" type="slidenum">
              <a:rPr lang="en-US" smtClean="0"/>
              <a:pPr/>
              <a:t>68</a:t>
            </a:fld>
            <a:endParaRPr lang="en-US"/>
          </a:p>
        </p:txBody>
      </p:sp>
      <p:sp>
        <p:nvSpPr>
          <p:cNvPr id="13" name="Footer Placeholder 12"/>
          <p:cNvSpPr>
            <a:spLocks noGrp="1"/>
          </p:cNvSpPr>
          <p:nvPr>
            <p:ph type="ftr" sz="quarter" idx="11"/>
          </p:nvPr>
        </p:nvSpPr>
        <p:spPr/>
        <p:txBody>
          <a:bodyPr/>
          <a:lstStyle/>
          <a:p>
            <a:r>
              <a:rPr lang="en-US" dirty="0" smtClean="0"/>
              <a:t>Ph.D. Viva Voce</a:t>
            </a:r>
            <a:endParaRPr lang="en-US" dirty="0"/>
          </a:p>
        </p:txBody>
      </p:sp>
    </p:spTree>
    <p:extLst>
      <p:ext uri="{BB962C8B-B14F-4D97-AF65-F5344CB8AC3E}">
        <p14:creationId xmlns="" xmlns:p14="http://schemas.microsoft.com/office/powerpoint/2010/main" val="9821884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927884175"/>
              </p:ext>
            </p:extLst>
          </p:nvPr>
        </p:nvGraphicFramePr>
        <p:xfrm>
          <a:off x="1446212" y="1517806"/>
          <a:ext cx="10460849" cy="4120994"/>
        </p:xfrm>
        <a:graphic>
          <a:graphicData uri="http://schemas.openxmlformats.org/drawingml/2006/table">
            <a:tbl>
              <a:tblPr firstRow="1" firstCol="1" bandRow="1">
                <a:tableStyleId>{5C22544A-7EE6-4342-B048-85BDC9FD1C3A}</a:tableStyleId>
              </a:tblPr>
              <a:tblGrid>
                <a:gridCol w="1043894">
                  <a:extLst>
                    <a:ext uri="{9D8B030D-6E8A-4147-A177-3AD203B41FA5}">
                      <a16:colId xmlns="" xmlns:a16="http://schemas.microsoft.com/office/drawing/2014/main" val="20000"/>
                    </a:ext>
                  </a:extLst>
                </a:gridCol>
                <a:gridCol w="849307">
                  <a:extLst>
                    <a:ext uri="{9D8B030D-6E8A-4147-A177-3AD203B41FA5}">
                      <a16:colId xmlns="" xmlns:a16="http://schemas.microsoft.com/office/drawing/2014/main" val="20001"/>
                    </a:ext>
                  </a:extLst>
                </a:gridCol>
                <a:gridCol w="764709">
                  <a:extLst>
                    <a:ext uri="{9D8B030D-6E8A-4147-A177-3AD203B41FA5}">
                      <a16:colId xmlns="" xmlns:a16="http://schemas.microsoft.com/office/drawing/2014/main" val="20002"/>
                    </a:ext>
                  </a:extLst>
                </a:gridCol>
                <a:gridCol w="666539">
                  <a:extLst>
                    <a:ext uri="{9D8B030D-6E8A-4147-A177-3AD203B41FA5}">
                      <a16:colId xmlns="" xmlns:a16="http://schemas.microsoft.com/office/drawing/2014/main" val="20003"/>
                    </a:ext>
                  </a:extLst>
                </a:gridCol>
                <a:gridCol w="827819">
                  <a:extLst>
                    <a:ext uri="{9D8B030D-6E8A-4147-A177-3AD203B41FA5}">
                      <a16:colId xmlns="" xmlns:a16="http://schemas.microsoft.com/office/drawing/2014/main" val="20004"/>
                    </a:ext>
                  </a:extLst>
                </a:gridCol>
                <a:gridCol w="1412154">
                  <a:extLst>
                    <a:ext uri="{9D8B030D-6E8A-4147-A177-3AD203B41FA5}">
                      <a16:colId xmlns="" xmlns:a16="http://schemas.microsoft.com/office/drawing/2014/main" val="20005"/>
                    </a:ext>
                  </a:extLst>
                </a:gridCol>
                <a:gridCol w="1260055">
                  <a:extLst>
                    <a:ext uri="{9D8B030D-6E8A-4147-A177-3AD203B41FA5}">
                      <a16:colId xmlns="" xmlns:a16="http://schemas.microsoft.com/office/drawing/2014/main" val="20006"/>
                    </a:ext>
                  </a:extLst>
                </a:gridCol>
                <a:gridCol w="1178037">
                  <a:extLst>
                    <a:ext uri="{9D8B030D-6E8A-4147-A177-3AD203B41FA5}">
                      <a16:colId xmlns="" xmlns:a16="http://schemas.microsoft.com/office/drawing/2014/main" val="20007"/>
                    </a:ext>
                  </a:extLst>
                </a:gridCol>
                <a:gridCol w="1331721">
                  <a:extLst>
                    <a:ext uri="{9D8B030D-6E8A-4147-A177-3AD203B41FA5}">
                      <a16:colId xmlns="" xmlns:a16="http://schemas.microsoft.com/office/drawing/2014/main" val="20008"/>
                    </a:ext>
                  </a:extLst>
                </a:gridCol>
                <a:gridCol w="1126614">
                  <a:extLst>
                    <a:ext uri="{9D8B030D-6E8A-4147-A177-3AD203B41FA5}">
                      <a16:colId xmlns="" xmlns:a16="http://schemas.microsoft.com/office/drawing/2014/main" val="20009"/>
                    </a:ext>
                  </a:extLst>
                </a:gridCol>
              </a:tblGrid>
              <a:tr h="422694">
                <a:tc rowSpan="2">
                  <a:txBody>
                    <a:bodyPr/>
                    <a:lstStyle/>
                    <a:p>
                      <a:pPr algn="ctr">
                        <a:lnSpc>
                          <a:spcPct val="115000"/>
                        </a:lnSpc>
                        <a:spcAft>
                          <a:spcPts val="0"/>
                        </a:spcAft>
                        <a:tabLst>
                          <a:tab pos="1885950" algn="l"/>
                        </a:tabLst>
                      </a:pPr>
                      <a:r>
                        <a:rPr lang="en-US" sz="1200" dirty="0">
                          <a:effectLst/>
                          <a:latin typeface="Times New Roman" pitchFamily="18" charset="0"/>
                          <a:cs typeface="Times New Roman" pitchFamily="18" charset="0"/>
                        </a:rPr>
                        <a:t>Number Of Bits </a:t>
                      </a:r>
                      <a:endParaRPr lang="en-IN" sz="1200" dirty="0">
                        <a:effectLst/>
                        <a:latin typeface="Times New Roman" pitchFamily="18" charset="0"/>
                        <a:ea typeface="Calibri"/>
                        <a:cs typeface="Times New Roman" pitchFamily="18" charset="0"/>
                      </a:endParaRPr>
                    </a:p>
                  </a:txBody>
                  <a:tcPr marL="34263" marR="34263" marT="3570" marB="0" anchor="ctr"/>
                </a:tc>
                <a:tc gridSpan="2">
                  <a:txBody>
                    <a:bodyPr/>
                    <a:lstStyle/>
                    <a:p>
                      <a:pPr algn="ctr">
                        <a:lnSpc>
                          <a:spcPct val="115000"/>
                        </a:lnSpc>
                        <a:spcAft>
                          <a:spcPts val="0"/>
                        </a:spcAft>
                        <a:tabLst>
                          <a:tab pos="1885950" algn="l"/>
                        </a:tabLst>
                      </a:pPr>
                      <a:r>
                        <a:rPr lang="en-IN" sz="1400" b="1" kern="1200" dirty="0" smtClean="0">
                          <a:solidFill>
                            <a:schemeClr val="lt1"/>
                          </a:solidFill>
                          <a:latin typeface="Times New Roman" pitchFamily="18" charset="0"/>
                          <a:ea typeface="+mn-ea"/>
                          <a:cs typeface="Times New Roman" pitchFamily="18" charset="0"/>
                        </a:rPr>
                        <a:t>Existing </a:t>
                      </a:r>
                      <a:r>
                        <a:rPr lang="en-GB" sz="1400" b="1" kern="1200" dirty="0" smtClean="0">
                          <a:solidFill>
                            <a:schemeClr val="lt1"/>
                          </a:solidFill>
                          <a:latin typeface="Times New Roman" pitchFamily="18" charset="0"/>
                          <a:ea typeface="+mn-ea"/>
                          <a:cs typeface="Times New Roman" pitchFamily="18" charset="0"/>
                        </a:rPr>
                        <a:t>(</a:t>
                      </a:r>
                      <a:r>
                        <a:rPr lang="en-GB" sz="1400" b="1" kern="1200" dirty="0" err="1" smtClean="0">
                          <a:solidFill>
                            <a:schemeClr val="lt1"/>
                          </a:solidFill>
                          <a:latin typeface="Times New Roman" pitchFamily="18" charset="0"/>
                          <a:ea typeface="+mn-ea"/>
                          <a:cs typeface="Times New Roman" pitchFamily="18" charset="0"/>
                        </a:rPr>
                        <a:t>Faraz</a:t>
                      </a:r>
                      <a:r>
                        <a:rPr lang="en-GB" sz="1400" b="1" kern="1200" dirty="0" smtClean="0">
                          <a:solidFill>
                            <a:schemeClr val="lt1"/>
                          </a:solidFill>
                          <a:latin typeface="Times New Roman" pitchFamily="18" charset="0"/>
                          <a:ea typeface="+mn-ea"/>
                          <a:cs typeface="Times New Roman" pitchFamily="18" charset="0"/>
                        </a:rPr>
                        <a:t> &amp; </a:t>
                      </a:r>
                      <a:r>
                        <a:rPr lang="en-GB" sz="1400" b="1" kern="1200" dirty="0" err="1" smtClean="0">
                          <a:solidFill>
                            <a:schemeClr val="lt1"/>
                          </a:solidFill>
                          <a:latin typeface="Times New Roman" pitchFamily="18" charset="0"/>
                          <a:ea typeface="+mn-ea"/>
                          <a:cs typeface="Times New Roman" pitchFamily="18" charset="0"/>
                        </a:rPr>
                        <a:t>Majid</a:t>
                      </a:r>
                      <a:r>
                        <a:rPr lang="en-GB" sz="1400" b="1" kern="1200" dirty="0" smtClean="0">
                          <a:solidFill>
                            <a:schemeClr val="lt1"/>
                          </a:solidFill>
                          <a:latin typeface="Times New Roman" pitchFamily="18" charset="0"/>
                          <a:ea typeface="+mn-ea"/>
                          <a:cs typeface="Times New Roman" pitchFamily="18" charset="0"/>
                        </a:rPr>
                        <a:t> 2011)</a:t>
                      </a:r>
                      <a:endParaRPr lang="en-IN" sz="1400" dirty="0">
                        <a:solidFill>
                          <a:srgbClr val="FF0066"/>
                        </a:solidFill>
                        <a:effectLst/>
                        <a:latin typeface="Times New Roman" pitchFamily="18" charset="0"/>
                        <a:ea typeface="Calibri"/>
                        <a:cs typeface="Times New Roman" pitchFamily="18" charset="0"/>
                      </a:endParaRPr>
                    </a:p>
                  </a:txBody>
                  <a:tcPr marL="34263" marR="34263" marT="3570" marB="0" anchor="ctr"/>
                </a:tc>
                <a:tc hMerge="1">
                  <a:txBody>
                    <a:bodyPr/>
                    <a:lstStyle/>
                    <a:p>
                      <a:endParaRPr lang="en-IN"/>
                    </a:p>
                  </a:txBody>
                  <a:tcPr/>
                </a:tc>
                <a:tc gridSpan="2">
                  <a:txBody>
                    <a:bodyPr/>
                    <a:lstStyle/>
                    <a:p>
                      <a:pPr algn="ctr">
                        <a:lnSpc>
                          <a:spcPct val="115000"/>
                        </a:lnSpc>
                        <a:spcAft>
                          <a:spcPts val="0"/>
                        </a:spcAft>
                        <a:tabLst>
                          <a:tab pos="1885950" algn="l"/>
                        </a:tabLst>
                      </a:pPr>
                      <a:r>
                        <a:rPr lang="en-IN" sz="1400" b="1" kern="1200" dirty="0" smtClean="0">
                          <a:solidFill>
                            <a:schemeClr val="lt1"/>
                          </a:solidFill>
                          <a:latin typeface="Times New Roman" pitchFamily="18" charset="0"/>
                          <a:ea typeface="+mn-ea"/>
                          <a:cs typeface="Times New Roman" pitchFamily="18" charset="0"/>
                        </a:rPr>
                        <a:t>Existing (Jamal &amp; </a:t>
                      </a:r>
                      <a:r>
                        <a:rPr lang="en-IN" sz="1400" b="1" kern="1200" dirty="0" err="1" smtClean="0">
                          <a:solidFill>
                            <a:schemeClr val="lt1"/>
                          </a:solidFill>
                          <a:latin typeface="Times New Roman" pitchFamily="18" charset="0"/>
                          <a:ea typeface="+mn-ea"/>
                          <a:cs typeface="Times New Roman" pitchFamily="18" charset="0"/>
                        </a:rPr>
                        <a:t>Hasan</a:t>
                      </a:r>
                      <a:r>
                        <a:rPr lang="en-IN" sz="1400" b="1" kern="1200" dirty="0" smtClean="0">
                          <a:solidFill>
                            <a:schemeClr val="lt1"/>
                          </a:solidFill>
                          <a:latin typeface="Times New Roman" pitchFamily="18" charset="0"/>
                          <a:ea typeface="+mn-ea"/>
                          <a:cs typeface="Times New Roman" pitchFamily="18" charset="0"/>
                        </a:rPr>
                        <a:t> 2013)</a:t>
                      </a:r>
                      <a:endParaRPr lang="en-IN" sz="1400" dirty="0">
                        <a:solidFill>
                          <a:srgbClr val="FF0066"/>
                        </a:solidFill>
                        <a:effectLst/>
                        <a:latin typeface="Times New Roman" pitchFamily="18" charset="0"/>
                        <a:ea typeface="Calibri"/>
                        <a:cs typeface="Times New Roman" pitchFamily="18" charset="0"/>
                      </a:endParaRPr>
                    </a:p>
                  </a:txBody>
                  <a:tcPr marL="34263" marR="34263" marT="3570" marB="0" anchor="ctr"/>
                </a:tc>
                <a:tc hMerge="1">
                  <a:txBody>
                    <a:bodyPr/>
                    <a:lstStyle/>
                    <a:p>
                      <a:endParaRPr lang="en-IN"/>
                    </a:p>
                  </a:txBody>
                  <a:tcPr/>
                </a:tc>
                <a:tc rowSpan="2">
                  <a:txBody>
                    <a:bodyPr/>
                    <a:lstStyle/>
                    <a:p>
                      <a:pPr algn="ctr">
                        <a:lnSpc>
                          <a:spcPct val="115000"/>
                        </a:lnSpc>
                        <a:spcAft>
                          <a:spcPts val="0"/>
                        </a:spcAft>
                        <a:tabLst>
                          <a:tab pos="1885950" algn="l"/>
                        </a:tabLst>
                      </a:pPr>
                      <a:r>
                        <a:rPr lang="en-IN" sz="1400" b="1" kern="1200" dirty="0" smtClean="0">
                          <a:solidFill>
                            <a:schemeClr val="lt1"/>
                          </a:solidFill>
                          <a:latin typeface="Times New Roman" pitchFamily="18" charset="0"/>
                          <a:ea typeface="+mn-ea"/>
                          <a:cs typeface="Times New Roman" pitchFamily="18" charset="0"/>
                        </a:rPr>
                        <a:t>Existing (Hafiz &amp; </a:t>
                      </a:r>
                      <a:r>
                        <a:rPr lang="en-IN" sz="1400" b="1" kern="1200" dirty="0" err="1" smtClean="0">
                          <a:solidFill>
                            <a:schemeClr val="lt1"/>
                          </a:solidFill>
                          <a:latin typeface="Times New Roman" pitchFamily="18" charset="0"/>
                          <a:ea typeface="+mn-ea"/>
                          <a:cs typeface="Times New Roman" pitchFamily="18" charset="0"/>
                        </a:rPr>
                        <a:t>Solaiman</a:t>
                      </a:r>
                      <a:r>
                        <a:rPr lang="en-IN" sz="1400" b="1" kern="1200" dirty="0" smtClean="0">
                          <a:solidFill>
                            <a:schemeClr val="lt1"/>
                          </a:solidFill>
                          <a:latin typeface="Times New Roman" pitchFamily="18" charset="0"/>
                          <a:ea typeface="+mn-ea"/>
                          <a:cs typeface="Times New Roman" pitchFamily="18" charset="0"/>
                        </a:rPr>
                        <a:t> 2016)</a:t>
                      </a:r>
                      <a:endParaRPr lang="en-IN" sz="1400" dirty="0">
                        <a:solidFill>
                          <a:srgbClr val="FF0066"/>
                        </a:solidFill>
                        <a:effectLst/>
                        <a:latin typeface="Times New Roman" pitchFamily="18" charset="0"/>
                        <a:ea typeface="Calibri"/>
                        <a:cs typeface="Times New Roman" pitchFamily="18" charset="0"/>
                      </a:endParaRPr>
                    </a:p>
                  </a:txBody>
                  <a:tcPr marL="0" marR="0" marT="0" marB="0" anchor="ctr"/>
                </a:tc>
                <a:tc rowSpan="2">
                  <a:txBody>
                    <a:bodyPr/>
                    <a:lstStyle/>
                    <a:p>
                      <a:pPr algn="ctr">
                        <a:lnSpc>
                          <a:spcPct val="115000"/>
                        </a:lnSpc>
                        <a:spcAft>
                          <a:spcPts val="0"/>
                        </a:spcAft>
                        <a:tabLst>
                          <a:tab pos="1885950" algn="l"/>
                        </a:tabLst>
                      </a:pPr>
                      <a:r>
                        <a:rPr lang="en-US" sz="1800" dirty="0">
                          <a:effectLst/>
                          <a:latin typeface="Times New Roman" pitchFamily="18" charset="0"/>
                          <a:cs typeface="Times New Roman" pitchFamily="18" charset="0"/>
                        </a:rPr>
                        <a:t>Proposed</a:t>
                      </a:r>
                      <a:endParaRPr lang="en-IN" sz="1200" dirty="0">
                        <a:effectLst/>
                        <a:latin typeface="Times New Roman" pitchFamily="18" charset="0"/>
                        <a:ea typeface="Calibri"/>
                        <a:cs typeface="Times New Roman" pitchFamily="18" charset="0"/>
                      </a:endParaRPr>
                    </a:p>
                  </a:txBody>
                  <a:tcPr marL="34263" marR="34263" marT="3570" marB="0" anchor="ctr"/>
                </a:tc>
                <a:tc gridSpan="3">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Percentage (%) of improvement </a:t>
                      </a:r>
                      <a:r>
                        <a:rPr lang="en-US" sz="1600" dirty="0" err="1">
                          <a:effectLst/>
                          <a:latin typeface="Times New Roman" pitchFamily="18" charset="0"/>
                          <a:cs typeface="Times New Roman" pitchFamily="18" charset="0"/>
                        </a:rPr>
                        <a:t>w.r.t</a:t>
                      </a:r>
                      <a:r>
                        <a:rPr lang="en-US" sz="1600" dirty="0">
                          <a:effectLst/>
                          <a:latin typeface="Times New Roman" pitchFamily="18" charset="0"/>
                          <a:cs typeface="Times New Roman" pitchFamily="18" charset="0"/>
                        </a:rPr>
                        <a:t>.</a:t>
                      </a:r>
                      <a:endParaRPr lang="en-IN" sz="1600" dirty="0">
                        <a:effectLst/>
                        <a:latin typeface="Times New Roman" pitchFamily="18" charset="0"/>
                        <a:ea typeface="Calibri"/>
                        <a:cs typeface="Times New Roman" pitchFamily="18" charset="0"/>
                      </a:endParaRPr>
                    </a:p>
                  </a:txBody>
                  <a:tcPr marL="0" marR="0" marT="0" marB="0" anchor="ct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0000"/>
                  </a:ext>
                </a:extLst>
              </a:tr>
              <a:tr h="422694">
                <a:tc vMerge="1">
                  <a:txBody>
                    <a:bodyPr/>
                    <a:lstStyle/>
                    <a:p>
                      <a:endParaRPr lang="en-IN"/>
                    </a:p>
                  </a:txBody>
                  <a:tcPr/>
                </a:tc>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Res.</a:t>
                      </a:r>
                      <a:endParaRPr lang="en-IN" sz="1600" dirty="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Non-R.</a:t>
                      </a:r>
                      <a:endParaRPr lang="en-IN" sz="1600" dirty="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Conv.</a:t>
                      </a:r>
                      <a:endParaRPr lang="en-IN" sz="1600" dirty="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HS Div.</a:t>
                      </a:r>
                      <a:endParaRPr lang="en-IN" sz="1600" dirty="0">
                        <a:effectLst/>
                        <a:latin typeface="Times New Roman" pitchFamily="18" charset="0"/>
                        <a:ea typeface="Calibri"/>
                        <a:cs typeface="Times New Roman" pitchFamily="18" charset="0"/>
                      </a:endParaRPr>
                    </a:p>
                  </a:txBody>
                  <a:tcPr marL="34263" marR="34263" marT="3570" marB="0" anchor="ctr"/>
                </a:tc>
                <a:tc vMerge="1">
                  <a:txBody>
                    <a:bodyPr/>
                    <a:lstStyle/>
                    <a:p>
                      <a:endParaRPr lang="en-IN"/>
                    </a:p>
                  </a:txBody>
                  <a:tcPr/>
                </a:tc>
                <a:tc vMerge="1">
                  <a:txBody>
                    <a:bodyPr/>
                    <a:lstStyle/>
                    <a:p>
                      <a:endParaRPr lang="en-IN"/>
                    </a:p>
                  </a:txBody>
                  <a:tcPr/>
                </a:tc>
                <a:tc>
                  <a:txBody>
                    <a:bodyPr/>
                    <a:lstStyle/>
                    <a:p>
                      <a:pPr algn="ctr">
                        <a:lnSpc>
                          <a:spcPct val="115000"/>
                        </a:lnSpc>
                        <a:spcAft>
                          <a:spcPts val="0"/>
                        </a:spcAft>
                        <a:tabLst>
                          <a:tab pos="1885950" algn="l"/>
                        </a:tabLst>
                      </a:pPr>
                      <a:r>
                        <a:rPr lang="en-GB" sz="1400" b="1" kern="1200" dirty="0" smtClean="0">
                          <a:solidFill>
                            <a:schemeClr val="dk1"/>
                          </a:solidFill>
                          <a:latin typeface="Times New Roman" pitchFamily="18" charset="0"/>
                          <a:ea typeface="+mn-ea"/>
                          <a:cs typeface="Times New Roman" pitchFamily="18" charset="0"/>
                        </a:rPr>
                        <a:t>(</a:t>
                      </a:r>
                      <a:r>
                        <a:rPr lang="en-GB" sz="1400" b="1" kern="1200" dirty="0" err="1" smtClean="0">
                          <a:solidFill>
                            <a:schemeClr val="dk1"/>
                          </a:solidFill>
                          <a:latin typeface="Times New Roman" pitchFamily="18" charset="0"/>
                          <a:ea typeface="+mn-ea"/>
                          <a:cs typeface="Times New Roman" pitchFamily="18" charset="0"/>
                        </a:rPr>
                        <a:t>Faraz</a:t>
                      </a:r>
                      <a:r>
                        <a:rPr lang="en-GB" sz="1400" b="1" kern="1200" dirty="0" smtClean="0">
                          <a:solidFill>
                            <a:schemeClr val="dk1"/>
                          </a:solidFill>
                          <a:latin typeface="Times New Roman" pitchFamily="18" charset="0"/>
                          <a:ea typeface="+mn-ea"/>
                          <a:cs typeface="Times New Roman" pitchFamily="18" charset="0"/>
                        </a:rPr>
                        <a:t> &amp; </a:t>
                      </a:r>
                      <a:r>
                        <a:rPr lang="en-GB" sz="1400" b="1" kern="1200" dirty="0" err="1" smtClean="0">
                          <a:solidFill>
                            <a:schemeClr val="dk1"/>
                          </a:solidFill>
                          <a:latin typeface="Times New Roman" pitchFamily="18" charset="0"/>
                          <a:ea typeface="+mn-ea"/>
                          <a:cs typeface="Times New Roman" pitchFamily="18" charset="0"/>
                        </a:rPr>
                        <a:t>Majid</a:t>
                      </a:r>
                      <a:r>
                        <a:rPr lang="en-GB" sz="1400" b="1" kern="1200" dirty="0" smtClean="0">
                          <a:solidFill>
                            <a:schemeClr val="dk1"/>
                          </a:solidFill>
                          <a:latin typeface="Times New Roman" pitchFamily="18" charset="0"/>
                          <a:ea typeface="+mn-ea"/>
                          <a:cs typeface="Times New Roman" pitchFamily="18" charset="0"/>
                        </a:rPr>
                        <a:t> 2011)</a:t>
                      </a:r>
                      <a:endParaRPr lang="en-IN" sz="1050" dirty="0">
                        <a:solidFill>
                          <a:srgbClr val="FF0066"/>
                        </a:solidFill>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IN" sz="1400" b="1" kern="1200" dirty="0" smtClean="0">
                          <a:solidFill>
                            <a:schemeClr val="dk1"/>
                          </a:solidFill>
                          <a:latin typeface="Times New Roman" pitchFamily="18" charset="0"/>
                          <a:ea typeface="+mn-ea"/>
                          <a:cs typeface="Times New Roman" pitchFamily="18" charset="0"/>
                        </a:rPr>
                        <a:t>(Jamal &amp; </a:t>
                      </a:r>
                      <a:r>
                        <a:rPr lang="en-IN" sz="1400" b="1" kern="1200" dirty="0" err="1" smtClean="0">
                          <a:solidFill>
                            <a:schemeClr val="dk1"/>
                          </a:solidFill>
                          <a:latin typeface="Times New Roman" pitchFamily="18" charset="0"/>
                          <a:ea typeface="+mn-ea"/>
                          <a:cs typeface="Times New Roman" pitchFamily="18" charset="0"/>
                        </a:rPr>
                        <a:t>Hasan</a:t>
                      </a:r>
                      <a:r>
                        <a:rPr lang="en-IN" sz="1400" b="1" kern="1200" dirty="0" smtClean="0">
                          <a:solidFill>
                            <a:schemeClr val="dk1"/>
                          </a:solidFill>
                          <a:latin typeface="Times New Roman" pitchFamily="18" charset="0"/>
                          <a:ea typeface="+mn-ea"/>
                          <a:cs typeface="Times New Roman" pitchFamily="18" charset="0"/>
                        </a:rPr>
                        <a:t> 2013)</a:t>
                      </a:r>
                      <a:endParaRPr lang="en-IN" sz="1050" dirty="0">
                        <a:solidFill>
                          <a:srgbClr val="FF0066"/>
                        </a:solidFill>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IN" sz="1400" b="1" kern="1200" dirty="0" smtClean="0">
                          <a:solidFill>
                            <a:schemeClr val="dk1"/>
                          </a:solidFill>
                          <a:latin typeface="Times New Roman" pitchFamily="18" charset="0"/>
                          <a:ea typeface="+mn-ea"/>
                          <a:cs typeface="Times New Roman" pitchFamily="18" charset="0"/>
                        </a:rPr>
                        <a:t>(Hafiz &amp; </a:t>
                      </a:r>
                      <a:r>
                        <a:rPr lang="en-IN" sz="1400" b="1" kern="1200" dirty="0" err="1" smtClean="0">
                          <a:solidFill>
                            <a:schemeClr val="dk1"/>
                          </a:solidFill>
                          <a:latin typeface="Times New Roman" pitchFamily="18" charset="0"/>
                          <a:ea typeface="+mn-ea"/>
                          <a:cs typeface="Times New Roman" pitchFamily="18" charset="0"/>
                        </a:rPr>
                        <a:t>Solaiman</a:t>
                      </a:r>
                      <a:r>
                        <a:rPr lang="en-IN" sz="1400" b="1" kern="1200" dirty="0" smtClean="0">
                          <a:solidFill>
                            <a:schemeClr val="dk1"/>
                          </a:solidFill>
                          <a:latin typeface="Times New Roman" pitchFamily="18" charset="0"/>
                          <a:ea typeface="+mn-ea"/>
                          <a:cs typeface="Times New Roman" pitchFamily="18" charset="0"/>
                        </a:rPr>
                        <a:t> 2016)</a:t>
                      </a:r>
                      <a:endParaRPr lang="en-IN" sz="1050" dirty="0">
                        <a:solidFill>
                          <a:srgbClr val="FF0066"/>
                        </a:solidFill>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1"/>
                  </a:ext>
                </a:extLst>
              </a:tr>
              <a:tr h="352246">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2</a:t>
                      </a:r>
                      <a:endParaRPr lang="en-IN" sz="1600" dirty="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59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57</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13</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34</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44</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b="1" dirty="0">
                          <a:effectLst/>
                          <a:latin typeface="Times New Roman" pitchFamily="18" charset="0"/>
                          <a:cs typeface="Times New Roman" pitchFamily="18" charset="0"/>
                        </a:rPr>
                        <a:t>28</a:t>
                      </a:r>
                      <a:endParaRPr lang="en-IN" sz="1600" b="1" dirty="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50.8 -52.5</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17.65</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36.36</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2"/>
                  </a:ext>
                </a:extLst>
              </a:tr>
              <a:tr h="422694">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95</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93</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33</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69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70</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b="1">
                          <a:effectLst/>
                          <a:latin typeface="Times New Roman" pitchFamily="18" charset="0"/>
                          <a:cs typeface="Times New Roman" pitchFamily="18" charset="0"/>
                        </a:rPr>
                        <a:t>52</a:t>
                      </a:r>
                      <a:endParaRPr lang="en-IN" sz="1600" b="1">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44.1 -45.26</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24.64</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25.71</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3"/>
                  </a:ext>
                </a:extLst>
              </a:tr>
              <a:tr h="422694">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8</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167</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165</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79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175</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122</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b="1">
                          <a:effectLst/>
                          <a:latin typeface="Times New Roman" pitchFamily="18" charset="0"/>
                          <a:cs typeface="Times New Roman" pitchFamily="18" charset="0"/>
                        </a:rPr>
                        <a:t>100</a:t>
                      </a:r>
                      <a:endParaRPr lang="en-IN" sz="1600" b="1">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39.4 -40.12</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42.86</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18.03</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4"/>
                  </a:ext>
                </a:extLst>
              </a:tr>
              <a:tr h="352246">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16</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311</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309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251</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531</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226</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b="1">
                          <a:effectLst/>
                          <a:latin typeface="Times New Roman" pitchFamily="18" charset="0"/>
                          <a:cs typeface="Times New Roman" pitchFamily="18" charset="0"/>
                        </a:rPr>
                        <a:t>196</a:t>
                      </a:r>
                      <a:endParaRPr lang="en-IN" sz="1600" b="1">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36.5 -36.9</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21.9 - 63</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13.27</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5"/>
                  </a:ext>
                </a:extLst>
              </a:tr>
              <a:tr h="352246">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32</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599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597</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883</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1819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434</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b="1">
                          <a:effectLst/>
                          <a:latin typeface="Times New Roman" pitchFamily="18" charset="0"/>
                          <a:cs typeface="Times New Roman" pitchFamily="18" charset="0"/>
                        </a:rPr>
                        <a:t>388</a:t>
                      </a:r>
                      <a:endParaRPr lang="en-IN" sz="1600" b="1">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35 -35.23</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56 - 78.6</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10.6</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6"/>
                  </a:ext>
                </a:extLst>
              </a:tr>
              <a:tr h="352246">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64</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1172</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1173</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3299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6699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850</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b="1">
                          <a:effectLst/>
                          <a:latin typeface="Times New Roman" pitchFamily="18" charset="0"/>
                          <a:cs typeface="Times New Roman" pitchFamily="18" charset="0"/>
                        </a:rPr>
                        <a:t>772</a:t>
                      </a:r>
                      <a:endParaRPr lang="en-IN" sz="1600" b="1">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34.2</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76.6 -88.4</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9.18</a:t>
                      </a:r>
                      <a:endParaRPr lang="en-IN" sz="1600" dirty="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7"/>
                  </a:ext>
                </a:extLst>
              </a:tr>
              <a:tr h="281796">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128</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2327</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2325</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12739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25675</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1682</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b="1">
                          <a:effectLst/>
                          <a:latin typeface="Times New Roman" pitchFamily="18" charset="0"/>
                          <a:cs typeface="Times New Roman" pitchFamily="18" charset="0"/>
                        </a:rPr>
                        <a:t>1540</a:t>
                      </a:r>
                      <a:endParaRPr lang="en-IN" sz="1600" b="1">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33.8</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87.9 - 94</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8.44</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8"/>
                  </a:ext>
                </a:extLst>
              </a:tr>
              <a:tr h="352246">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256</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4631</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4629</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50051</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100491</a:t>
                      </a:r>
                      <a:endParaRPr lang="en-IN" sz="160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3346</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b="1" dirty="0">
                          <a:effectLst/>
                          <a:latin typeface="Times New Roman" pitchFamily="18" charset="0"/>
                          <a:cs typeface="Times New Roman" pitchFamily="18" charset="0"/>
                        </a:rPr>
                        <a:t>3076</a:t>
                      </a:r>
                      <a:endParaRPr lang="en-IN" sz="1600" b="1" dirty="0">
                        <a:effectLst/>
                        <a:latin typeface="Times New Roman" pitchFamily="18" charset="0"/>
                        <a:ea typeface="Calibri"/>
                        <a:cs typeface="Times New Roman" pitchFamily="18" charset="0"/>
                      </a:endParaRPr>
                    </a:p>
                  </a:txBody>
                  <a:tcPr marL="34263" marR="34263" marT="357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33.5</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93.8 -96.9</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8.07</a:t>
                      </a:r>
                      <a:endParaRPr lang="en-IN" sz="1600" dirty="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9"/>
                  </a:ext>
                </a:extLst>
              </a:tr>
            </a:tbl>
          </a:graphicData>
        </a:graphic>
      </p:graphicFrame>
      <p:sp>
        <p:nvSpPr>
          <p:cNvPr id="6" name="TextBox 5"/>
          <p:cNvSpPr txBox="1"/>
          <p:nvPr/>
        </p:nvSpPr>
        <p:spPr>
          <a:xfrm>
            <a:off x="1370013" y="5638800"/>
            <a:ext cx="1508939" cy="369332"/>
          </a:xfrm>
          <a:prstGeom prst="rect">
            <a:avLst/>
          </a:prstGeom>
          <a:noFill/>
        </p:spPr>
        <p:txBody>
          <a:bodyPr wrap="none" rtlCol="0">
            <a:spAutoFit/>
          </a:bodyPr>
          <a:lstStyle/>
          <a:p>
            <a:r>
              <a:rPr lang="en-US" b="1" dirty="0" smtClean="0">
                <a:latin typeface="Andalus" pitchFamily="18" charset="-78"/>
                <a:cs typeface="Andalus" pitchFamily="18" charset="-78"/>
              </a:rPr>
              <a:t>Observations:</a:t>
            </a:r>
            <a:endParaRPr lang="en-US" b="1" dirty="0">
              <a:latin typeface="Andalus" pitchFamily="18" charset="-78"/>
              <a:cs typeface="Andalus" pitchFamily="18" charset="-78"/>
            </a:endParaRPr>
          </a:p>
        </p:txBody>
      </p:sp>
      <p:pic>
        <p:nvPicPr>
          <p:cNvPr id="8" name="Picture 7"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9" name="Title 1"/>
          <p:cNvSpPr txBox="1">
            <a:spLocks/>
          </p:cNvSpPr>
          <p:nvPr/>
        </p:nvSpPr>
        <p:spPr>
          <a:xfrm>
            <a:off x="20558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Performance Comparison – Number of Gates</a:t>
            </a:r>
            <a:endParaRPr lang="en-IN" sz="4000" b="1" i="1" u="sng" dirty="0">
              <a:solidFill>
                <a:srgbClr val="00B050"/>
              </a:solidFill>
              <a:latin typeface="Times New Roman" pitchFamily="18" charset="0"/>
              <a:cs typeface="Times New Roman" pitchFamily="18" charset="0"/>
            </a:endParaRPr>
          </a:p>
        </p:txBody>
      </p:sp>
      <p:sp>
        <p:nvSpPr>
          <p:cNvPr id="10" name="Rounded Rectangle 9"/>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7" name="TextBox 6"/>
          <p:cNvSpPr txBox="1"/>
          <p:nvPr/>
        </p:nvSpPr>
        <p:spPr>
          <a:xfrm>
            <a:off x="1979612" y="5955268"/>
            <a:ext cx="7759368" cy="369332"/>
          </a:xfrm>
          <a:prstGeom prst="rect">
            <a:avLst/>
          </a:prstGeom>
          <a:noFill/>
        </p:spPr>
        <p:txBody>
          <a:bodyPr wrap="none" rtlCol="0">
            <a:spAutoFit/>
          </a:bodyPr>
          <a:lstStyle/>
          <a:p>
            <a:pPr marL="465138" indent="-465138">
              <a:buFont typeface="Wingdings" pitchFamily="2" charset="2"/>
              <a:buChar char="v"/>
            </a:pPr>
            <a:r>
              <a:rPr lang="en-IN" b="1" dirty="0" err="1" smtClean="0">
                <a:latin typeface="Times New Roman" pitchFamily="18" charset="0"/>
                <a:cs typeface="Times New Roman" pitchFamily="18" charset="0"/>
              </a:rPr>
              <a:t>NoG</a:t>
            </a:r>
            <a:r>
              <a:rPr lang="en-IN" b="1" dirty="0" smtClean="0">
                <a:latin typeface="Times New Roman" pitchFamily="18" charset="0"/>
                <a:cs typeface="Times New Roman" pitchFamily="18" charset="0"/>
              </a:rPr>
              <a:t> Linear with ‘n’ in proposed method; it is quadratic in Jamal (2013)</a:t>
            </a:r>
            <a:endParaRPr lang="en-IN" b="1"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AEA98B1D-F538-4EEF-AC16-BB50A809C3F2}" type="datetime1">
              <a:rPr lang="ta-IN" smtClean="0"/>
              <a:pPr/>
              <a:t>20-03-2020</a:t>
            </a:fld>
            <a:endParaRPr lang="en-US"/>
          </a:p>
        </p:txBody>
      </p:sp>
      <p:sp>
        <p:nvSpPr>
          <p:cNvPr id="12" name="Slide Number Placeholder 11"/>
          <p:cNvSpPr>
            <a:spLocks noGrp="1"/>
          </p:cNvSpPr>
          <p:nvPr>
            <p:ph type="sldNum" sz="quarter" idx="12"/>
          </p:nvPr>
        </p:nvSpPr>
        <p:spPr/>
        <p:txBody>
          <a:bodyPr/>
          <a:lstStyle/>
          <a:p>
            <a:fld id="{9481EC19-6D0F-46DC-855D-481A351B335A}" type="slidenum">
              <a:rPr lang="en-US" smtClean="0"/>
              <a:pPr/>
              <a:t>69</a:t>
            </a:fld>
            <a:endParaRPr lang="en-US"/>
          </a:p>
        </p:txBody>
      </p:sp>
      <p:sp>
        <p:nvSpPr>
          <p:cNvPr id="13" name="Footer Placeholder 12"/>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707400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2284412" y="0"/>
            <a:ext cx="9904413" cy="1600200"/>
          </a:xfrm>
          <a:prstGeom prst="rect">
            <a:avLst/>
          </a:prstGeom>
          <a:ln>
            <a:noFill/>
          </a:ln>
          <a:effectLst>
            <a:softEdge rad="112500"/>
          </a:effectLst>
        </p:spPr>
      </p:pic>
      <p:pic>
        <p:nvPicPr>
          <p:cNvPr id="25601" name="Picture 1" descr="D:\Pen Drive Backup\Reversible Logic\Thesis\References\History\Thesis PPT\Images\objectives-20120152.jpg"/>
          <p:cNvPicPr>
            <a:picLocks noChangeAspect="1" noChangeArrowheads="1"/>
          </p:cNvPicPr>
          <p:nvPr/>
        </p:nvPicPr>
        <p:blipFill>
          <a:blip r:embed="rId3" cstate="print"/>
          <a:srcRect l="7692" t="10122" r="3846" b="19462"/>
          <a:stretch>
            <a:fillRect/>
          </a:stretch>
        </p:blipFill>
        <p:spPr bwMode="auto">
          <a:xfrm>
            <a:off x="-77787" y="-29496"/>
            <a:ext cx="2514600" cy="1639956"/>
          </a:xfrm>
          <a:prstGeom prst="rect">
            <a:avLst/>
          </a:prstGeom>
          <a:ln>
            <a:noFill/>
          </a:ln>
          <a:effectLst>
            <a:softEdge rad="112500"/>
          </a:effectLst>
        </p:spPr>
      </p:pic>
      <p:sp>
        <p:nvSpPr>
          <p:cNvPr id="4" name="Title 1"/>
          <p:cNvSpPr>
            <a:spLocks noGrp="1"/>
          </p:cNvSpPr>
          <p:nvPr>
            <p:ph type="title"/>
          </p:nvPr>
        </p:nvSpPr>
        <p:spPr>
          <a:xfrm>
            <a:off x="3579812" y="76200"/>
            <a:ext cx="8229600" cy="1143000"/>
          </a:xfrm>
          <a:noFill/>
        </p:spPr>
        <p:txBody>
          <a:bodyPr vert="horz" lIns="91440" tIns="45720" rIns="91440" bIns="45720" rtlCol="0" anchor="ctr">
            <a:normAutofit/>
          </a:bodyPr>
          <a:lstStyle/>
          <a:p>
            <a:r>
              <a:rPr lang="en-IN" b="1" i="1" u="sng" dirty="0">
                <a:solidFill>
                  <a:srgbClr val="00B050"/>
                </a:solidFill>
                <a:latin typeface="Times New Roman" pitchFamily="18" charset="0"/>
                <a:cs typeface="Times New Roman" pitchFamily="18" charset="0"/>
              </a:rPr>
              <a:t>Objectives of the Research</a:t>
            </a:r>
          </a:p>
        </p:txBody>
      </p:sp>
      <p:sp>
        <p:nvSpPr>
          <p:cNvPr id="1026" name="Rectangle 2"/>
          <p:cNvSpPr>
            <a:spLocks noChangeArrowheads="1"/>
          </p:cNvSpPr>
          <p:nvPr/>
        </p:nvSpPr>
        <p:spPr bwMode="auto">
          <a:xfrm>
            <a:off x="1446212" y="2354281"/>
            <a:ext cx="105918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65138" marR="0" lvl="0" indent="-465138" algn="just" defTabSz="914400" rtl="0" eaLnBrk="1" fontAlgn="base" latinLnBrk="0" hangingPunct="1">
              <a:lnSpc>
                <a:spcPct val="100000"/>
              </a:lnSpc>
              <a:spcBef>
                <a:spcPct val="0"/>
              </a:spcBef>
              <a:spcAft>
                <a:spcPct val="0"/>
              </a:spcAft>
              <a:buClrTx/>
              <a:buSzTx/>
              <a:buFont typeface="Wingdings" pitchFamily="2" charset="2"/>
              <a:buChar char="Ø"/>
              <a:tabLst>
                <a:tab pos="1035050" algn="l"/>
              </a:tabLst>
            </a:pPr>
            <a:r>
              <a:rPr kumimoji="0" lang="en-GB"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To analyze the reversible logic gates and circuits that are reported in the literature qualitatively and make a comparison among them. </a:t>
            </a:r>
          </a:p>
          <a:p>
            <a:pPr marL="465138" marR="0" lvl="0" indent="-465138" algn="just" defTabSz="914400" rtl="0" eaLnBrk="1" fontAlgn="base" latinLnBrk="0" hangingPunct="1">
              <a:lnSpc>
                <a:spcPct val="100000"/>
              </a:lnSpc>
              <a:spcBef>
                <a:spcPct val="0"/>
              </a:spcBef>
              <a:spcAft>
                <a:spcPct val="0"/>
              </a:spcAft>
              <a:buClrTx/>
              <a:buSzTx/>
              <a:buFont typeface="Wingdings" pitchFamily="2" charset="2"/>
              <a:buChar char="Ø"/>
              <a:tabLst>
                <a:tab pos="1035050" algn="l"/>
              </a:tabLst>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tab pos="1035050" algn="l"/>
              </a:tabLst>
            </a:pPr>
            <a:r>
              <a:rPr kumimoji="0" lang="en-GB"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To propose new reversible logic gates having more functionality with parity preservation capability. </a:t>
            </a: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tab pos="1035050" algn="l"/>
              </a:tabLst>
            </a:pPr>
            <a:endPar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465138" marR="0" lvl="0" indent="-465138" algn="just" defTabSz="914400" rtl="0" eaLnBrk="0" fontAlgn="base" latinLnBrk="0" hangingPunct="0">
              <a:lnSpc>
                <a:spcPct val="100000"/>
              </a:lnSpc>
              <a:spcBef>
                <a:spcPct val="0"/>
              </a:spcBef>
              <a:spcAft>
                <a:spcPct val="0"/>
              </a:spcAft>
              <a:buClrTx/>
              <a:buSzTx/>
              <a:buFont typeface="Wingdings" pitchFamily="2" charset="2"/>
              <a:buChar char="Ø"/>
              <a:tabLst>
                <a:tab pos="1035050" algn="l"/>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To design the digital circuits for arithmetic operations with a variety of existing and proposed reversible logic gates and compare their performances for suitability.</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
        <p:nvSpPr>
          <p:cNvPr id="6" name="Rounded Rectangle 5"/>
          <p:cNvSpPr/>
          <p:nvPr/>
        </p:nvSpPr>
        <p:spPr bwMode="auto">
          <a:xfrm>
            <a:off x="76201" y="1713271"/>
            <a:ext cx="1217611" cy="5068529"/>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800" dirty="0" smtClean="0">
                <a:solidFill>
                  <a:schemeClr val="accent1">
                    <a:lumMod val="50000"/>
                  </a:schemeClr>
                </a:solidFill>
                <a:latin typeface="Bodoni MT Black" pitchFamily="18" charset="0"/>
              </a:rPr>
              <a:t>OBJECTIVES</a:t>
            </a:r>
            <a:endParaRPr kumimoji="1" lang="zh-TW" altLang="en-US" sz="2800" dirty="0">
              <a:solidFill>
                <a:schemeClr val="accent1">
                  <a:lumMod val="50000"/>
                </a:schemeClr>
              </a:solidFill>
              <a:latin typeface="Bodoni MT Black" pitchFamily="18" charset="0"/>
            </a:endParaRPr>
          </a:p>
        </p:txBody>
      </p:sp>
      <p:sp>
        <p:nvSpPr>
          <p:cNvPr id="7" name="Date Placeholder 6"/>
          <p:cNvSpPr>
            <a:spLocks noGrp="1"/>
          </p:cNvSpPr>
          <p:nvPr>
            <p:ph type="dt" sz="half" idx="10"/>
          </p:nvPr>
        </p:nvSpPr>
        <p:spPr/>
        <p:txBody>
          <a:bodyPr/>
          <a:lstStyle/>
          <a:p>
            <a:fld id="{615C54FC-4180-403A-BB8B-1E5919E88B97}" type="datetime1">
              <a:rPr lang="ta-IN" smtClean="0"/>
              <a:pPr/>
              <a:t>20-03-2020</a:t>
            </a:fld>
            <a:endParaRPr lang="en-US"/>
          </a:p>
        </p:txBody>
      </p:sp>
      <p:sp>
        <p:nvSpPr>
          <p:cNvPr id="8" name="Slide Number Placeholder 7"/>
          <p:cNvSpPr>
            <a:spLocks noGrp="1"/>
          </p:cNvSpPr>
          <p:nvPr>
            <p:ph type="sldNum" sz="quarter" idx="12"/>
          </p:nvPr>
        </p:nvSpPr>
        <p:spPr/>
        <p:txBody>
          <a:bodyPr/>
          <a:lstStyle/>
          <a:p>
            <a:fld id="{9481EC19-6D0F-46DC-855D-481A351B335A}" type="slidenum">
              <a:rPr lang="en-US" smtClean="0"/>
              <a:pPr/>
              <a:t>7</a:t>
            </a:fld>
            <a:endParaRPr lang="en-US"/>
          </a:p>
        </p:txBody>
      </p:sp>
      <p:sp>
        <p:nvSpPr>
          <p:cNvPr id="9" name="Footer Placeholder 8"/>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974499119"/>
              </p:ext>
            </p:extLst>
          </p:nvPr>
        </p:nvGraphicFramePr>
        <p:xfrm>
          <a:off x="1583086" y="1447800"/>
          <a:ext cx="10226325" cy="4359805"/>
        </p:xfrm>
        <a:graphic>
          <a:graphicData uri="http://schemas.openxmlformats.org/drawingml/2006/table">
            <a:tbl>
              <a:tblPr firstRow="1" firstCol="1" bandRow="1">
                <a:tableStyleId>{5C22544A-7EE6-4342-B048-85BDC9FD1C3A}</a:tableStyleId>
              </a:tblPr>
              <a:tblGrid>
                <a:gridCol w="1429104">
                  <a:extLst>
                    <a:ext uri="{9D8B030D-6E8A-4147-A177-3AD203B41FA5}">
                      <a16:colId xmlns="" xmlns:a16="http://schemas.microsoft.com/office/drawing/2014/main" val="20000"/>
                    </a:ext>
                  </a:extLst>
                </a:gridCol>
                <a:gridCol w="740360">
                  <a:extLst>
                    <a:ext uri="{9D8B030D-6E8A-4147-A177-3AD203B41FA5}">
                      <a16:colId xmlns="" xmlns:a16="http://schemas.microsoft.com/office/drawing/2014/main" val="20001"/>
                    </a:ext>
                  </a:extLst>
                </a:gridCol>
                <a:gridCol w="740360">
                  <a:extLst>
                    <a:ext uri="{9D8B030D-6E8A-4147-A177-3AD203B41FA5}">
                      <a16:colId xmlns="" xmlns:a16="http://schemas.microsoft.com/office/drawing/2014/main" val="20002"/>
                    </a:ext>
                  </a:extLst>
                </a:gridCol>
                <a:gridCol w="878759">
                  <a:extLst>
                    <a:ext uri="{9D8B030D-6E8A-4147-A177-3AD203B41FA5}">
                      <a16:colId xmlns="" xmlns:a16="http://schemas.microsoft.com/office/drawing/2014/main" val="20003"/>
                    </a:ext>
                  </a:extLst>
                </a:gridCol>
                <a:gridCol w="878759">
                  <a:extLst>
                    <a:ext uri="{9D8B030D-6E8A-4147-A177-3AD203B41FA5}">
                      <a16:colId xmlns="" xmlns:a16="http://schemas.microsoft.com/office/drawing/2014/main" val="20004"/>
                    </a:ext>
                  </a:extLst>
                </a:gridCol>
                <a:gridCol w="2092029">
                  <a:extLst>
                    <a:ext uri="{9D8B030D-6E8A-4147-A177-3AD203B41FA5}">
                      <a16:colId xmlns="" xmlns:a16="http://schemas.microsoft.com/office/drawing/2014/main" val="20005"/>
                    </a:ext>
                  </a:extLst>
                </a:gridCol>
                <a:gridCol w="1714355">
                  <a:extLst>
                    <a:ext uri="{9D8B030D-6E8A-4147-A177-3AD203B41FA5}">
                      <a16:colId xmlns="" xmlns:a16="http://schemas.microsoft.com/office/drawing/2014/main" val="20006"/>
                    </a:ext>
                  </a:extLst>
                </a:gridCol>
                <a:gridCol w="1752599">
                  <a:extLst>
                    <a:ext uri="{9D8B030D-6E8A-4147-A177-3AD203B41FA5}">
                      <a16:colId xmlns="" xmlns:a16="http://schemas.microsoft.com/office/drawing/2014/main" val="20007"/>
                    </a:ext>
                  </a:extLst>
                </a:gridCol>
              </a:tblGrid>
              <a:tr h="737907">
                <a:tc rowSpan="2">
                  <a:txBody>
                    <a:bodyPr/>
                    <a:lstStyle/>
                    <a:p>
                      <a:pPr algn="ctr">
                        <a:lnSpc>
                          <a:spcPct val="115000"/>
                        </a:lnSpc>
                        <a:spcAft>
                          <a:spcPts val="0"/>
                        </a:spcAft>
                        <a:tabLst>
                          <a:tab pos="1885950" algn="l"/>
                        </a:tabLst>
                      </a:pPr>
                      <a:r>
                        <a:rPr lang="en-US" sz="1400" dirty="0">
                          <a:effectLst/>
                          <a:latin typeface="Times New Roman" pitchFamily="18" charset="0"/>
                          <a:cs typeface="Times New Roman" pitchFamily="18" charset="0"/>
                        </a:rPr>
                        <a:t>Number of Bits </a:t>
                      </a:r>
                      <a:endParaRPr lang="en-IN" sz="1400" dirty="0">
                        <a:effectLst/>
                        <a:latin typeface="Times New Roman" pitchFamily="18" charset="0"/>
                        <a:ea typeface="Calibri"/>
                        <a:cs typeface="Times New Roman" pitchFamily="18" charset="0"/>
                      </a:endParaRPr>
                    </a:p>
                  </a:txBody>
                  <a:tcPr marL="43151" marR="43151" marT="4496" marB="0" anchor="ctr"/>
                </a:tc>
                <a:tc gridSpan="2">
                  <a:txBody>
                    <a:bodyPr/>
                    <a:lstStyle/>
                    <a:p>
                      <a:pPr algn="ctr">
                        <a:lnSpc>
                          <a:spcPct val="115000"/>
                        </a:lnSpc>
                        <a:spcAft>
                          <a:spcPts val="0"/>
                        </a:spcAft>
                        <a:tabLst>
                          <a:tab pos="1885950" algn="l"/>
                        </a:tabLst>
                      </a:pPr>
                      <a:r>
                        <a:rPr lang="en-IN" sz="1400" b="1" kern="1200" dirty="0" smtClean="0">
                          <a:solidFill>
                            <a:schemeClr val="lt1"/>
                          </a:solidFill>
                          <a:latin typeface="Times New Roman" pitchFamily="18" charset="0"/>
                          <a:ea typeface="+mn-ea"/>
                          <a:cs typeface="Times New Roman" pitchFamily="18" charset="0"/>
                        </a:rPr>
                        <a:t>Existing </a:t>
                      </a:r>
                      <a:r>
                        <a:rPr lang="en-GB" sz="1400" b="1" kern="1200" dirty="0" smtClean="0">
                          <a:solidFill>
                            <a:schemeClr val="lt1"/>
                          </a:solidFill>
                          <a:latin typeface="Times New Roman" pitchFamily="18" charset="0"/>
                          <a:ea typeface="+mn-ea"/>
                          <a:cs typeface="Times New Roman" pitchFamily="18" charset="0"/>
                        </a:rPr>
                        <a:t>(</a:t>
                      </a:r>
                      <a:r>
                        <a:rPr lang="en-GB" sz="1400" b="1" kern="1200" dirty="0" err="1" smtClean="0">
                          <a:solidFill>
                            <a:schemeClr val="lt1"/>
                          </a:solidFill>
                          <a:latin typeface="Times New Roman" pitchFamily="18" charset="0"/>
                          <a:ea typeface="+mn-ea"/>
                          <a:cs typeface="Times New Roman" pitchFamily="18" charset="0"/>
                        </a:rPr>
                        <a:t>Faraz</a:t>
                      </a:r>
                      <a:r>
                        <a:rPr lang="en-GB" sz="1400" b="1" kern="1200" dirty="0" smtClean="0">
                          <a:solidFill>
                            <a:schemeClr val="lt1"/>
                          </a:solidFill>
                          <a:latin typeface="Times New Roman" pitchFamily="18" charset="0"/>
                          <a:ea typeface="+mn-ea"/>
                          <a:cs typeface="Times New Roman" pitchFamily="18" charset="0"/>
                        </a:rPr>
                        <a:t> &amp; </a:t>
                      </a:r>
                      <a:r>
                        <a:rPr lang="en-GB" sz="1400" b="1" kern="1200" dirty="0" err="1" smtClean="0">
                          <a:solidFill>
                            <a:schemeClr val="lt1"/>
                          </a:solidFill>
                          <a:latin typeface="Times New Roman" pitchFamily="18" charset="0"/>
                          <a:ea typeface="+mn-ea"/>
                          <a:cs typeface="Times New Roman" pitchFamily="18" charset="0"/>
                        </a:rPr>
                        <a:t>Majid</a:t>
                      </a:r>
                      <a:r>
                        <a:rPr lang="en-GB" sz="1400" b="1" kern="1200" dirty="0" smtClean="0">
                          <a:solidFill>
                            <a:schemeClr val="lt1"/>
                          </a:solidFill>
                          <a:latin typeface="Times New Roman" pitchFamily="18" charset="0"/>
                          <a:ea typeface="+mn-ea"/>
                          <a:cs typeface="Times New Roman" pitchFamily="18" charset="0"/>
                        </a:rPr>
                        <a:t> 2011)</a:t>
                      </a:r>
                      <a:endParaRPr lang="en-IN" sz="1100" dirty="0">
                        <a:solidFill>
                          <a:srgbClr val="FF0066"/>
                        </a:solidFill>
                        <a:effectLst/>
                        <a:latin typeface="Times New Roman" pitchFamily="18" charset="0"/>
                        <a:ea typeface="Calibri"/>
                        <a:cs typeface="Times New Roman" pitchFamily="18" charset="0"/>
                      </a:endParaRPr>
                    </a:p>
                  </a:txBody>
                  <a:tcPr marL="43151" marR="43151" marT="4496" marB="0" anchor="ctr"/>
                </a:tc>
                <a:tc hMerge="1">
                  <a:txBody>
                    <a:bodyPr/>
                    <a:lstStyle/>
                    <a:p>
                      <a:endParaRPr lang="en-IN"/>
                    </a:p>
                  </a:txBody>
                  <a:tcPr/>
                </a:tc>
                <a:tc gridSpan="2">
                  <a:txBody>
                    <a:bodyPr/>
                    <a:lstStyle/>
                    <a:p>
                      <a:pPr algn="ctr">
                        <a:lnSpc>
                          <a:spcPct val="115000"/>
                        </a:lnSpc>
                        <a:spcAft>
                          <a:spcPts val="0"/>
                        </a:spcAft>
                        <a:tabLst>
                          <a:tab pos="1885950" algn="l"/>
                        </a:tabLst>
                      </a:pPr>
                      <a:r>
                        <a:rPr lang="en-IN" sz="1400" b="1" kern="1200" dirty="0" smtClean="0">
                          <a:solidFill>
                            <a:schemeClr val="lt1"/>
                          </a:solidFill>
                          <a:latin typeface="Times New Roman" pitchFamily="18" charset="0"/>
                          <a:ea typeface="+mn-ea"/>
                          <a:cs typeface="Times New Roman" pitchFamily="18" charset="0"/>
                        </a:rPr>
                        <a:t>Existing (Jamal &amp; </a:t>
                      </a:r>
                      <a:r>
                        <a:rPr lang="en-IN" sz="1400" b="1" kern="1200" dirty="0" err="1" smtClean="0">
                          <a:solidFill>
                            <a:schemeClr val="lt1"/>
                          </a:solidFill>
                          <a:latin typeface="Times New Roman" pitchFamily="18" charset="0"/>
                          <a:ea typeface="+mn-ea"/>
                          <a:cs typeface="Times New Roman" pitchFamily="18" charset="0"/>
                        </a:rPr>
                        <a:t>Hasan</a:t>
                      </a:r>
                      <a:r>
                        <a:rPr lang="en-IN" sz="1400" b="1" kern="1200" dirty="0" smtClean="0">
                          <a:solidFill>
                            <a:schemeClr val="lt1"/>
                          </a:solidFill>
                          <a:latin typeface="Times New Roman" pitchFamily="18" charset="0"/>
                          <a:ea typeface="+mn-ea"/>
                          <a:cs typeface="Times New Roman" pitchFamily="18" charset="0"/>
                        </a:rPr>
                        <a:t> 2013)</a:t>
                      </a:r>
                      <a:endParaRPr lang="en-IN" sz="1100" dirty="0">
                        <a:solidFill>
                          <a:srgbClr val="FF0066"/>
                        </a:solidFill>
                        <a:effectLst/>
                        <a:latin typeface="Times New Roman" pitchFamily="18" charset="0"/>
                        <a:ea typeface="Calibri"/>
                        <a:cs typeface="Times New Roman" pitchFamily="18" charset="0"/>
                      </a:endParaRPr>
                    </a:p>
                  </a:txBody>
                  <a:tcPr marL="43151" marR="43151" marT="4496" marB="0" anchor="ctr"/>
                </a:tc>
                <a:tc hMerge="1">
                  <a:txBody>
                    <a:bodyPr/>
                    <a:lstStyle/>
                    <a:p>
                      <a:endParaRPr lang="en-IN"/>
                    </a:p>
                  </a:txBody>
                  <a:tcPr/>
                </a:tc>
                <a:tc rowSpan="2">
                  <a:txBody>
                    <a:bodyPr/>
                    <a:lstStyle/>
                    <a:p>
                      <a:pPr algn="ctr">
                        <a:lnSpc>
                          <a:spcPct val="115000"/>
                        </a:lnSpc>
                        <a:spcAft>
                          <a:spcPts val="0"/>
                        </a:spcAft>
                        <a:tabLst>
                          <a:tab pos="1885950" algn="l"/>
                        </a:tabLst>
                      </a:pPr>
                      <a:r>
                        <a:rPr lang="en-US" sz="1400" dirty="0">
                          <a:effectLst/>
                          <a:latin typeface="Times New Roman" pitchFamily="18" charset="0"/>
                          <a:cs typeface="Times New Roman" pitchFamily="18" charset="0"/>
                        </a:rPr>
                        <a:t>Proposed</a:t>
                      </a:r>
                      <a:endParaRPr lang="en-IN" sz="1400" dirty="0">
                        <a:effectLst/>
                        <a:latin typeface="Times New Roman" pitchFamily="18" charset="0"/>
                        <a:ea typeface="Calibri"/>
                        <a:cs typeface="Times New Roman" pitchFamily="18" charset="0"/>
                      </a:endParaRPr>
                    </a:p>
                  </a:txBody>
                  <a:tcPr marL="43151" marR="43151" marT="4496" marB="0" anchor="ctr"/>
                </a:tc>
                <a:tc gridSpan="2">
                  <a:txBody>
                    <a:bodyPr/>
                    <a:lstStyle/>
                    <a:p>
                      <a:pPr algn="ctr">
                        <a:lnSpc>
                          <a:spcPct val="115000"/>
                        </a:lnSpc>
                        <a:spcAft>
                          <a:spcPts val="0"/>
                        </a:spcAft>
                        <a:tabLst>
                          <a:tab pos="1885950" algn="l"/>
                        </a:tabLst>
                      </a:pPr>
                      <a:r>
                        <a:rPr lang="en-US" sz="1400" dirty="0">
                          <a:effectLst/>
                          <a:latin typeface="Times New Roman" pitchFamily="18" charset="0"/>
                          <a:cs typeface="Times New Roman" pitchFamily="18" charset="0"/>
                        </a:rPr>
                        <a:t>Percentage (%) of improvement </a:t>
                      </a:r>
                      <a:r>
                        <a:rPr lang="en-US" sz="1400" dirty="0" err="1">
                          <a:effectLst/>
                          <a:latin typeface="Times New Roman" pitchFamily="18" charset="0"/>
                          <a:cs typeface="Times New Roman" pitchFamily="18" charset="0"/>
                        </a:rPr>
                        <a:t>w.r.t</a:t>
                      </a:r>
                      <a:r>
                        <a:rPr lang="en-US" sz="1400" dirty="0">
                          <a:effectLst/>
                          <a:latin typeface="Times New Roman" pitchFamily="18" charset="0"/>
                          <a:cs typeface="Times New Roman" pitchFamily="18" charset="0"/>
                        </a:rPr>
                        <a:t>.</a:t>
                      </a:r>
                      <a:endParaRPr lang="en-IN" sz="1400" dirty="0">
                        <a:effectLst/>
                        <a:latin typeface="Times New Roman" pitchFamily="18" charset="0"/>
                        <a:ea typeface="Calibri"/>
                        <a:cs typeface="Times New Roman" pitchFamily="18" charset="0"/>
                      </a:endParaRPr>
                    </a:p>
                  </a:txBody>
                  <a:tcPr marL="0" marR="0" marT="0" marB="0" anchor="ctr"/>
                </a:tc>
                <a:tc hMerge="1">
                  <a:txBody>
                    <a:bodyPr/>
                    <a:lstStyle/>
                    <a:p>
                      <a:endParaRPr lang="en-IN"/>
                    </a:p>
                  </a:txBody>
                  <a:tcPr/>
                </a:tc>
                <a:extLst>
                  <a:ext uri="{0D108BD9-81ED-4DB2-BD59-A6C34878D82A}">
                    <a16:rowId xmlns="" xmlns:a16="http://schemas.microsoft.com/office/drawing/2014/main" val="10000"/>
                  </a:ext>
                </a:extLst>
              </a:tr>
              <a:tr h="553432">
                <a:tc vMerge="1">
                  <a:txBody>
                    <a:bodyPr/>
                    <a:lstStyle/>
                    <a:p>
                      <a:endParaRPr lang="en-IN"/>
                    </a:p>
                  </a:txBody>
                  <a:tcPr/>
                </a:tc>
                <a:tc>
                  <a:txBody>
                    <a:bodyPr/>
                    <a:lstStyle/>
                    <a:p>
                      <a:pPr algn="ctr">
                        <a:lnSpc>
                          <a:spcPct val="115000"/>
                        </a:lnSpc>
                        <a:spcAft>
                          <a:spcPts val="0"/>
                        </a:spcAft>
                        <a:tabLst>
                          <a:tab pos="1885950" algn="l"/>
                        </a:tabLst>
                      </a:pPr>
                      <a:r>
                        <a:rPr lang="en-US" sz="1400">
                          <a:effectLst/>
                          <a:latin typeface="Times New Roman" pitchFamily="18" charset="0"/>
                          <a:cs typeface="Times New Roman" pitchFamily="18" charset="0"/>
                        </a:rPr>
                        <a:t>Res.</a:t>
                      </a:r>
                      <a:endParaRPr lang="en-IN" sz="14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tabLst>
                          <a:tab pos="1885950" algn="l"/>
                        </a:tabLst>
                      </a:pPr>
                      <a:r>
                        <a:rPr lang="en-US" sz="1400">
                          <a:effectLst/>
                          <a:latin typeface="Times New Roman" pitchFamily="18" charset="0"/>
                          <a:cs typeface="Times New Roman" pitchFamily="18" charset="0"/>
                        </a:rPr>
                        <a:t>Non-R.</a:t>
                      </a:r>
                      <a:endParaRPr lang="en-IN" sz="14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tabLst>
                          <a:tab pos="1885950" algn="l"/>
                        </a:tabLst>
                      </a:pPr>
                      <a:r>
                        <a:rPr lang="en-US" sz="1400">
                          <a:effectLst/>
                          <a:latin typeface="Times New Roman" pitchFamily="18" charset="0"/>
                          <a:cs typeface="Times New Roman" pitchFamily="18" charset="0"/>
                        </a:rPr>
                        <a:t>Conv.</a:t>
                      </a:r>
                      <a:endParaRPr lang="en-IN" sz="14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tabLst>
                          <a:tab pos="1885950" algn="l"/>
                        </a:tabLst>
                      </a:pPr>
                      <a:r>
                        <a:rPr lang="en-US" sz="1400" dirty="0">
                          <a:effectLst/>
                          <a:latin typeface="Times New Roman" pitchFamily="18" charset="0"/>
                          <a:cs typeface="Times New Roman" pitchFamily="18" charset="0"/>
                        </a:rPr>
                        <a:t>HS Div.</a:t>
                      </a:r>
                      <a:endParaRPr lang="en-IN" sz="1400" dirty="0">
                        <a:effectLst/>
                        <a:latin typeface="Times New Roman" pitchFamily="18" charset="0"/>
                        <a:ea typeface="Calibri"/>
                        <a:cs typeface="Times New Roman" pitchFamily="18" charset="0"/>
                      </a:endParaRPr>
                    </a:p>
                  </a:txBody>
                  <a:tcPr marL="43151" marR="43151" marT="4496" marB="0" anchor="ctr"/>
                </a:tc>
                <a:tc vMerge="1">
                  <a:txBody>
                    <a:bodyPr/>
                    <a:lstStyle/>
                    <a:p>
                      <a:endParaRPr lang="en-IN"/>
                    </a:p>
                  </a:txBody>
                  <a:tcPr/>
                </a:tc>
                <a:tc>
                  <a:txBody>
                    <a:bodyPr/>
                    <a:lstStyle/>
                    <a:p>
                      <a:pPr algn="ctr">
                        <a:lnSpc>
                          <a:spcPct val="115000"/>
                        </a:lnSpc>
                        <a:spcAft>
                          <a:spcPts val="0"/>
                        </a:spcAft>
                        <a:tabLst>
                          <a:tab pos="1885950" algn="l"/>
                        </a:tabLst>
                      </a:pPr>
                      <a:r>
                        <a:rPr lang="en-GB" sz="1400" b="1" kern="1200" dirty="0" smtClean="0">
                          <a:solidFill>
                            <a:schemeClr val="dk1"/>
                          </a:solidFill>
                          <a:latin typeface="Times New Roman" pitchFamily="18" charset="0"/>
                          <a:ea typeface="+mn-ea"/>
                          <a:cs typeface="Times New Roman" pitchFamily="18" charset="0"/>
                        </a:rPr>
                        <a:t>(</a:t>
                      </a:r>
                      <a:r>
                        <a:rPr lang="en-GB" sz="1400" b="1" kern="1200" dirty="0" err="1" smtClean="0">
                          <a:solidFill>
                            <a:schemeClr val="dk1"/>
                          </a:solidFill>
                          <a:latin typeface="Times New Roman" pitchFamily="18" charset="0"/>
                          <a:ea typeface="+mn-ea"/>
                          <a:cs typeface="Times New Roman" pitchFamily="18" charset="0"/>
                        </a:rPr>
                        <a:t>Faraz</a:t>
                      </a:r>
                      <a:r>
                        <a:rPr lang="en-GB" sz="1400" b="1" kern="1200" dirty="0" smtClean="0">
                          <a:solidFill>
                            <a:schemeClr val="dk1"/>
                          </a:solidFill>
                          <a:latin typeface="Times New Roman" pitchFamily="18" charset="0"/>
                          <a:ea typeface="+mn-ea"/>
                          <a:cs typeface="Times New Roman" pitchFamily="18" charset="0"/>
                        </a:rPr>
                        <a:t> &amp; </a:t>
                      </a:r>
                      <a:r>
                        <a:rPr lang="en-GB" sz="1400" b="1" kern="1200" dirty="0" err="1" smtClean="0">
                          <a:solidFill>
                            <a:schemeClr val="dk1"/>
                          </a:solidFill>
                          <a:latin typeface="Times New Roman" pitchFamily="18" charset="0"/>
                          <a:ea typeface="+mn-ea"/>
                          <a:cs typeface="Times New Roman" pitchFamily="18" charset="0"/>
                        </a:rPr>
                        <a:t>Majid</a:t>
                      </a:r>
                      <a:r>
                        <a:rPr lang="en-GB" sz="1400" b="1" kern="1200" dirty="0" smtClean="0">
                          <a:solidFill>
                            <a:schemeClr val="dk1"/>
                          </a:solidFill>
                          <a:latin typeface="Times New Roman" pitchFamily="18" charset="0"/>
                          <a:ea typeface="+mn-ea"/>
                          <a:cs typeface="Times New Roman" pitchFamily="18" charset="0"/>
                        </a:rPr>
                        <a:t> 2011)</a:t>
                      </a:r>
                      <a:endParaRPr lang="en-IN" sz="1100" dirty="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tabLst>
                          <a:tab pos="1885950" algn="l"/>
                        </a:tabLst>
                      </a:pPr>
                      <a:r>
                        <a:rPr lang="en-IN" sz="1400" b="1" kern="1200" dirty="0" smtClean="0">
                          <a:solidFill>
                            <a:schemeClr val="dk1"/>
                          </a:solidFill>
                          <a:latin typeface="Times New Roman" pitchFamily="18" charset="0"/>
                          <a:ea typeface="+mn-ea"/>
                          <a:cs typeface="Times New Roman" pitchFamily="18" charset="0"/>
                        </a:rPr>
                        <a:t>(Jamal &amp; </a:t>
                      </a:r>
                      <a:r>
                        <a:rPr lang="en-IN" sz="1400" b="1" kern="1200" dirty="0" err="1" smtClean="0">
                          <a:solidFill>
                            <a:schemeClr val="dk1"/>
                          </a:solidFill>
                          <a:latin typeface="Times New Roman" pitchFamily="18" charset="0"/>
                          <a:ea typeface="+mn-ea"/>
                          <a:cs typeface="Times New Roman" pitchFamily="18" charset="0"/>
                        </a:rPr>
                        <a:t>Hasan</a:t>
                      </a:r>
                      <a:r>
                        <a:rPr lang="en-IN" sz="1400" b="1" kern="1200" dirty="0" smtClean="0">
                          <a:solidFill>
                            <a:schemeClr val="dk1"/>
                          </a:solidFill>
                          <a:latin typeface="Times New Roman" pitchFamily="18" charset="0"/>
                          <a:ea typeface="+mn-ea"/>
                          <a:cs typeface="Times New Roman" pitchFamily="18" charset="0"/>
                        </a:rPr>
                        <a:t> 2013)</a:t>
                      </a:r>
                      <a:endParaRPr lang="en-IN" sz="1100" dirty="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1"/>
                  </a:ext>
                </a:extLst>
              </a:tr>
              <a:tr h="368954">
                <a:tc>
                  <a:txBody>
                    <a:bodyPr/>
                    <a:lstStyle/>
                    <a:p>
                      <a:pPr algn="ctr">
                        <a:lnSpc>
                          <a:spcPct val="115000"/>
                        </a:lnSpc>
                        <a:spcAft>
                          <a:spcPts val="0"/>
                        </a:spcAft>
                        <a:tabLst>
                          <a:tab pos="1885950" algn="l"/>
                        </a:tabLst>
                      </a:pPr>
                      <a:r>
                        <a:rPr lang="en-US" sz="1600" dirty="0">
                          <a:effectLst/>
                          <a:latin typeface="Times New Roman" pitchFamily="18" charset="0"/>
                          <a:cs typeface="Times New Roman" pitchFamily="18" charset="0"/>
                        </a:rPr>
                        <a:t>2 </a:t>
                      </a:r>
                      <a:endParaRPr lang="en-IN" sz="1600" dirty="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36</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34</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5</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20</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32</a:t>
                      </a:r>
                      <a:endParaRPr lang="en-IN" sz="1600" b="1" dirty="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5.8 - 11.11</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2"/>
                  </a:ext>
                </a:extLst>
              </a:tr>
              <a:tr h="279444">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4 </a:t>
                      </a:r>
                      <a:endParaRPr lang="en-IN" sz="16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58</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56</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13</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39</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58</a:t>
                      </a:r>
                      <a:endParaRPr lang="en-IN" sz="1600" b="1">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3"/>
                  </a:ext>
                </a:extLst>
              </a:tr>
              <a:tr h="279444">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8 </a:t>
                      </a:r>
                      <a:endParaRPr lang="en-IN" sz="16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102</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100</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41</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95</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110</a:t>
                      </a:r>
                      <a:endParaRPr lang="en-IN" sz="1600" b="1">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4"/>
                  </a:ext>
                </a:extLst>
              </a:tr>
              <a:tr h="279444">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16 </a:t>
                      </a:r>
                      <a:endParaRPr lang="en-IN" sz="16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190</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188</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145</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279</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214</a:t>
                      </a:r>
                      <a:endParaRPr lang="en-IN" sz="1600" b="1">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23.3</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5"/>
                  </a:ext>
                </a:extLst>
              </a:tr>
              <a:tr h="461194">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32 </a:t>
                      </a:r>
                      <a:endParaRPr lang="en-IN" sz="16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366</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364</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545</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935</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422</a:t>
                      </a:r>
                      <a:endParaRPr lang="en-IN" sz="1600" b="1">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22.5 - 54.8</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6"/>
                  </a:ext>
                </a:extLst>
              </a:tr>
              <a:tr h="461194">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64 </a:t>
                      </a:r>
                      <a:endParaRPr lang="en-IN" sz="16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718</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716</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2113</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3399</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838</a:t>
                      </a:r>
                      <a:endParaRPr lang="en-IN" sz="1600" b="1">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60.3 - 75.3</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7"/>
                  </a:ext>
                </a:extLst>
              </a:tr>
              <a:tr h="461194">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128 </a:t>
                      </a:r>
                      <a:endParaRPr lang="en-IN" sz="16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1408</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1406</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8321</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12935</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b="1">
                          <a:effectLst/>
                          <a:latin typeface="Times New Roman" pitchFamily="18" charset="0"/>
                          <a:cs typeface="Times New Roman" pitchFamily="18" charset="0"/>
                        </a:rPr>
                        <a:t>1670</a:t>
                      </a:r>
                      <a:endParaRPr lang="en-IN" sz="1600" b="1">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79.9 - 87.1</a:t>
                      </a:r>
                      <a:endParaRPr lang="en-IN" sz="160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8"/>
                  </a:ext>
                </a:extLst>
              </a:tr>
              <a:tr h="461194">
                <a:tc>
                  <a:txBody>
                    <a:bodyPr/>
                    <a:lstStyle/>
                    <a:p>
                      <a:pPr algn="ctr">
                        <a:lnSpc>
                          <a:spcPct val="115000"/>
                        </a:lnSpc>
                        <a:spcAft>
                          <a:spcPts val="0"/>
                        </a:spcAft>
                        <a:tabLst>
                          <a:tab pos="1885950" algn="l"/>
                        </a:tabLst>
                      </a:pPr>
                      <a:r>
                        <a:rPr lang="en-US" sz="1600">
                          <a:effectLst/>
                          <a:latin typeface="Times New Roman" pitchFamily="18" charset="0"/>
                          <a:cs typeface="Times New Roman" pitchFamily="18" charset="0"/>
                        </a:rPr>
                        <a:t>256 </a:t>
                      </a:r>
                      <a:endParaRPr lang="en-IN" sz="160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2830</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2828</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33025</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kern="1200">
                          <a:effectLst/>
                          <a:latin typeface="Times New Roman" pitchFamily="18" charset="0"/>
                          <a:cs typeface="Times New Roman" pitchFamily="18" charset="0"/>
                        </a:rPr>
                        <a:t>50439</a:t>
                      </a:r>
                      <a:endParaRPr lang="en-IN" sz="1600">
                        <a:effectLst/>
                        <a:latin typeface="Times New Roman" pitchFamily="18" charset="0"/>
                        <a:cs typeface="Times New Roman" pitchFamily="18" charset="0"/>
                      </a:endParaRPr>
                    </a:p>
                  </a:txBody>
                  <a:tcPr marL="43151" marR="43151" marT="4496" marB="0" anchor="ctr"/>
                </a:tc>
                <a:tc>
                  <a:txBody>
                    <a:bodyPr/>
                    <a:lstStyle/>
                    <a:p>
                      <a:pPr algn="ctr">
                        <a:lnSpc>
                          <a:spcPct val="115000"/>
                        </a:lnSpc>
                        <a:spcAft>
                          <a:spcPts val="0"/>
                        </a:spcAft>
                      </a:pPr>
                      <a:r>
                        <a:rPr lang="en-US" sz="1600" b="1" dirty="0">
                          <a:effectLst/>
                          <a:latin typeface="Times New Roman" pitchFamily="18" charset="0"/>
                          <a:cs typeface="Times New Roman" pitchFamily="18" charset="0"/>
                        </a:rPr>
                        <a:t>3334</a:t>
                      </a:r>
                      <a:endParaRPr lang="en-IN" sz="1600" b="1" dirty="0">
                        <a:effectLst/>
                        <a:latin typeface="Times New Roman" pitchFamily="18" charset="0"/>
                        <a:ea typeface="Calibri"/>
                        <a:cs typeface="Times New Roman" pitchFamily="18" charset="0"/>
                      </a:endParaRPr>
                    </a:p>
                  </a:txBody>
                  <a:tcPr marL="43151" marR="43151" marT="4496" marB="0" anchor="ctr"/>
                </a:tc>
                <a:tc>
                  <a:txBody>
                    <a:bodyPr/>
                    <a:lstStyle/>
                    <a:p>
                      <a:pPr algn="ctr">
                        <a:lnSpc>
                          <a:spcPct val="115000"/>
                        </a:lnSpc>
                        <a:spcAft>
                          <a:spcPts val="0"/>
                        </a:spcAft>
                      </a:pPr>
                      <a:r>
                        <a:rPr lang="en-US" sz="1600">
                          <a:effectLst/>
                          <a:latin typeface="Times New Roman" pitchFamily="18" charset="0"/>
                          <a:cs typeface="Times New Roman" pitchFamily="18" charset="0"/>
                        </a:rPr>
                        <a:t>No</a:t>
                      </a:r>
                      <a:endParaRPr lang="en-IN" sz="1600">
                        <a:effectLst/>
                        <a:latin typeface="Times New Roman" pitchFamily="18" charset="0"/>
                        <a:ea typeface="Calibri"/>
                        <a:cs typeface="Times New Roman" pitchFamily="18" charset="0"/>
                      </a:endParaRPr>
                    </a:p>
                  </a:txBody>
                  <a:tcPr marL="0" marR="0" marT="0" marB="0" anchor="ctr"/>
                </a:tc>
                <a:tc>
                  <a:txBody>
                    <a:bodyPr/>
                    <a:lstStyle/>
                    <a:p>
                      <a:pPr algn="ctr">
                        <a:lnSpc>
                          <a:spcPct val="115000"/>
                        </a:lnSpc>
                        <a:spcAft>
                          <a:spcPts val="0"/>
                        </a:spcAft>
                      </a:pPr>
                      <a:r>
                        <a:rPr lang="en-US" sz="1600" dirty="0">
                          <a:effectLst/>
                          <a:latin typeface="Times New Roman" pitchFamily="18" charset="0"/>
                          <a:cs typeface="Times New Roman" pitchFamily="18" charset="0"/>
                        </a:rPr>
                        <a:t>89.9 - 93.4</a:t>
                      </a:r>
                      <a:endParaRPr lang="en-IN" sz="1600" dirty="0">
                        <a:effectLst/>
                        <a:latin typeface="Times New Roman" pitchFamily="18" charset="0"/>
                        <a:ea typeface="Calibri"/>
                        <a:cs typeface="Times New Roman" pitchFamily="18" charset="0"/>
                      </a:endParaRPr>
                    </a:p>
                  </a:txBody>
                  <a:tcPr marL="0" marR="0" marT="0" marB="0" anchor="ctr"/>
                </a:tc>
                <a:extLst>
                  <a:ext uri="{0D108BD9-81ED-4DB2-BD59-A6C34878D82A}">
                    <a16:rowId xmlns="" xmlns:a16="http://schemas.microsoft.com/office/drawing/2014/main" val="10009"/>
                  </a:ext>
                </a:extLst>
              </a:tr>
            </a:tbl>
          </a:graphicData>
        </a:graphic>
      </p:graphicFrame>
      <p:sp>
        <p:nvSpPr>
          <p:cNvPr id="6" name="TextBox 5"/>
          <p:cNvSpPr txBox="1"/>
          <p:nvPr/>
        </p:nvSpPr>
        <p:spPr>
          <a:xfrm>
            <a:off x="1689873" y="5867400"/>
            <a:ext cx="1508939" cy="369332"/>
          </a:xfrm>
          <a:prstGeom prst="rect">
            <a:avLst/>
          </a:prstGeom>
          <a:noFill/>
        </p:spPr>
        <p:txBody>
          <a:bodyPr wrap="none" rtlCol="0">
            <a:spAutoFit/>
          </a:bodyPr>
          <a:lstStyle/>
          <a:p>
            <a:r>
              <a:rPr lang="en-US" b="1" dirty="0" smtClean="0">
                <a:latin typeface="Andalus" pitchFamily="18" charset="-78"/>
                <a:cs typeface="Andalus" pitchFamily="18" charset="-78"/>
              </a:rPr>
              <a:t>Observations:</a:t>
            </a:r>
            <a:endParaRPr lang="en-US" b="1" dirty="0">
              <a:latin typeface="Andalus" pitchFamily="18" charset="-78"/>
              <a:cs typeface="Andalus" pitchFamily="18" charset="-78"/>
            </a:endParaRPr>
          </a:p>
        </p:txBody>
      </p:sp>
      <p:pic>
        <p:nvPicPr>
          <p:cNvPr id="7" name="Picture 6"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20558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Performance Comparison – Constant Input</a:t>
            </a:r>
            <a:endParaRPr lang="en-IN" sz="40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10" name="TextBox 9"/>
          <p:cNvSpPr txBox="1"/>
          <p:nvPr/>
        </p:nvSpPr>
        <p:spPr>
          <a:xfrm>
            <a:off x="2208212" y="6172200"/>
            <a:ext cx="7462684" cy="369332"/>
          </a:xfrm>
          <a:prstGeom prst="rect">
            <a:avLst/>
          </a:prstGeom>
          <a:noFill/>
        </p:spPr>
        <p:txBody>
          <a:bodyPr wrap="none" rtlCol="0">
            <a:spAutoFit/>
          </a:bodyPr>
          <a:lstStyle/>
          <a:p>
            <a:pPr marL="465138" indent="-465138">
              <a:buFont typeface="Wingdings" pitchFamily="2" charset="2"/>
              <a:buChar char="v"/>
            </a:pPr>
            <a:r>
              <a:rPr lang="en-IN" b="1" dirty="0" smtClean="0">
                <a:latin typeface="Times New Roman" pitchFamily="18" charset="0"/>
                <a:cs typeface="Times New Roman" pitchFamily="18" charset="0"/>
              </a:rPr>
              <a:t>Constant Input is reduced </a:t>
            </a:r>
            <a:r>
              <a:rPr lang="en-IN" b="1" dirty="0" err="1" smtClean="0">
                <a:latin typeface="Times New Roman" pitchFamily="18" charset="0"/>
                <a:cs typeface="Times New Roman" pitchFamily="18" charset="0"/>
              </a:rPr>
              <a:t>w.r.t</a:t>
            </a:r>
            <a:r>
              <a:rPr lang="en-IN" b="1" dirty="0" smtClean="0">
                <a:latin typeface="Times New Roman" pitchFamily="18" charset="0"/>
                <a:cs typeface="Times New Roman" pitchFamily="18" charset="0"/>
              </a:rPr>
              <a:t>. Jamal (2013) for higher values of ‘n’.</a:t>
            </a:r>
            <a:endParaRPr lang="en-IN" b="1"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36F2B147-D0FD-4EF5-B5F5-1ECE7FA97596}" type="datetime1">
              <a:rPr lang="ta-IN" smtClean="0"/>
              <a:pPr/>
              <a:t>20-03-2020</a:t>
            </a:fld>
            <a:endParaRPr lang="en-US"/>
          </a:p>
        </p:txBody>
      </p:sp>
      <p:sp>
        <p:nvSpPr>
          <p:cNvPr id="12" name="Slide Number Placeholder 11"/>
          <p:cNvSpPr>
            <a:spLocks noGrp="1"/>
          </p:cNvSpPr>
          <p:nvPr>
            <p:ph type="sldNum" sz="quarter" idx="12"/>
          </p:nvPr>
        </p:nvSpPr>
        <p:spPr/>
        <p:txBody>
          <a:bodyPr/>
          <a:lstStyle/>
          <a:p>
            <a:fld id="{9481EC19-6D0F-46DC-855D-481A351B335A}" type="slidenum">
              <a:rPr lang="en-US" smtClean="0"/>
              <a:pPr/>
              <a:t>70</a:t>
            </a:fld>
            <a:endParaRPr lang="en-US"/>
          </a:p>
        </p:txBody>
      </p:sp>
      <p:sp>
        <p:nvSpPr>
          <p:cNvPr id="13" name="Footer Placeholder 12"/>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1180390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5" name="Title 1"/>
          <p:cNvSpPr txBox="1">
            <a:spLocks/>
          </p:cNvSpPr>
          <p:nvPr/>
        </p:nvSpPr>
        <p:spPr>
          <a:xfrm>
            <a:off x="20558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Summary</a:t>
            </a:r>
            <a:endParaRPr lang="en-IN" sz="4000" b="1" i="1" u="sng" dirty="0">
              <a:solidFill>
                <a:srgbClr val="00B050"/>
              </a:solidFill>
              <a:latin typeface="Times New Roman" pitchFamily="18" charset="0"/>
              <a:cs typeface="Times New Roman" pitchFamily="18" charset="0"/>
            </a:endParaRPr>
          </a:p>
        </p:txBody>
      </p:sp>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DIVISION</a:t>
            </a:r>
            <a:endParaRPr kumimoji="1" lang="zh-TW" altLang="en-US" sz="2400" dirty="0">
              <a:solidFill>
                <a:schemeClr val="accent1">
                  <a:lumMod val="50000"/>
                </a:schemeClr>
              </a:solidFill>
              <a:latin typeface="Bodoni MT Black" pitchFamily="18" charset="0"/>
            </a:endParaRPr>
          </a:p>
        </p:txBody>
      </p:sp>
      <p:sp>
        <p:nvSpPr>
          <p:cNvPr id="68609" name="Rectangle 1"/>
          <p:cNvSpPr>
            <a:spLocks noChangeArrowheads="1"/>
          </p:cNvSpPr>
          <p:nvPr/>
        </p:nvSpPr>
        <p:spPr bwMode="auto">
          <a:xfrm>
            <a:off x="1674812" y="1272600"/>
            <a:ext cx="9963731"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914400" marR="0" lvl="0" indent="-914400" algn="just" defTabSz="914400" rtl="0" eaLnBrk="1" fontAlgn="base" latinLnBrk="0" hangingPunct="1">
              <a:lnSpc>
                <a:spcPct val="100000"/>
              </a:lnSpc>
              <a:spcBef>
                <a:spcPct val="0"/>
              </a:spcBef>
              <a:spcAft>
                <a:spcPct val="0"/>
              </a:spcAft>
              <a:buClrTx/>
              <a:buSzTx/>
              <a:buFont typeface="Wingdings" pitchFamily="2" charset="2"/>
              <a:buChar char="v"/>
              <a:tabLst/>
            </a:pPr>
            <a:r>
              <a:rPr kumimoji="0" lang="en-US" sz="3200" b="1" i="0" u="none" strike="noStrike" cap="none" normalizeH="0" baseline="0" dirty="0" smtClean="0">
                <a:ln>
                  <a:noFill/>
                </a:ln>
                <a:solidFill>
                  <a:srgbClr val="FF00FF"/>
                </a:solidFill>
                <a:effectLst/>
                <a:latin typeface="Times New Roman" pitchFamily="18" charset="0"/>
                <a:ea typeface="Calibri" pitchFamily="34" charset="0"/>
                <a:cs typeface="Times New Roman" pitchFamily="18" charset="0"/>
              </a:rPr>
              <a:t>Non-restoring</a:t>
            </a:r>
            <a:r>
              <a:rPr kumimoji="0" lang="en-US" sz="3200" b="0" i="0" u="none" strike="noStrike" cap="none" normalizeH="0" baseline="0" dirty="0" smtClean="0">
                <a:ln>
                  <a:noFill/>
                </a:ln>
                <a:solidFill>
                  <a:srgbClr val="FF00FF"/>
                </a:solidFill>
                <a:effectLst/>
                <a:latin typeface="Times New Roman" pitchFamily="18" charset="0"/>
                <a:ea typeface="Calibri" pitchFamily="34" charset="0"/>
                <a:cs typeface="Times New Roman" pitchFamily="18" charset="0"/>
              </a:rPr>
              <a:t> </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algorithm is followed for Floating point division</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914400" marR="0" lvl="0" indent="-91440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Key elements are </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multiplexer, adder / </a:t>
            </a:r>
            <a:r>
              <a:rPr kumimoji="0" lang="en-US" sz="32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subtractor</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and registers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914400" marR="0" lvl="0" indent="-91440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The quantum cost (</a:t>
            </a:r>
            <a:r>
              <a:rPr kumimoji="0" lang="en-US" sz="3200" b="1" i="0" u="none" strike="noStrike" cap="none" normalizeH="0" baseline="0" dirty="0" smtClean="0">
                <a:ln>
                  <a:noFill/>
                </a:ln>
                <a:solidFill>
                  <a:srgbClr val="FF00FF"/>
                </a:solidFill>
                <a:effectLst/>
                <a:latin typeface="Times New Roman" pitchFamily="18" charset="0"/>
                <a:ea typeface="Calibri" pitchFamily="34" charset="0"/>
                <a:cs typeface="Times New Roman" pitchFamily="18" charset="0"/>
              </a:rPr>
              <a:t>68n+44</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number of gates (</a:t>
            </a:r>
            <a:r>
              <a:rPr kumimoji="0" lang="en-US" sz="3200" b="1" i="0" u="none" strike="noStrike" cap="none" normalizeH="0" baseline="0" dirty="0" smtClean="0">
                <a:ln>
                  <a:noFill/>
                </a:ln>
                <a:solidFill>
                  <a:srgbClr val="FF00FF"/>
                </a:solidFill>
                <a:effectLst/>
                <a:latin typeface="Times New Roman" pitchFamily="18" charset="0"/>
                <a:ea typeface="Calibri" pitchFamily="34" charset="0"/>
                <a:cs typeface="Times New Roman" pitchFamily="18" charset="0"/>
              </a:rPr>
              <a:t>12n+4</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garbage output (</a:t>
            </a:r>
            <a:r>
              <a:rPr kumimoji="0" lang="en-US" sz="3200" b="1" i="0" u="none" strike="noStrike" cap="none" normalizeH="0" baseline="0" dirty="0" smtClean="0">
                <a:ln>
                  <a:noFill/>
                </a:ln>
                <a:solidFill>
                  <a:srgbClr val="FF00FF"/>
                </a:solidFill>
                <a:effectLst/>
                <a:latin typeface="Times New Roman" pitchFamily="18" charset="0"/>
                <a:ea typeface="Calibri" pitchFamily="34" charset="0"/>
                <a:cs typeface="Times New Roman" pitchFamily="18" charset="0"/>
              </a:rPr>
              <a:t>20n+13</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constant input (</a:t>
            </a:r>
            <a:r>
              <a:rPr kumimoji="0" lang="en-US" sz="3200" b="1" i="0" u="none" strike="noStrike" cap="none" normalizeH="0" baseline="0" dirty="0" smtClean="0">
                <a:ln>
                  <a:noFill/>
                </a:ln>
                <a:solidFill>
                  <a:srgbClr val="FF00FF"/>
                </a:solidFill>
                <a:effectLst/>
                <a:latin typeface="Times New Roman" pitchFamily="18" charset="0"/>
                <a:ea typeface="Calibri" pitchFamily="34" charset="0"/>
                <a:cs typeface="Times New Roman" pitchFamily="18" charset="0"/>
              </a:rPr>
              <a:t>13n+6</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and total cost (</a:t>
            </a:r>
            <a:r>
              <a:rPr kumimoji="0" lang="en-US" sz="3200" b="1" i="0" u="none" strike="noStrike" cap="none" normalizeH="0" baseline="0" dirty="0" smtClean="0">
                <a:ln>
                  <a:noFill/>
                </a:ln>
                <a:solidFill>
                  <a:srgbClr val="FF00FF"/>
                </a:solidFill>
                <a:effectLst/>
                <a:latin typeface="Times New Roman" pitchFamily="18" charset="0"/>
                <a:ea typeface="Calibri" pitchFamily="34" charset="0"/>
                <a:cs typeface="Times New Roman" pitchFamily="18" charset="0"/>
              </a:rPr>
              <a:t>113n+67</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of the proposed ‘n’ bit division unit have been estimated.</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914400" marR="0" lvl="0" indent="-91440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The proposed method shows better performance for higher order bits (n)</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914400" marR="0" lvl="0" indent="-91440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QCA realization and Quantum circuit is completed.</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EB76198C-6CB1-4E2D-9E5B-A6F0DF6DB420}" type="datetime1">
              <a:rPr lang="ta-IN" smtClean="0"/>
              <a:pPr/>
              <a:t>20-03-2020</a:t>
            </a:fld>
            <a:endParaRPr lang="en-US"/>
          </a:p>
        </p:txBody>
      </p:sp>
      <p:sp>
        <p:nvSpPr>
          <p:cNvPr id="8" name="Slide Number Placeholder 7"/>
          <p:cNvSpPr>
            <a:spLocks noGrp="1"/>
          </p:cNvSpPr>
          <p:nvPr>
            <p:ph type="sldNum" sz="quarter" idx="12"/>
          </p:nvPr>
        </p:nvSpPr>
        <p:spPr/>
        <p:txBody>
          <a:bodyPr/>
          <a:lstStyle/>
          <a:p>
            <a:fld id="{9481EC19-6D0F-46DC-855D-481A351B335A}" type="slidenum">
              <a:rPr lang="en-US" smtClean="0"/>
              <a:pPr/>
              <a:t>71</a:t>
            </a:fld>
            <a:endParaRPr lang="en-US"/>
          </a:p>
        </p:txBody>
      </p:sp>
      <p:sp>
        <p:nvSpPr>
          <p:cNvPr id="9" name="Footer Placeholder 8"/>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Pen Drive Backup\Reversible Logic\Thesis\References\History\Thesis PPT\Images\maxresdefault (2).jpg"/>
          <p:cNvPicPr>
            <a:picLocks noChangeAspect="1" noChangeArrowheads="1"/>
          </p:cNvPicPr>
          <p:nvPr/>
        </p:nvPicPr>
        <p:blipFill>
          <a:blip r:embed="rId2" cstate="print"/>
          <a:srcRect/>
          <a:stretch>
            <a:fillRect/>
          </a:stretch>
        </p:blipFill>
        <p:spPr bwMode="auto">
          <a:xfrm>
            <a:off x="-1588" y="0"/>
            <a:ext cx="12192001" cy="6858000"/>
          </a:xfrm>
          <a:prstGeom prst="rect">
            <a:avLst/>
          </a:prstGeom>
          <a:noFill/>
        </p:spPr>
      </p:pic>
      <p:pic>
        <p:nvPicPr>
          <p:cNvPr id="67588" name="Picture 4" descr="D:\Pen Drive Backup\Reversible Logic\Thesis\References\History\Thesis PPT\Images\Genaille and Lucas sticks for multiplication - Multiplication Trick.png"/>
          <p:cNvPicPr>
            <a:picLocks noChangeAspect="1" noChangeArrowheads="1"/>
          </p:cNvPicPr>
          <p:nvPr/>
        </p:nvPicPr>
        <p:blipFill>
          <a:blip r:embed="rId3" cstate="print"/>
          <a:srcRect/>
          <a:stretch>
            <a:fillRect/>
          </a:stretch>
        </p:blipFill>
        <p:spPr bwMode="auto">
          <a:xfrm>
            <a:off x="836611" y="151637"/>
            <a:ext cx="1752601" cy="15247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4"/>
          <p:cNvSpPr/>
          <p:nvPr/>
        </p:nvSpPr>
        <p:spPr>
          <a:xfrm>
            <a:off x="4539182" y="2685871"/>
            <a:ext cx="8184630" cy="1446550"/>
          </a:xfrm>
          <a:prstGeom prst="rect">
            <a:avLst/>
          </a:prstGeom>
        </p:spPr>
        <p:txBody>
          <a:bodyPr wrap="square">
            <a:spAutoFit/>
          </a:bodyPr>
          <a:lstStyle/>
          <a:p>
            <a:r>
              <a:rPr lang="en-US" sz="8800" b="1" i="1" dirty="0" smtClean="0">
                <a:solidFill>
                  <a:schemeClr val="bg2"/>
                </a:solidFill>
                <a:effectLst>
                  <a:reflection blurRad="6350" stA="55000" endA="300" endPos="45500" dir="5400000" sy="-100000" algn="bl" rotWithShape="0"/>
                </a:effectLst>
                <a:latin typeface="Script MT Bold" pitchFamily="66" charset="0"/>
                <a:cs typeface="Times New Roman" pitchFamily="18" charset="0"/>
              </a:rPr>
              <a:t>Vedic Multiplier</a:t>
            </a:r>
            <a:endParaRPr lang="en-IN" sz="3200" b="1" i="1" dirty="0">
              <a:solidFill>
                <a:schemeClr val="bg2"/>
              </a:solidFill>
              <a:effectLst>
                <a:reflection blurRad="6350" stA="55000" endA="300" endPos="45500" dir="5400000" sy="-100000" algn="bl" rotWithShape="0"/>
              </a:effectLst>
              <a:latin typeface="Script MT Bold" pitchFamily="66" charset="0"/>
              <a:cs typeface="Times New Roman" pitchFamily="18" charset="0"/>
            </a:endParaRPr>
          </a:p>
        </p:txBody>
      </p:sp>
      <p:pic>
        <p:nvPicPr>
          <p:cNvPr id="67586" name="Picture 2" descr="D:\Pen Drive Backup\Reversible Logic\Thesis\References\History\Thesis PPT\Images\vedic-math-classes-500x500.png"/>
          <p:cNvPicPr>
            <a:picLocks noChangeAspect="1" noChangeArrowheads="1"/>
          </p:cNvPicPr>
          <p:nvPr/>
        </p:nvPicPr>
        <p:blipFill>
          <a:blip r:embed="rId4" cstate="print"/>
          <a:srcRect r="2204"/>
          <a:stretch>
            <a:fillRect/>
          </a:stretch>
        </p:blipFill>
        <p:spPr bwMode="auto">
          <a:xfrm>
            <a:off x="-1588" y="2162175"/>
            <a:ext cx="4648200" cy="2533650"/>
          </a:xfrm>
          <a:prstGeom prst="ellipse">
            <a:avLst/>
          </a:prstGeom>
          <a:ln>
            <a:noFill/>
          </a:ln>
          <a:effectLst>
            <a:softEdge rad="112500"/>
          </a:effectLst>
        </p:spPr>
      </p:pic>
      <p:pic>
        <p:nvPicPr>
          <p:cNvPr id="67587" name="Picture 3" descr="D:\Pen Drive Backup\Reversible Logic\Thesis\References\History\Thesis PPT\Images\41v0W8GisLL._SX322_BO1,204,203,200_.jpg"/>
          <p:cNvPicPr>
            <a:picLocks noChangeAspect="1" noChangeArrowheads="1"/>
          </p:cNvPicPr>
          <p:nvPr/>
        </p:nvPicPr>
        <p:blipFill>
          <a:blip r:embed="rId5" cstate="print"/>
          <a:srcRect t="16333" b="14729"/>
          <a:stretch>
            <a:fillRect/>
          </a:stretch>
        </p:blipFill>
        <p:spPr bwMode="auto">
          <a:xfrm>
            <a:off x="1446211" y="540258"/>
            <a:ext cx="574158" cy="609600"/>
          </a:xfrm>
          <a:prstGeom prst="ellipse">
            <a:avLst/>
          </a:prstGeom>
          <a:ln>
            <a:noFill/>
          </a:ln>
          <a:effectLst>
            <a:softEdge rad="112500"/>
          </a:effectLst>
        </p:spPr>
      </p:pic>
      <p:pic>
        <p:nvPicPr>
          <p:cNvPr id="12" name="Picture 4" descr="D:\Pen Drive Backup\Reversible Logic\Thesis\References\History\Thesis PPT\Images\Genaille and Lucas sticks for multiplication - Multiplication Trick.png"/>
          <p:cNvPicPr>
            <a:picLocks noChangeAspect="1" noChangeArrowheads="1"/>
          </p:cNvPicPr>
          <p:nvPr/>
        </p:nvPicPr>
        <p:blipFill>
          <a:blip r:embed="rId3" cstate="print"/>
          <a:srcRect/>
          <a:stretch>
            <a:fillRect/>
          </a:stretch>
        </p:blipFill>
        <p:spPr bwMode="auto">
          <a:xfrm>
            <a:off x="836611" y="5409437"/>
            <a:ext cx="1752601" cy="15247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Picture 3" descr="D:\Pen Drive Backup\Reversible Logic\Thesis\References\History\Thesis PPT\Images\41v0W8GisLL._SX322_BO1,204,203,200_.jpg"/>
          <p:cNvPicPr>
            <a:picLocks noChangeAspect="1" noChangeArrowheads="1"/>
          </p:cNvPicPr>
          <p:nvPr/>
        </p:nvPicPr>
        <p:blipFill>
          <a:blip r:embed="rId5" cstate="print"/>
          <a:srcRect t="16333" b="14729"/>
          <a:stretch>
            <a:fillRect/>
          </a:stretch>
        </p:blipFill>
        <p:spPr bwMode="auto">
          <a:xfrm>
            <a:off x="1446211" y="5798058"/>
            <a:ext cx="574158" cy="609600"/>
          </a:xfrm>
          <a:prstGeom prst="ellipse">
            <a:avLst/>
          </a:prstGeom>
          <a:ln>
            <a:noFill/>
          </a:ln>
          <a:effectLst>
            <a:softEdge rad="112500"/>
          </a:effectLst>
        </p:spPr>
      </p:pic>
      <p:sp>
        <p:nvSpPr>
          <p:cNvPr id="9" name="Date Placeholder 8"/>
          <p:cNvSpPr>
            <a:spLocks noGrp="1"/>
          </p:cNvSpPr>
          <p:nvPr>
            <p:ph type="dt" sz="half" idx="10"/>
          </p:nvPr>
        </p:nvSpPr>
        <p:spPr/>
        <p:txBody>
          <a:bodyPr/>
          <a:lstStyle/>
          <a:p>
            <a:fld id="{80E89165-FD69-4053-8372-50088ED2435A}"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72</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a:off x="-1999786" y="1917000"/>
            <a:ext cx="4030950" cy="3024000"/>
          </a:xfrm>
          <a:prstGeom prst="arc">
            <a:avLst>
              <a:gd name="adj1" fmla="val 16200000"/>
              <a:gd name="adj2" fmla="val 5418064"/>
            </a:avLst>
          </a:prstGeom>
          <a:gradFill flip="none" rotWithShape="1">
            <a:gsLst>
              <a:gs pos="0">
                <a:schemeClr val="accent3">
                  <a:lumMod val="60000"/>
                  <a:lumOff val="40000"/>
                </a:schemeClr>
              </a:gs>
              <a:gs pos="100000">
                <a:schemeClr val="accent3">
                  <a:lumMod val="40000"/>
                  <a:lumOff val="60000"/>
                </a:schemeClr>
              </a:gs>
            </a:gsLst>
            <a:lin ang="2700000" scaled="1"/>
            <a:tileRect/>
          </a:gradFill>
          <a:ln>
            <a:noFill/>
            <a:prstDash val="dash"/>
          </a:ln>
          <a:effectLst>
            <a:innerShdw blurRad="304800" dist="50800" dir="18900000">
              <a:prstClr val="black">
                <a:alpha val="14000"/>
              </a:prstClr>
            </a:innerShdw>
          </a:effectLst>
          <a:scene3d>
            <a:camera prst="orthographicFront"/>
            <a:lightRig rig="soft" dir="t"/>
          </a:scene3d>
          <a:sp3d>
            <a:bevelT w="114300" prst="artDeco"/>
          </a:sp3d>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grpSp>
        <p:nvGrpSpPr>
          <p:cNvPr id="2" name="Group 7"/>
          <p:cNvGrpSpPr>
            <a:grpSpLocks/>
          </p:cNvGrpSpPr>
          <p:nvPr/>
        </p:nvGrpSpPr>
        <p:grpSpPr bwMode="auto">
          <a:xfrm>
            <a:off x="-156593" y="238125"/>
            <a:ext cx="313185" cy="6381750"/>
            <a:chOff x="1785918" y="285728"/>
            <a:chExt cx="234000" cy="6382709"/>
          </a:xfrm>
        </p:grpSpPr>
        <p:sp>
          <p:nvSpPr>
            <p:cNvPr id="4" name="Rounded Rectangle 3"/>
            <p:cNvSpPr/>
            <p:nvPr/>
          </p:nvSpPr>
          <p:spPr>
            <a:xfrm>
              <a:off x="1785918" y="3500437"/>
              <a:ext cx="234000" cy="3168000"/>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7" name="Rounded Rectangle 6"/>
            <p:cNvSpPr/>
            <p:nvPr/>
          </p:nvSpPr>
          <p:spPr>
            <a:xfrm>
              <a:off x="1785918" y="285728"/>
              <a:ext cx="234000" cy="3168000"/>
            </a:xfrm>
            <a:prstGeom prst="roundRect">
              <a:avLst>
                <a:gd name="adj" fmla="val 4727"/>
              </a:avLst>
            </a:prstGeom>
            <a:no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grpSp>
      <p:sp>
        <p:nvSpPr>
          <p:cNvPr id="9" name="Arc 8"/>
          <p:cNvSpPr/>
          <p:nvPr/>
        </p:nvSpPr>
        <p:spPr>
          <a:xfrm>
            <a:off x="-4475583" y="0"/>
            <a:ext cx="9046394" cy="6858000"/>
          </a:xfrm>
          <a:prstGeom prst="arc">
            <a:avLst>
              <a:gd name="adj1" fmla="val 16200000"/>
              <a:gd name="adj2" fmla="val 5418064"/>
            </a:avLst>
          </a:prstGeom>
          <a:ln w="25400">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kumimoji="1" lang="zh-TW" altLang="en-US">
              <a:solidFill>
                <a:prstClr val="black"/>
              </a:solidFill>
            </a:endParaRPr>
          </a:p>
        </p:txBody>
      </p:sp>
      <p:sp>
        <p:nvSpPr>
          <p:cNvPr id="12" name="Oval 11"/>
          <p:cNvSpPr/>
          <p:nvPr/>
        </p:nvSpPr>
        <p:spPr>
          <a:xfrm>
            <a:off x="2857521" y="6774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4" name="Oval 13"/>
          <p:cNvSpPr/>
          <p:nvPr/>
        </p:nvSpPr>
        <p:spPr>
          <a:xfrm>
            <a:off x="3884612" y="17188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33" name="TextBox 32"/>
          <p:cNvSpPr txBox="1"/>
          <p:nvPr/>
        </p:nvSpPr>
        <p:spPr>
          <a:xfrm>
            <a:off x="3351907" y="457200"/>
            <a:ext cx="6095305" cy="584775"/>
          </a:xfrm>
          <a:prstGeom prst="rect">
            <a:avLst/>
          </a:prstGeom>
          <a:noFill/>
        </p:spPr>
        <p:txBody>
          <a:bodyPr wrap="square">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2×2 Vedic Multiplication (VM)</a:t>
            </a:r>
            <a:endParaRPr kumimoji="1" lang="zh-TW" altLang="en-US" sz="3200" dirty="0">
              <a:solidFill>
                <a:prstClr val="black">
                  <a:lumMod val="85000"/>
                  <a:lumOff val="15000"/>
                </a:prstClr>
              </a:solidFill>
              <a:latin typeface="Corbel" pitchFamily="34" charset="0"/>
            </a:endParaRPr>
          </a:p>
        </p:txBody>
      </p:sp>
      <p:sp>
        <p:nvSpPr>
          <p:cNvPr id="34" name="TextBox 33"/>
          <p:cNvSpPr txBox="1"/>
          <p:nvPr/>
        </p:nvSpPr>
        <p:spPr>
          <a:xfrm>
            <a:off x="4322518" y="1600200"/>
            <a:ext cx="6039094" cy="584775"/>
          </a:xfrm>
          <a:prstGeom prst="rect">
            <a:avLst/>
          </a:prstGeom>
          <a:noFill/>
        </p:spPr>
        <p:txBody>
          <a:bodyPr wrap="square">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Design Approaches</a:t>
            </a:r>
            <a:endParaRPr kumimoji="1" lang="zh-TW" altLang="en-US" sz="3200" dirty="0">
              <a:solidFill>
                <a:prstClr val="black">
                  <a:lumMod val="85000"/>
                  <a:lumOff val="15000"/>
                </a:prstClr>
              </a:solidFill>
              <a:latin typeface="Corbel" pitchFamily="34" charset="0"/>
            </a:endParaRPr>
          </a:p>
        </p:txBody>
      </p:sp>
      <p:sp>
        <p:nvSpPr>
          <p:cNvPr id="32" name="TextBox 31"/>
          <p:cNvSpPr txBox="1"/>
          <p:nvPr/>
        </p:nvSpPr>
        <p:spPr>
          <a:xfrm>
            <a:off x="5523062" y="3648678"/>
            <a:ext cx="6189638" cy="369332"/>
          </a:xfrm>
          <a:prstGeom prst="rect">
            <a:avLst/>
          </a:prstGeom>
          <a:noFill/>
        </p:spPr>
        <p:txBody>
          <a:bodyPr>
            <a:spAutoFit/>
          </a:bodyPr>
          <a:lstStyle/>
          <a:p>
            <a:pPr fontAlgn="base">
              <a:spcBef>
                <a:spcPct val="0"/>
              </a:spcBef>
              <a:spcAft>
                <a:spcPct val="0"/>
              </a:spcAft>
              <a:defRPr/>
            </a:pPr>
            <a:endParaRPr kumimoji="1" lang="zh-TW" altLang="en-US" dirty="0">
              <a:solidFill>
                <a:prstClr val="black">
                  <a:lumMod val="85000"/>
                  <a:lumOff val="15000"/>
                </a:prstClr>
              </a:solidFill>
              <a:latin typeface="Corbel" pitchFamily="34" charset="0"/>
            </a:endParaRPr>
          </a:p>
        </p:txBody>
      </p:sp>
      <p:sp>
        <p:nvSpPr>
          <p:cNvPr id="44" name="TextBox 43"/>
          <p:cNvSpPr txBox="1"/>
          <p:nvPr/>
        </p:nvSpPr>
        <p:spPr>
          <a:xfrm rot="5400000">
            <a:off x="-1182688" y="1790700"/>
            <a:ext cx="4648200" cy="3200399"/>
          </a:xfrm>
          <a:prstGeom prst="rect">
            <a:avLst/>
          </a:prstGeom>
          <a:noFill/>
        </p:spPr>
        <p:txBody>
          <a:bodyPr wrap="none" rtlCol="0">
            <a:prstTxWarp prst="textArchUp">
              <a:avLst/>
            </a:prstTxWarp>
            <a:spAutoFit/>
            <a:scene3d>
              <a:camera prst="orthographicFront"/>
              <a:lightRig rig="threePt" dir="t"/>
            </a:scene3d>
            <a:sp3d extrusionH="57150">
              <a:bevelT h="25400" prst="softRound"/>
            </a:sp3d>
          </a:bodyPr>
          <a:lstStyle/>
          <a:p>
            <a:r>
              <a:rPr lang="en-US" sz="4800" dirty="0" smtClean="0">
                <a:solidFill>
                  <a:schemeClr val="tx1">
                    <a:lumMod val="75000"/>
                    <a:lumOff val="25000"/>
                  </a:schemeClr>
                </a:solidFill>
                <a:effectLst>
                  <a:outerShdw blurRad="50800" dist="38100" dir="2700000" algn="tl" rotWithShape="0">
                    <a:prstClr val="black">
                      <a:alpha val="40000"/>
                    </a:prstClr>
                  </a:outerShdw>
                </a:effectLst>
                <a:latin typeface="Arial Black" pitchFamily="34" charset="0"/>
              </a:rPr>
              <a:t>Proposed Multiplier</a:t>
            </a:r>
            <a:endParaRPr lang="en-US" sz="4800" dirty="0">
              <a:solidFill>
                <a:schemeClr val="tx1">
                  <a:lumMod val="75000"/>
                  <a:lumOff val="25000"/>
                </a:schemeClr>
              </a:solidFill>
              <a:effectLst>
                <a:outerShdw blurRad="50800" dist="38100" dir="2700000" algn="tl" rotWithShape="0">
                  <a:prstClr val="black">
                    <a:alpha val="40000"/>
                  </a:prstClr>
                </a:outerShdw>
              </a:effectLst>
              <a:latin typeface="Arial Black" pitchFamily="34" charset="0"/>
            </a:endParaRPr>
          </a:p>
        </p:txBody>
      </p:sp>
      <p:sp>
        <p:nvSpPr>
          <p:cNvPr id="15" name="Oval 14"/>
          <p:cNvSpPr/>
          <p:nvPr/>
        </p:nvSpPr>
        <p:spPr>
          <a:xfrm>
            <a:off x="4320311" y="29380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6" name="TextBox 15"/>
          <p:cNvSpPr txBox="1"/>
          <p:nvPr/>
        </p:nvSpPr>
        <p:spPr>
          <a:xfrm>
            <a:off x="4743227" y="2819400"/>
            <a:ext cx="5237385" cy="584200"/>
          </a:xfrm>
          <a:prstGeom prst="rect">
            <a:avLst/>
          </a:prstGeom>
          <a:noFill/>
        </p:spPr>
        <p:txBody>
          <a:bodyPr>
            <a:spAutoFit/>
          </a:bodyPr>
          <a:lstStyle/>
          <a:p>
            <a:pPr fontAlgn="base">
              <a:spcBef>
                <a:spcPct val="0"/>
              </a:spcBef>
              <a:spcAft>
                <a:spcPct val="0"/>
              </a:spcAft>
              <a:defRPr/>
            </a:pPr>
            <a:r>
              <a:rPr kumimoji="1" lang="en-US" altLang="zh-TW" sz="3200" dirty="0" smtClean="0">
                <a:solidFill>
                  <a:prstClr val="black">
                    <a:lumMod val="85000"/>
                    <a:lumOff val="15000"/>
                  </a:prstClr>
                </a:solidFill>
                <a:latin typeface="Corbel" pitchFamily="34" charset="0"/>
              </a:rPr>
              <a:t>2×2 Vedic Multiplication</a:t>
            </a:r>
            <a:endParaRPr kumimoji="1" lang="zh-TW" altLang="en-US" sz="3200" dirty="0">
              <a:solidFill>
                <a:prstClr val="black">
                  <a:lumMod val="85000"/>
                  <a:lumOff val="15000"/>
                </a:prstClr>
              </a:solidFill>
              <a:latin typeface="Corbel" pitchFamily="34" charset="0"/>
            </a:endParaRPr>
          </a:p>
        </p:txBody>
      </p:sp>
      <p:sp>
        <p:nvSpPr>
          <p:cNvPr id="17" name="Oval 16"/>
          <p:cNvSpPr/>
          <p:nvPr/>
        </p:nvSpPr>
        <p:spPr>
          <a:xfrm>
            <a:off x="4229121" y="4157200"/>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18" name="TextBox 17"/>
          <p:cNvSpPr txBox="1"/>
          <p:nvPr/>
        </p:nvSpPr>
        <p:spPr>
          <a:xfrm>
            <a:off x="4667026" y="4038600"/>
            <a:ext cx="77519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QCA Realization and Quantum Circuit </a:t>
            </a:r>
            <a:endParaRPr kumimoji="1" lang="zh-TW" altLang="en-US" sz="3200" dirty="0">
              <a:solidFill>
                <a:prstClr val="black">
                  <a:lumMod val="85000"/>
                  <a:lumOff val="15000"/>
                </a:prstClr>
              </a:solidFill>
              <a:latin typeface="Corbel" pitchFamily="34" charset="0"/>
            </a:endParaRPr>
          </a:p>
        </p:txBody>
      </p:sp>
      <p:sp>
        <p:nvSpPr>
          <p:cNvPr id="19" name="Oval 18"/>
          <p:cNvSpPr/>
          <p:nvPr/>
        </p:nvSpPr>
        <p:spPr>
          <a:xfrm>
            <a:off x="3656012" y="5172625"/>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20" name="TextBox 19"/>
          <p:cNvSpPr txBox="1"/>
          <p:nvPr/>
        </p:nvSpPr>
        <p:spPr>
          <a:xfrm>
            <a:off x="4093918" y="5054025"/>
            <a:ext cx="59231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Performance Evaluation</a:t>
            </a:r>
            <a:endParaRPr kumimoji="1" lang="zh-TW" altLang="en-US" sz="3200" dirty="0">
              <a:solidFill>
                <a:prstClr val="black">
                  <a:lumMod val="85000"/>
                  <a:lumOff val="15000"/>
                </a:prstClr>
              </a:solidFill>
              <a:latin typeface="Corbel" pitchFamily="34" charset="0"/>
            </a:endParaRPr>
          </a:p>
        </p:txBody>
      </p:sp>
      <p:sp>
        <p:nvSpPr>
          <p:cNvPr id="21" name="Oval 20"/>
          <p:cNvSpPr/>
          <p:nvPr/>
        </p:nvSpPr>
        <p:spPr>
          <a:xfrm>
            <a:off x="2589212" y="6010825"/>
            <a:ext cx="417491" cy="313200"/>
          </a:xfrm>
          <a:prstGeom prst="ellipse">
            <a:avLst/>
          </a:prstGeom>
          <a:solidFill>
            <a:schemeClr val="accent3">
              <a:lumMod val="60000"/>
              <a:lumOff val="40000"/>
            </a:schemeClr>
          </a:solidFill>
          <a:ln>
            <a:noFill/>
          </a:ln>
          <a:effectLst>
            <a:outerShdw blurRad="107950" dist="12700" dir="5400000" algn="t" rotWithShape="0">
              <a:prstClr val="black"/>
            </a:outerShdw>
          </a:effectLst>
          <a:scene3d>
            <a:camera prst="orthographicFront"/>
            <a:lightRig rig="soft" dir="t"/>
          </a:scene3d>
          <a:sp3d contourW="44450" prstMaterial="matte">
            <a:bevelT w="63500" h="635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TW" altLang="en-US">
              <a:solidFill>
                <a:prstClr val="white"/>
              </a:solidFill>
            </a:endParaRPr>
          </a:p>
        </p:txBody>
      </p:sp>
      <p:sp>
        <p:nvSpPr>
          <p:cNvPr id="22" name="TextBox 21"/>
          <p:cNvSpPr txBox="1"/>
          <p:nvPr/>
        </p:nvSpPr>
        <p:spPr>
          <a:xfrm>
            <a:off x="3027118" y="5892225"/>
            <a:ext cx="5923185" cy="584775"/>
          </a:xfrm>
          <a:prstGeom prst="rect">
            <a:avLst/>
          </a:prstGeom>
          <a:noFill/>
        </p:spPr>
        <p:txBody>
          <a:bodyPr wrap="square">
            <a:spAutoFit/>
          </a:bodyPr>
          <a:lstStyle/>
          <a:p>
            <a:pPr fontAlgn="base">
              <a:spcBef>
                <a:spcPct val="0"/>
              </a:spcBef>
              <a:spcAft>
                <a:spcPct val="0"/>
              </a:spcAft>
              <a:defRPr/>
            </a:pPr>
            <a:r>
              <a:rPr lang="en-US" sz="3200" dirty="0" smtClean="0">
                <a:latin typeface="Corbel" pitchFamily="34" charset="0"/>
              </a:rPr>
              <a:t>Summary</a:t>
            </a:r>
            <a:endParaRPr kumimoji="1" lang="zh-TW" altLang="en-US" sz="3200" dirty="0">
              <a:solidFill>
                <a:prstClr val="black">
                  <a:lumMod val="85000"/>
                  <a:lumOff val="15000"/>
                </a:prstClr>
              </a:solidFill>
              <a:latin typeface="Corbel" pitchFamily="34" charset="0"/>
            </a:endParaRPr>
          </a:p>
        </p:txBody>
      </p:sp>
      <p:sp>
        <p:nvSpPr>
          <p:cNvPr id="23" name="Date Placeholder 22"/>
          <p:cNvSpPr>
            <a:spLocks noGrp="1"/>
          </p:cNvSpPr>
          <p:nvPr>
            <p:ph type="dt" sz="half" idx="10"/>
          </p:nvPr>
        </p:nvSpPr>
        <p:spPr/>
        <p:txBody>
          <a:bodyPr/>
          <a:lstStyle/>
          <a:p>
            <a:fld id="{4F4F06BF-38C8-4FB7-B077-4C0058F9B1F7}" type="datetime1">
              <a:rPr lang="ta-IN" smtClean="0"/>
              <a:pPr/>
              <a:t>20-03-2020</a:t>
            </a:fld>
            <a:endParaRPr lang="en-US"/>
          </a:p>
        </p:txBody>
      </p:sp>
      <p:sp>
        <p:nvSpPr>
          <p:cNvPr id="24" name="Slide Number Placeholder 23"/>
          <p:cNvSpPr>
            <a:spLocks noGrp="1"/>
          </p:cNvSpPr>
          <p:nvPr>
            <p:ph type="sldNum" sz="quarter" idx="12"/>
          </p:nvPr>
        </p:nvSpPr>
        <p:spPr/>
        <p:txBody>
          <a:bodyPr/>
          <a:lstStyle/>
          <a:p>
            <a:fld id="{9481EC19-6D0F-46DC-855D-481A351B335A}" type="slidenum">
              <a:rPr lang="en-US" smtClean="0"/>
              <a:pPr/>
              <a:t>73</a:t>
            </a:fld>
            <a:endParaRPr lang="en-US"/>
          </a:p>
        </p:txBody>
      </p:sp>
      <p:sp>
        <p:nvSpPr>
          <p:cNvPr id="25" name="Footer Placeholder 24"/>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868242703"/>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C5322-814D-43DC-B2C3-88B24239AE4D}" type="datetime1">
              <a:rPr lang="ta-IN" smtClean="0"/>
              <a:pPr/>
              <a:t>20-03-2020</a:t>
            </a:fld>
            <a:endParaRPr lang="en-US"/>
          </a:p>
        </p:txBody>
      </p:sp>
      <p:sp>
        <p:nvSpPr>
          <p:cNvPr id="3" name="Footer Placeholder 2"/>
          <p:cNvSpPr>
            <a:spLocks noGrp="1"/>
          </p:cNvSpPr>
          <p:nvPr>
            <p:ph type="ftr" sz="quarter" idx="11"/>
          </p:nvPr>
        </p:nvSpPr>
        <p:spPr/>
        <p:txBody>
          <a:bodyPr/>
          <a:lstStyle/>
          <a:p>
            <a:r>
              <a:rPr lang="en-US" smtClean="0"/>
              <a:t>Ph.D. Viva Voce</a:t>
            </a:r>
            <a:endParaRPr lang="en-US"/>
          </a:p>
        </p:txBody>
      </p:sp>
      <p:sp>
        <p:nvSpPr>
          <p:cNvPr id="4" name="Slide Number Placeholder 3"/>
          <p:cNvSpPr>
            <a:spLocks noGrp="1"/>
          </p:cNvSpPr>
          <p:nvPr>
            <p:ph type="sldNum" sz="quarter" idx="12"/>
          </p:nvPr>
        </p:nvSpPr>
        <p:spPr/>
        <p:txBody>
          <a:bodyPr/>
          <a:lstStyle/>
          <a:p>
            <a:fld id="{9481EC19-6D0F-46DC-855D-481A351B335A}" type="slidenum">
              <a:rPr lang="en-US" smtClean="0"/>
              <a:pPr/>
              <a:t>74</a:t>
            </a:fld>
            <a:endParaRPr lang="en-US"/>
          </a:p>
        </p:txBody>
      </p:sp>
      <p:pic>
        <p:nvPicPr>
          <p:cNvPr id="5"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2513012" y="152400"/>
            <a:ext cx="8839200" cy="1143000"/>
          </a:xfrm>
          <a:prstGeom prst="rect">
            <a:avLst/>
          </a:prstGeom>
          <a:noFill/>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Gaps identified in Existing Vedic Multipliers</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400" dirty="0" smtClean="0">
                <a:solidFill>
                  <a:schemeClr val="accent1">
                    <a:lumMod val="50000"/>
                  </a:schemeClr>
                </a:solidFill>
                <a:latin typeface="Bodoni MT Black" pitchFamily="18" charset="0"/>
              </a:rPr>
              <a:t>INTEGRATED ALU</a:t>
            </a:r>
            <a:endParaRPr kumimoji="1" lang="zh-TW" altLang="en-US" sz="2400" dirty="0">
              <a:solidFill>
                <a:schemeClr val="accent1">
                  <a:lumMod val="50000"/>
                </a:schemeClr>
              </a:solidFill>
              <a:latin typeface="Bodoni MT Black" pitchFamily="18" charset="0"/>
            </a:endParaRPr>
          </a:p>
        </p:txBody>
      </p:sp>
      <p:sp>
        <p:nvSpPr>
          <p:cNvPr id="8" name="Rectangle 7"/>
          <p:cNvSpPr/>
          <p:nvPr/>
        </p:nvSpPr>
        <p:spPr>
          <a:xfrm>
            <a:off x="3048000" y="2828836"/>
            <a:ext cx="7466012" cy="1154162"/>
          </a:xfrm>
          <a:prstGeom prst="rect">
            <a:avLst/>
          </a:prstGeom>
        </p:spPr>
        <p:txBody>
          <a:bodyPr wrap="square">
            <a:spAutoFit/>
          </a:bodyPr>
          <a:lstStyle/>
          <a:p>
            <a:pPr marL="465138" indent="-465138">
              <a:lnSpc>
                <a:spcPct val="150000"/>
              </a:lnSpc>
              <a:buFont typeface="Wingdings" pitchFamily="2" charset="2"/>
              <a:buChar char="v"/>
            </a:pPr>
            <a:r>
              <a:rPr lang="en-US" sz="2400" b="1" dirty="0" smtClean="0">
                <a:latin typeface="Andalus" pitchFamily="18" charset="-78"/>
                <a:cs typeface="Andalus" pitchFamily="18" charset="-78"/>
              </a:rPr>
              <a:t>No Vedic multipliers with Parity Preservation</a:t>
            </a:r>
          </a:p>
          <a:p>
            <a:pPr marL="465138" indent="-465138">
              <a:lnSpc>
                <a:spcPct val="150000"/>
              </a:lnSpc>
              <a:buFont typeface="Wingdings" pitchFamily="2" charset="2"/>
              <a:buChar char="v"/>
            </a:pPr>
            <a:r>
              <a:rPr lang="en-US" sz="2400" b="1" dirty="0" smtClean="0">
                <a:latin typeface="Andalus" pitchFamily="18" charset="-78"/>
                <a:cs typeface="Andalus" pitchFamily="18" charset="-78"/>
              </a:rPr>
              <a:t>Quantum circuit is not yet obtained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70012" y="2433935"/>
            <a:ext cx="6629399" cy="461665"/>
          </a:xfrm>
          <a:prstGeom prst="rect">
            <a:avLst/>
          </a:prstGeom>
        </p:spPr>
        <p:txBody>
          <a:bodyPr wrap="square">
            <a:spAutoFit/>
          </a:bodyPr>
          <a:lstStyle/>
          <a:p>
            <a:pPr marL="0" lvl="2" algn="ctr"/>
            <a:r>
              <a:rPr lang="en-GB" sz="2400" b="1" dirty="0">
                <a:latin typeface="Times New Roman" pitchFamily="18" charset="0"/>
                <a:cs typeface="Times New Roman" pitchFamily="18" charset="0"/>
              </a:rPr>
              <a:t>2×2 Vedic </a:t>
            </a:r>
            <a:r>
              <a:rPr lang="en-GB" sz="2400" b="1" dirty="0" smtClean="0">
                <a:latin typeface="Times New Roman" pitchFamily="18" charset="0"/>
                <a:cs typeface="Times New Roman" pitchFamily="18" charset="0"/>
              </a:rPr>
              <a:t>multiplier - </a:t>
            </a:r>
            <a:r>
              <a:rPr lang="en-US" sz="2400" b="1" dirty="0">
                <a:latin typeface="Times New Roman" pitchFamily="18" charset="0"/>
                <a:cs typeface="Times New Roman" pitchFamily="18" charset="0"/>
              </a:rPr>
              <a:t>Graphical representation </a:t>
            </a:r>
            <a:endParaRPr lang="en-IN" sz="2400" dirty="0">
              <a:latin typeface="Times New Roman" pitchFamily="18" charset="0"/>
              <a:cs typeface="Times New Roman" pitchFamily="18" charset="0"/>
            </a:endParaRPr>
          </a:p>
        </p:txBody>
      </p:sp>
      <p:pic>
        <p:nvPicPr>
          <p:cNvPr id="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24551" t="29284" r="16369" b="39583"/>
          <a:stretch/>
        </p:blipFill>
        <p:spPr bwMode="auto">
          <a:xfrm>
            <a:off x="1370012" y="2980348"/>
            <a:ext cx="6658152" cy="197265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 name="Picture 6"/>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685212" y="2971800"/>
            <a:ext cx="3275012" cy="2590800"/>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8761412" y="2438400"/>
            <a:ext cx="3276153" cy="461665"/>
          </a:xfrm>
          <a:prstGeom prst="rect">
            <a:avLst/>
          </a:prstGeom>
        </p:spPr>
        <p:txBody>
          <a:bodyPr wrap="none">
            <a:spAutoFit/>
          </a:bodyPr>
          <a:lstStyle/>
          <a:p>
            <a:r>
              <a:rPr lang="en-US" sz="2400" b="1" dirty="0" smtClean="0">
                <a:latin typeface="Times New Roman" pitchFamily="18" charset="0"/>
                <a:cs typeface="Times New Roman" pitchFamily="18" charset="0"/>
              </a:rPr>
              <a:t>Hardware architecture </a:t>
            </a:r>
            <a:endParaRPr lang="en-US" sz="2400" dirty="0"/>
          </a:p>
        </p:txBody>
      </p:sp>
      <p:pic>
        <p:nvPicPr>
          <p:cNvPr id="10" name="Picture 9" descr="D:\Pen Drive Backup\Reversible Logic\Thesis\References\History\Thesis PPT\Images\imagesjk.png"/>
          <p:cNvPicPr>
            <a:picLocks noChangeAspect="1" noChangeArrowheads="1"/>
          </p:cNvPicPr>
          <p:nvPr/>
        </p:nvPicPr>
        <p:blipFill>
          <a:blip r:embed="rId4" cstate="print"/>
          <a:srcRect/>
          <a:stretch>
            <a:fillRect/>
          </a:stretch>
        </p:blipFill>
        <p:spPr bwMode="auto">
          <a:xfrm>
            <a:off x="1293812" y="61452"/>
            <a:ext cx="10896600" cy="1317522"/>
          </a:xfrm>
          <a:prstGeom prst="rect">
            <a:avLst/>
          </a:prstGeom>
          <a:ln>
            <a:noFill/>
          </a:ln>
          <a:effectLst>
            <a:softEdge rad="112500"/>
          </a:effectLst>
        </p:spPr>
      </p:pic>
      <p:sp>
        <p:nvSpPr>
          <p:cNvPr id="11" name="Title 1"/>
          <p:cNvSpPr txBox="1">
            <a:spLocks/>
          </p:cNvSpPr>
          <p:nvPr/>
        </p:nvSpPr>
        <p:spPr>
          <a:xfrm>
            <a:off x="18272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2-Bit Vedic Multiplier</a:t>
            </a:r>
            <a:endParaRPr lang="en-IN" sz="4000" b="1" i="1" u="sng" dirty="0">
              <a:solidFill>
                <a:srgbClr val="00B050"/>
              </a:solidFill>
              <a:latin typeface="Times New Roman" pitchFamily="18" charset="0"/>
              <a:cs typeface="Times New Roman" pitchFamily="18" charset="0"/>
            </a:endParaRPr>
          </a:p>
        </p:txBody>
      </p:sp>
      <p:sp>
        <p:nvSpPr>
          <p:cNvPr id="12" name="Rounded Rectangle 11"/>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13" name="Date Placeholder 12"/>
          <p:cNvSpPr>
            <a:spLocks noGrp="1"/>
          </p:cNvSpPr>
          <p:nvPr>
            <p:ph type="dt" sz="half" idx="10"/>
          </p:nvPr>
        </p:nvSpPr>
        <p:spPr/>
        <p:txBody>
          <a:bodyPr/>
          <a:lstStyle/>
          <a:p>
            <a:fld id="{FB76BDBA-1989-4EC9-B892-EE34AA51EC35}" type="datetime1">
              <a:rPr lang="ta-IN" smtClean="0"/>
              <a:pPr/>
              <a:t>20-03-2020</a:t>
            </a:fld>
            <a:endParaRPr lang="en-US"/>
          </a:p>
        </p:txBody>
      </p:sp>
      <p:sp>
        <p:nvSpPr>
          <p:cNvPr id="14" name="Slide Number Placeholder 13"/>
          <p:cNvSpPr>
            <a:spLocks noGrp="1"/>
          </p:cNvSpPr>
          <p:nvPr>
            <p:ph type="sldNum" sz="quarter" idx="12"/>
          </p:nvPr>
        </p:nvSpPr>
        <p:spPr/>
        <p:txBody>
          <a:bodyPr/>
          <a:lstStyle/>
          <a:p>
            <a:fld id="{9481EC19-6D0F-46DC-855D-481A351B335A}" type="slidenum">
              <a:rPr lang="en-US" smtClean="0"/>
              <a:pPr/>
              <a:t>75</a:t>
            </a:fld>
            <a:endParaRPr lang="en-US"/>
          </a:p>
        </p:txBody>
      </p:sp>
      <p:sp>
        <p:nvSpPr>
          <p:cNvPr id="15" name="Footer Placeholder 14"/>
          <p:cNvSpPr>
            <a:spLocks noGrp="1"/>
          </p:cNvSpPr>
          <p:nvPr>
            <p:ph type="ftr" sz="quarter" idx="11"/>
          </p:nvPr>
        </p:nvSpPr>
        <p:spPr/>
        <p:txBody>
          <a:bodyPr/>
          <a:lstStyle/>
          <a:p>
            <a:r>
              <a:rPr lang="en-US" smtClean="0"/>
              <a:t>Ph.D. Viva Voce</a:t>
            </a:r>
            <a:endParaRPr lang="en-US"/>
          </a:p>
        </p:txBody>
      </p:sp>
      <p:sp>
        <p:nvSpPr>
          <p:cNvPr id="16" name="Rectangle 15"/>
          <p:cNvSpPr/>
          <p:nvPr/>
        </p:nvSpPr>
        <p:spPr>
          <a:xfrm>
            <a:off x="4245586" y="1524000"/>
            <a:ext cx="4592026" cy="646331"/>
          </a:xfrm>
          <a:prstGeom prst="rect">
            <a:avLst/>
          </a:prstGeom>
        </p:spPr>
        <p:txBody>
          <a:bodyPr wrap="none">
            <a:spAutoFit/>
          </a:bodyPr>
          <a:lstStyle/>
          <a:p>
            <a:r>
              <a:rPr lang="en-US" sz="3600" b="1" dirty="0" err="1" smtClean="0">
                <a:latin typeface="Times New Roman" pitchFamily="18" charset="0"/>
                <a:cs typeface="Times New Roman" pitchFamily="18" charset="0"/>
              </a:rPr>
              <a:t>Urdhwa</a:t>
            </a:r>
            <a:r>
              <a:rPr lang="en-US" sz="3600" b="1" dirty="0" smtClean="0">
                <a:latin typeface="Times New Roman" pitchFamily="18" charset="0"/>
                <a:cs typeface="Times New Roman" pitchFamily="18" charset="0"/>
              </a:rPr>
              <a:t> </a:t>
            </a:r>
            <a:r>
              <a:rPr lang="en-US" sz="3600" b="1" dirty="0" err="1" smtClean="0">
                <a:latin typeface="Times New Roman" pitchFamily="18" charset="0"/>
                <a:cs typeface="Times New Roman" pitchFamily="18" charset="0"/>
              </a:rPr>
              <a:t>Triyakbhyam</a:t>
            </a:r>
            <a:endParaRPr lang="en-US" sz="3600" b="1"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827212" y="1828800"/>
            <a:ext cx="10058400" cy="4525963"/>
          </a:xfrm>
        </p:spPr>
        <p:txBody>
          <a:bodyPr>
            <a:normAutofit/>
          </a:bodyPr>
          <a:lstStyle/>
          <a:p>
            <a:pPr algn="just"/>
            <a:r>
              <a:rPr lang="en-GB" sz="2800" b="1" dirty="0">
                <a:latin typeface="Times New Roman" pitchFamily="18" charset="0"/>
                <a:cs typeface="Times New Roman" pitchFamily="18" charset="0"/>
              </a:rPr>
              <a:t>Approach-1: </a:t>
            </a:r>
            <a:endParaRPr lang="en-GB" sz="2800" b="1" dirty="0" smtClean="0">
              <a:latin typeface="Times New Roman" pitchFamily="18" charset="0"/>
              <a:cs typeface="Times New Roman" pitchFamily="18" charset="0"/>
            </a:endParaRPr>
          </a:p>
          <a:p>
            <a:pPr algn="just">
              <a:buNone/>
            </a:pPr>
            <a:r>
              <a:rPr lang="en-GB" sz="2800" dirty="0" smtClean="0">
                <a:latin typeface="Times New Roman" pitchFamily="18" charset="0"/>
                <a:cs typeface="Times New Roman" pitchFamily="18" charset="0"/>
              </a:rPr>
              <a:t>	All </a:t>
            </a:r>
            <a:r>
              <a:rPr lang="en-GB" sz="2800" dirty="0">
                <a:latin typeface="Times New Roman" pitchFamily="18" charset="0"/>
                <a:cs typeface="Times New Roman" pitchFamily="18" charset="0"/>
              </a:rPr>
              <a:t>the functional units (AND </a:t>
            </a:r>
            <a:r>
              <a:rPr lang="en-GB" sz="2800" dirty="0" err="1">
                <a:latin typeface="Times New Roman" pitchFamily="18" charset="0"/>
                <a:cs typeface="Times New Roman" pitchFamily="18" charset="0"/>
              </a:rPr>
              <a:t>and</a:t>
            </a:r>
            <a:r>
              <a:rPr lang="en-GB" sz="2800" dirty="0">
                <a:latin typeface="Times New Roman" pitchFamily="18" charset="0"/>
                <a:cs typeface="Times New Roman" pitchFamily="18" charset="0"/>
              </a:rPr>
              <a:t> Adder) are constructed using only </a:t>
            </a:r>
            <a:r>
              <a:rPr lang="en-GB" sz="2800" b="1" dirty="0">
                <a:latin typeface="Times New Roman" pitchFamily="18" charset="0"/>
                <a:cs typeface="Times New Roman" pitchFamily="18" charset="0"/>
              </a:rPr>
              <a:t>KMD </a:t>
            </a:r>
            <a:r>
              <a:rPr lang="en-GB" sz="2800" b="1" dirty="0" smtClean="0">
                <a:latin typeface="Times New Roman" pitchFamily="18" charset="0"/>
                <a:cs typeface="Times New Roman" pitchFamily="18" charset="0"/>
              </a:rPr>
              <a:t>Gates </a:t>
            </a:r>
          </a:p>
          <a:p>
            <a:pPr algn="just"/>
            <a:endParaRPr lang="en-IN" sz="2800" dirty="0" smtClean="0">
              <a:latin typeface="Times New Roman" pitchFamily="18" charset="0"/>
              <a:cs typeface="Times New Roman" pitchFamily="18" charset="0"/>
            </a:endParaRPr>
          </a:p>
          <a:p>
            <a:pPr algn="just"/>
            <a:r>
              <a:rPr lang="en-GB" sz="2800" b="1" dirty="0" smtClean="0">
                <a:latin typeface="Times New Roman" pitchFamily="18" charset="0"/>
                <a:cs typeface="Times New Roman" pitchFamily="18" charset="0"/>
              </a:rPr>
              <a:t>Approach-2</a:t>
            </a:r>
            <a:r>
              <a:rPr lang="en-GB" sz="2800" b="1" dirty="0">
                <a:latin typeface="Times New Roman" pitchFamily="18" charset="0"/>
                <a:cs typeface="Times New Roman" pitchFamily="18" charset="0"/>
              </a:rPr>
              <a:t>: </a:t>
            </a:r>
            <a:endParaRPr lang="en-GB" sz="2800" b="1" dirty="0" smtClean="0">
              <a:latin typeface="Times New Roman" pitchFamily="18" charset="0"/>
              <a:cs typeface="Times New Roman" pitchFamily="18" charset="0"/>
            </a:endParaRPr>
          </a:p>
          <a:p>
            <a:pPr algn="just">
              <a:buNone/>
            </a:pPr>
            <a:r>
              <a:rPr lang="en-GB" sz="2800" dirty="0" smtClean="0">
                <a:latin typeface="Times New Roman" pitchFamily="18" charset="0"/>
                <a:cs typeface="Times New Roman" pitchFamily="18" charset="0"/>
              </a:rPr>
              <a:t>	Combination </a:t>
            </a:r>
            <a:r>
              <a:rPr lang="en-GB" sz="2800" dirty="0">
                <a:latin typeface="Times New Roman" pitchFamily="18" charset="0"/>
                <a:cs typeface="Times New Roman" pitchFamily="18" charset="0"/>
              </a:rPr>
              <a:t>of </a:t>
            </a:r>
            <a:r>
              <a:rPr lang="en-GB" sz="2800" b="1" dirty="0">
                <a:latin typeface="Times New Roman" pitchFamily="18" charset="0"/>
                <a:cs typeface="Times New Roman" pitchFamily="18" charset="0"/>
              </a:rPr>
              <a:t>KMD </a:t>
            </a:r>
            <a:r>
              <a:rPr lang="en-GB" sz="2800" b="1" dirty="0" smtClean="0">
                <a:latin typeface="Times New Roman" pitchFamily="18" charset="0"/>
                <a:cs typeface="Times New Roman" pitchFamily="18" charset="0"/>
              </a:rPr>
              <a:t>Gates </a:t>
            </a:r>
            <a:r>
              <a:rPr lang="en-GB" sz="2800" dirty="0">
                <a:latin typeface="Times New Roman" pitchFamily="18" charset="0"/>
                <a:cs typeface="Times New Roman" pitchFamily="18" charset="0"/>
              </a:rPr>
              <a:t>(for Adder) and </a:t>
            </a:r>
            <a:r>
              <a:rPr lang="en-GB" sz="2800" b="1" dirty="0" err="1">
                <a:latin typeface="Times New Roman" pitchFamily="18" charset="0"/>
                <a:cs typeface="Times New Roman" pitchFamily="18" charset="0"/>
              </a:rPr>
              <a:t>Fredkin</a:t>
            </a:r>
            <a:r>
              <a:rPr lang="en-GB" sz="2800" dirty="0">
                <a:latin typeface="Times New Roman" pitchFamily="18" charset="0"/>
                <a:cs typeface="Times New Roman" pitchFamily="18" charset="0"/>
              </a:rPr>
              <a:t> (for AND logic) are used for construction.</a:t>
            </a:r>
            <a:endParaRPr lang="en-IN" sz="2800" dirty="0">
              <a:latin typeface="Times New Roman" pitchFamily="18" charset="0"/>
              <a:cs typeface="Times New Roman" pitchFamily="18" charset="0"/>
            </a:endParaRPr>
          </a:p>
          <a:p>
            <a:pPr algn="just"/>
            <a:endParaRPr lang="en-IN" sz="2800" dirty="0">
              <a:latin typeface="Times New Roman" pitchFamily="18" charset="0"/>
              <a:cs typeface="Times New Roman" pitchFamily="18" charset="0"/>
            </a:endParaRPr>
          </a:p>
        </p:txBody>
      </p:sp>
      <p:pic>
        <p:nvPicPr>
          <p:cNvPr id="6" name="Picture 5"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20558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Design Approaches of Vedic Multiplier</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D974912C-9CF2-4BB2-AB1E-2BE6A8FAFEFA}"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76</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23381" y="1680880"/>
            <a:ext cx="4962231" cy="4567520"/>
          </a:xfrm>
          <a:prstGeom prst="rect">
            <a:avLst/>
          </a:prstGeom>
          <a:noFill/>
          <a:ln>
            <a:noFill/>
          </a:ln>
        </p:spPr>
      </p:pic>
      <p:pic>
        <p:nvPicPr>
          <p:cNvPr id="5" name="Picture 4"/>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94142" y="1681480"/>
            <a:ext cx="4776470" cy="4490720"/>
          </a:xfrm>
          <a:prstGeom prst="rect">
            <a:avLst/>
          </a:prstGeom>
          <a:noFill/>
          <a:ln>
            <a:noFill/>
          </a:ln>
        </p:spPr>
      </p:pic>
      <p:sp>
        <p:nvSpPr>
          <p:cNvPr id="4" name="Title 1"/>
          <p:cNvSpPr>
            <a:spLocks noGrp="1"/>
          </p:cNvSpPr>
          <p:nvPr>
            <p:ph type="title"/>
          </p:nvPr>
        </p:nvSpPr>
        <p:spPr>
          <a:xfrm>
            <a:off x="1751012" y="870858"/>
            <a:ext cx="4038600" cy="1143000"/>
          </a:xfrm>
        </p:spPr>
        <p:txBody>
          <a:bodyPr>
            <a:normAutofit/>
          </a:bodyPr>
          <a:lstStyle/>
          <a:p>
            <a:r>
              <a:rPr lang="en-IN" sz="3200" b="1" dirty="0" smtClean="0">
                <a:latin typeface="Times New Roman" pitchFamily="18" charset="0"/>
                <a:cs typeface="Times New Roman" pitchFamily="18" charset="0"/>
              </a:rPr>
              <a:t>Approach 1 (2</a:t>
            </a:r>
            <a:r>
              <a:rPr lang="en-GB" sz="3200" b="1" dirty="0" smtClean="0">
                <a:latin typeface="Times New Roman" pitchFamily="18" charset="0"/>
                <a:cs typeface="Times New Roman" pitchFamily="18" charset="0"/>
              </a:rPr>
              <a:t>×2)</a:t>
            </a:r>
            <a:endParaRPr lang="en-IN" sz="3200" b="1" dirty="0">
              <a:latin typeface="Times New Roman" pitchFamily="18" charset="0"/>
              <a:cs typeface="Times New Roman" pitchFamily="18" charset="0"/>
            </a:endParaRPr>
          </a:p>
        </p:txBody>
      </p:sp>
      <p:sp>
        <p:nvSpPr>
          <p:cNvPr id="6" name="Rectangle 5"/>
          <p:cNvSpPr/>
          <p:nvPr/>
        </p:nvSpPr>
        <p:spPr>
          <a:xfrm>
            <a:off x="1807064" y="6260068"/>
            <a:ext cx="3068148" cy="369332"/>
          </a:xfrm>
          <a:prstGeom prst="rect">
            <a:avLst/>
          </a:prstGeom>
        </p:spPr>
        <p:txBody>
          <a:bodyPr wrap="none">
            <a:spAutoFit/>
          </a:bodyPr>
          <a:lstStyle/>
          <a:p>
            <a:r>
              <a:rPr lang="en-US" b="1" dirty="0">
                <a:latin typeface="Times New Roman" pitchFamily="18" charset="0"/>
                <a:cs typeface="Times New Roman" pitchFamily="18" charset="0"/>
              </a:rPr>
              <a:t>The KMD </a:t>
            </a:r>
            <a:r>
              <a:rPr lang="en-US" b="1" dirty="0" smtClean="0">
                <a:latin typeface="Times New Roman" pitchFamily="18" charset="0"/>
                <a:cs typeface="Times New Roman" pitchFamily="18" charset="0"/>
              </a:rPr>
              <a:t>Gates </a:t>
            </a:r>
            <a:r>
              <a:rPr lang="en-US" b="1" dirty="0">
                <a:latin typeface="Times New Roman" pitchFamily="18" charset="0"/>
                <a:cs typeface="Times New Roman" pitchFamily="18" charset="0"/>
              </a:rPr>
              <a:t>architecture</a:t>
            </a:r>
            <a:endParaRPr lang="en-IN" dirty="0">
              <a:latin typeface="Times New Roman" pitchFamily="18" charset="0"/>
              <a:cs typeface="Times New Roman" pitchFamily="18" charset="0"/>
            </a:endParaRPr>
          </a:p>
        </p:txBody>
      </p:sp>
      <p:sp>
        <p:nvSpPr>
          <p:cNvPr id="7" name="Title 1"/>
          <p:cNvSpPr txBox="1">
            <a:spLocks/>
          </p:cNvSpPr>
          <p:nvPr/>
        </p:nvSpPr>
        <p:spPr>
          <a:xfrm>
            <a:off x="7694612" y="881742"/>
            <a:ext cx="3581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Approach 2 (2</a:t>
            </a:r>
            <a:r>
              <a:rPr kumimoji="0" lang="en-GB" sz="32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×2)</a:t>
            </a:r>
            <a:endParaRPr kumimoji="0" lang="en-IN" sz="32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9" name="Rectangle 8"/>
          <p:cNvSpPr/>
          <p:nvPr/>
        </p:nvSpPr>
        <p:spPr>
          <a:xfrm>
            <a:off x="7390550" y="6260068"/>
            <a:ext cx="3961662" cy="369332"/>
          </a:xfrm>
          <a:prstGeom prst="rect">
            <a:avLst/>
          </a:prstGeom>
        </p:spPr>
        <p:txBody>
          <a:bodyPr wrap="none">
            <a:spAutoFit/>
          </a:bodyPr>
          <a:lstStyle/>
          <a:p>
            <a:r>
              <a:rPr lang="en-US" b="1" dirty="0">
                <a:latin typeface="Times New Roman" pitchFamily="18" charset="0"/>
                <a:cs typeface="Times New Roman" pitchFamily="18" charset="0"/>
              </a:rPr>
              <a:t>KMD and </a:t>
            </a:r>
            <a:r>
              <a:rPr lang="en-US" b="1" dirty="0" err="1">
                <a:latin typeface="Times New Roman" pitchFamily="18" charset="0"/>
                <a:cs typeface="Times New Roman" pitchFamily="18" charset="0"/>
              </a:rPr>
              <a:t>Fredkin</a:t>
            </a:r>
            <a:r>
              <a:rPr lang="en-US" b="1" dirty="0">
                <a:latin typeface="Times New Roman" pitchFamily="18" charset="0"/>
                <a:cs typeface="Times New Roman" pitchFamily="18" charset="0"/>
              </a:rPr>
              <a:t>  Gates architecture</a:t>
            </a:r>
            <a:endParaRPr lang="en-IN" dirty="0">
              <a:latin typeface="Times New Roman" pitchFamily="18" charset="0"/>
              <a:cs typeface="Times New Roman" pitchFamily="18" charset="0"/>
            </a:endParaRPr>
          </a:p>
        </p:txBody>
      </p:sp>
      <p:pic>
        <p:nvPicPr>
          <p:cNvPr id="13" name="Picture 12" descr="D:\Pen Drive Backup\Reversible Logic\Thesis\References\History\Thesis PPT\Images\imagesjk.png"/>
          <p:cNvPicPr>
            <a:picLocks noChangeAspect="1" noChangeArrowheads="1"/>
          </p:cNvPicPr>
          <p:nvPr/>
        </p:nvPicPr>
        <p:blipFill>
          <a:blip r:embed="rId4" cstate="print"/>
          <a:srcRect/>
          <a:stretch>
            <a:fillRect/>
          </a:stretch>
        </p:blipFill>
        <p:spPr bwMode="auto">
          <a:xfrm>
            <a:off x="1293812" y="61452"/>
            <a:ext cx="10896600" cy="1317522"/>
          </a:xfrm>
          <a:prstGeom prst="rect">
            <a:avLst/>
          </a:prstGeom>
          <a:ln>
            <a:noFill/>
          </a:ln>
          <a:effectLst>
            <a:softEdge rad="112500"/>
          </a:effectLst>
        </p:spPr>
      </p:pic>
      <p:sp>
        <p:nvSpPr>
          <p:cNvPr id="14" name="Title 1"/>
          <p:cNvSpPr txBox="1">
            <a:spLocks/>
          </p:cNvSpPr>
          <p:nvPr/>
        </p:nvSpPr>
        <p:spPr>
          <a:xfrm>
            <a:off x="18272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Architecture of Vedic Multiplier</a:t>
            </a:r>
            <a:endParaRPr lang="en-IN" sz="4000" b="1" i="1" u="sng" dirty="0">
              <a:solidFill>
                <a:srgbClr val="00B050"/>
              </a:solidFill>
              <a:latin typeface="Times New Roman" pitchFamily="18" charset="0"/>
              <a:cs typeface="Times New Roman" pitchFamily="18" charset="0"/>
            </a:endParaRPr>
          </a:p>
        </p:txBody>
      </p:sp>
      <p:sp>
        <p:nvSpPr>
          <p:cNvPr id="15" name="Rounded Rectangle 14"/>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11" name="Date Placeholder 10"/>
          <p:cNvSpPr>
            <a:spLocks noGrp="1"/>
          </p:cNvSpPr>
          <p:nvPr>
            <p:ph type="dt" sz="half" idx="10"/>
          </p:nvPr>
        </p:nvSpPr>
        <p:spPr/>
        <p:txBody>
          <a:bodyPr/>
          <a:lstStyle/>
          <a:p>
            <a:fld id="{7FD0FF10-66D7-4483-ABBC-90E6DA5ED37F}" type="datetime1">
              <a:rPr lang="ta-IN" smtClean="0"/>
              <a:pPr/>
              <a:t>20-03-2020</a:t>
            </a:fld>
            <a:endParaRPr lang="en-US"/>
          </a:p>
        </p:txBody>
      </p:sp>
      <p:sp>
        <p:nvSpPr>
          <p:cNvPr id="12" name="Slide Number Placeholder 11"/>
          <p:cNvSpPr>
            <a:spLocks noGrp="1"/>
          </p:cNvSpPr>
          <p:nvPr>
            <p:ph type="sldNum" sz="quarter" idx="12"/>
          </p:nvPr>
        </p:nvSpPr>
        <p:spPr/>
        <p:txBody>
          <a:bodyPr/>
          <a:lstStyle/>
          <a:p>
            <a:fld id="{9481EC19-6D0F-46DC-855D-481A351B335A}" type="slidenum">
              <a:rPr lang="en-US" smtClean="0"/>
              <a:pPr/>
              <a:t>77</a:t>
            </a:fld>
            <a:endParaRPr lang="en-US"/>
          </a:p>
        </p:txBody>
      </p:sp>
      <p:sp>
        <p:nvSpPr>
          <p:cNvPr id="16" name="Footer Placeholder 15"/>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2" cstate="print"/>
          <a:srcRect/>
          <a:stretch>
            <a:fillRect/>
          </a:stretch>
        </p:blipFill>
        <p:spPr bwMode="auto">
          <a:xfrm>
            <a:off x="1905157" y="1295400"/>
            <a:ext cx="9370855" cy="5486400"/>
          </a:xfrm>
          <a:prstGeom prst="rect">
            <a:avLst/>
          </a:prstGeom>
          <a:noFill/>
          <a:ln w="9525">
            <a:noFill/>
            <a:miter lim="800000"/>
            <a:headEnd/>
            <a:tailEnd/>
          </a:ln>
        </p:spPr>
      </p:pic>
      <p:pic>
        <p:nvPicPr>
          <p:cNvPr id="5" name="Picture 4"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18272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4×4 Vedic Multiplier</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32621F6A-ADB7-4045-A45C-CCC7700296E6}"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78</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19469997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20558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n-bit Vedic Multiplier Construction</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8" name="Date Placeholder 7"/>
          <p:cNvSpPr>
            <a:spLocks noGrp="1"/>
          </p:cNvSpPr>
          <p:nvPr>
            <p:ph type="dt" sz="half" idx="10"/>
          </p:nvPr>
        </p:nvSpPr>
        <p:spPr/>
        <p:txBody>
          <a:bodyPr/>
          <a:lstStyle/>
          <a:p>
            <a:fld id="{5F63D039-14D5-484E-88B9-6E944FF540D5}"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79</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grpSp>
        <p:nvGrpSpPr>
          <p:cNvPr id="2" name="Group 1"/>
          <p:cNvGrpSpPr/>
          <p:nvPr/>
        </p:nvGrpSpPr>
        <p:grpSpPr>
          <a:xfrm>
            <a:off x="3275012" y="1371600"/>
            <a:ext cx="6172200" cy="5334000"/>
            <a:chOff x="3275012" y="1371600"/>
            <a:chExt cx="6172200" cy="5334000"/>
          </a:xfrm>
        </p:grpSpPr>
        <p:pic>
          <p:nvPicPr>
            <p:cNvPr id="4" name="Picture 3"/>
            <p:cNvPicPr/>
            <p:nvPr/>
          </p:nvPicPr>
          <p:blipFill>
            <a:blip r:embed="rId3" cstate="print"/>
            <a:srcRect/>
            <a:stretch>
              <a:fillRect/>
            </a:stretch>
          </p:blipFill>
          <p:spPr bwMode="auto">
            <a:xfrm>
              <a:off x="3275012" y="1371600"/>
              <a:ext cx="6172200" cy="533400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6170612" y="1775679"/>
              <a:ext cx="261610" cy="376065"/>
            </a:xfrm>
            <a:prstGeom prst="rect">
              <a:avLst/>
            </a:prstGeom>
            <a:noFill/>
          </p:spPr>
          <p:txBody>
            <a:bodyPr wrap="none" rtlCol="0">
              <a:spAutoFit/>
            </a:bodyPr>
            <a:lstStyle/>
            <a:p>
              <a:pPr>
                <a:lnSpc>
                  <a:spcPts val="600"/>
                </a:lnSpc>
              </a:pPr>
              <a:r>
                <a:rPr lang="en-US" sz="2400" b="1" dirty="0" smtClean="0">
                  <a:latin typeface="Times New Roman" pitchFamily="18" charset="0"/>
                  <a:cs typeface="Times New Roman" pitchFamily="18" charset="0"/>
                </a:rPr>
                <a:t>.</a:t>
              </a:r>
            </a:p>
            <a:p>
              <a:pPr>
                <a:lnSpc>
                  <a:spcPts val="600"/>
                </a:lnSpc>
              </a:pPr>
              <a:r>
                <a:rPr lang="en-US" sz="2400" b="1" dirty="0" smtClean="0">
                  <a:latin typeface="Times New Roman" pitchFamily="18" charset="0"/>
                  <a:cs typeface="Times New Roman" pitchFamily="18" charset="0"/>
                </a:rPr>
                <a:t>.</a:t>
              </a:r>
            </a:p>
            <a:p>
              <a:pPr>
                <a:lnSpc>
                  <a:spcPts val="600"/>
                </a:lnSpc>
              </a:pPr>
              <a:r>
                <a:rPr lang="en-US" sz="2400" b="1"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sp>
          <p:nvSpPr>
            <p:cNvPr id="12" name="TextBox 11"/>
            <p:cNvSpPr txBox="1"/>
            <p:nvPr/>
          </p:nvSpPr>
          <p:spPr>
            <a:xfrm>
              <a:off x="6290002" y="5872335"/>
              <a:ext cx="261610" cy="376065"/>
            </a:xfrm>
            <a:prstGeom prst="rect">
              <a:avLst/>
            </a:prstGeom>
            <a:noFill/>
          </p:spPr>
          <p:txBody>
            <a:bodyPr wrap="none" rtlCol="0">
              <a:spAutoFit/>
            </a:bodyPr>
            <a:lstStyle/>
            <a:p>
              <a:pPr>
                <a:lnSpc>
                  <a:spcPts val="600"/>
                </a:lnSpc>
              </a:pPr>
              <a:r>
                <a:rPr lang="en-US" sz="2400" b="1" dirty="0" smtClean="0">
                  <a:latin typeface="Times New Roman" pitchFamily="18" charset="0"/>
                  <a:cs typeface="Times New Roman" pitchFamily="18" charset="0"/>
                </a:rPr>
                <a:t>.</a:t>
              </a:r>
            </a:p>
            <a:p>
              <a:pPr>
                <a:lnSpc>
                  <a:spcPts val="600"/>
                </a:lnSpc>
              </a:pPr>
              <a:r>
                <a:rPr lang="en-US" sz="2400" b="1" dirty="0" smtClean="0">
                  <a:latin typeface="Times New Roman" pitchFamily="18" charset="0"/>
                  <a:cs typeface="Times New Roman" pitchFamily="18" charset="0"/>
                </a:rPr>
                <a:t>.</a:t>
              </a:r>
            </a:p>
            <a:p>
              <a:pPr>
                <a:lnSpc>
                  <a:spcPts val="600"/>
                </a:lnSpc>
              </a:pPr>
              <a:r>
                <a:rPr lang="en-US" sz="2400" b="1"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grpSp>
    </p:spTree>
    <p:extLst>
      <p:ext uri="{BB962C8B-B14F-4D97-AF65-F5344CB8AC3E}">
        <p14:creationId xmlns="" xmlns:p14="http://schemas.microsoft.com/office/powerpoint/2010/main" val="2431477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D:\Pen Drive Backup\Reversible Logic\Thesis\References\History\Thesis PPT\Images\maxresdefault (2).jpg"/>
          <p:cNvPicPr>
            <a:picLocks noChangeAspect="1" noChangeArrowheads="1"/>
          </p:cNvPicPr>
          <p:nvPr/>
        </p:nvPicPr>
        <p:blipFill>
          <a:blip r:embed="rId2" cstate="print"/>
          <a:srcRect/>
          <a:stretch>
            <a:fillRect/>
          </a:stretch>
        </p:blipFill>
        <p:spPr bwMode="auto">
          <a:xfrm>
            <a:off x="-1588" y="0"/>
            <a:ext cx="12192001" cy="6858000"/>
          </a:xfrm>
          <a:prstGeom prst="rect">
            <a:avLst/>
          </a:prstGeom>
          <a:noFill/>
        </p:spPr>
      </p:pic>
      <p:sp>
        <p:nvSpPr>
          <p:cNvPr id="5" name="Rectangle 4"/>
          <p:cNvSpPr/>
          <p:nvPr/>
        </p:nvSpPr>
        <p:spPr>
          <a:xfrm>
            <a:off x="4757216" y="2562761"/>
            <a:ext cx="7388226" cy="1323439"/>
          </a:xfrm>
          <a:prstGeom prst="rect">
            <a:avLst/>
          </a:prstGeom>
        </p:spPr>
        <p:txBody>
          <a:bodyPr wrap="square">
            <a:spAutoFit/>
          </a:bodyPr>
          <a:lstStyle/>
          <a:p>
            <a:r>
              <a:rPr lang="en-IN" sz="8000" b="1" i="1" dirty="0" smtClean="0">
                <a:solidFill>
                  <a:schemeClr val="bg2"/>
                </a:solidFill>
                <a:effectLst>
                  <a:reflection blurRad="6350" stA="55000" endA="300" endPos="45500" dir="5400000" sy="-100000" algn="bl" rotWithShape="0"/>
                </a:effectLst>
                <a:latin typeface="Script MT Bold" pitchFamily="66" charset="0"/>
                <a:cs typeface="Times New Roman" pitchFamily="18" charset="0"/>
              </a:rPr>
              <a:t>Literature Review </a:t>
            </a:r>
            <a:endParaRPr lang="en-US" sz="8000" dirty="0">
              <a:solidFill>
                <a:schemeClr val="bg2"/>
              </a:solidFill>
              <a:effectLst>
                <a:reflection blurRad="6350" stA="55000" endA="300" endPos="45500" dir="5400000" sy="-100000" algn="bl" rotWithShape="0"/>
              </a:effectLst>
              <a:latin typeface="Script MT Bold" pitchFamily="66" charset="0"/>
            </a:endParaRPr>
          </a:p>
        </p:txBody>
      </p:sp>
      <p:pic>
        <p:nvPicPr>
          <p:cNvPr id="101379" name="Picture 3" descr="D:\Pen Drive Backup\Reversible Logic\Thesis\References\History\Thesis PPT\Images\literature-review-hero.jpg"/>
          <p:cNvPicPr>
            <a:picLocks noChangeAspect="1" noChangeArrowheads="1"/>
          </p:cNvPicPr>
          <p:nvPr/>
        </p:nvPicPr>
        <p:blipFill>
          <a:blip r:embed="rId3" cstate="print"/>
          <a:srcRect/>
          <a:stretch>
            <a:fillRect/>
          </a:stretch>
        </p:blipFill>
        <p:spPr bwMode="auto">
          <a:xfrm>
            <a:off x="0" y="0"/>
            <a:ext cx="2894012" cy="1676400"/>
          </a:xfrm>
          <a:prstGeom prst="rect">
            <a:avLst/>
          </a:prstGeom>
          <a:noFill/>
        </p:spPr>
      </p:pic>
      <p:pic>
        <p:nvPicPr>
          <p:cNvPr id="101380" name="Picture 4" descr="D:\Pen Drive Backup\Reversible Logic\Thesis\References\History\Thesis PPT\Images\Content-image---literature-review.png"/>
          <p:cNvPicPr>
            <a:picLocks noChangeAspect="1" noChangeArrowheads="1"/>
          </p:cNvPicPr>
          <p:nvPr/>
        </p:nvPicPr>
        <p:blipFill>
          <a:blip r:embed="rId4" cstate="print"/>
          <a:srcRect/>
          <a:stretch>
            <a:fillRect/>
          </a:stretch>
        </p:blipFill>
        <p:spPr bwMode="auto">
          <a:xfrm>
            <a:off x="0" y="1905000"/>
            <a:ext cx="4800599" cy="3200400"/>
          </a:xfrm>
          <a:prstGeom prst="rect">
            <a:avLst/>
          </a:prstGeom>
          <a:noFill/>
        </p:spPr>
      </p:pic>
      <p:pic>
        <p:nvPicPr>
          <p:cNvPr id="8" name="Picture 3" descr="D:\Pen Drive Backup\Reversible Logic\Thesis\References\History\Thesis PPT\Images\literature-review-hero.jpg"/>
          <p:cNvPicPr>
            <a:picLocks noChangeAspect="1" noChangeArrowheads="1"/>
          </p:cNvPicPr>
          <p:nvPr/>
        </p:nvPicPr>
        <p:blipFill>
          <a:blip r:embed="rId3" cstate="print"/>
          <a:srcRect/>
          <a:stretch>
            <a:fillRect/>
          </a:stretch>
        </p:blipFill>
        <p:spPr bwMode="auto">
          <a:xfrm>
            <a:off x="-1588" y="5334000"/>
            <a:ext cx="2894012" cy="1524000"/>
          </a:xfrm>
          <a:prstGeom prst="rect">
            <a:avLst/>
          </a:prstGeom>
          <a:noFill/>
        </p:spPr>
      </p:pic>
      <p:sp>
        <p:nvSpPr>
          <p:cNvPr id="7" name="Date Placeholder 6"/>
          <p:cNvSpPr>
            <a:spLocks noGrp="1"/>
          </p:cNvSpPr>
          <p:nvPr>
            <p:ph type="dt" sz="half" idx="10"/>
          </p:nvPr>
        </p:nvSpPr>
        <p:spPr/>
        <p:txBody>
          <a:bodyPr/>
          <a:lstStyle/>
          <a:p>
            <a:fld id="{C4BAFD4F-547C-48B2-A649-B5027DBE534F}"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8</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itchFamily="18" charset="0"/>
              <a:cs typeface="Times New Roman" pitchFamily="18" charset="0"/>
            </a:endParaRPr>
          </a:p>
        </p:txBody>
      </p:sp>
      <p:graphicFrame>
        <p:nvGraphicFramePr>
          <p:cNvPr id="5" name="Object 4"/>
          <p:cNvGraphicFramePr>
            <a:graphicFrameLocks/>
          </p:cNvGraphicFramePr>
          <p:nvPr>
            <p:extLst>
              <p:ext uri="{D42A27DB-BD31-4B8C-83A1-F6EECF244321}">
                <p14:modId xmlns="" xmlns:p14="http://schemas.microsoft.com/office/powerpoint/2010/main" val="734806315"/>
              </p:ext>
            </p:extLst>
          </p:nvPr>
        </p:nvGraphicFramePr>
        <p:xfrm>
          <a:off x="2284412" y="1447800"/>
          <a:ext cx="8763000" cy="5256584"/>
        </p:xfrm>
        <a:graphic>
          <a:graphicData uri="http://schemas.openxmlformats.org/presentationml/2006/ole">
            <p:oleObj spid="_x0000_s4447" name="Picture" r:id="rId3" imgW="0" imgH="0" progId="StaticMetafile">
              <p:embed/>
            </p:oleObj>
          </a:graphicData>
        </a:graphic>
      </p:graphicFrame>
      <p:pic>
        <p:nvPicPr>
          <p:cNvPr id="6" name="Picture 5" descr="D:\Pen Drive Backup\Reversible Logic\Thesis\References\History\Thesis PPT\Images\imagesjk.png"/>
          <p:cNvPicPr>
            <a:picLocks noChangeAspect="1" noChangeArrowheads="1"/>
          </p:cNvPicPr>
          <p:nvPr/>
        </p:nvPicPr>
        <p:blipFill>
          <a:blip r:embed="rId4"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17510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i="1" u="sng" dirty="0" smtClean="0">
                <a:solidFill>
                  <a:srgbClr val="00B050"/>
                </a:solidFill>
                <a:latin typeface="Times New Roman" pitchFamily="18" charset="0"/>
                <a:cs typeface="Times New Roman" pitchFamily="18" charset="0"/>
              </a:rPr>
              <a:t>QCA Realization of Vedic Multiplier (4×4)</a:t>
            </a:r>
            <a:endParaRPr lang="en-IN" sz="36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FB6AE150-575F-4744-A446-007716CFD4D8}"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80</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42681800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0012" y="1495427"/>
            <a:ext cx="10742613" cy="4885903"/>
          </a:xfrm>
          <a:prstGeom prst="rect">
            <a:avLst/>
          </a:prstGeom>
          <a:noFill/>
          <a:ln>
            <a:noFill/>
          </a:ln>
        </p:spPr>
      </p:pic>
      <p:pic>
        <p:nvPicPr>
          <p:cNvPr id="6" name="Picture 5" descr="D:\Pen Drive Backup\Reversible Logic\Thesis\References\History\Thesis PPT\Images\imagesjk.png"/>
          <p:cNvPicPr>
            <a:picLocks noChangeAspect="1" noChangeArrowheads="1"/>
          </p:cNvPicPr>
          <p:nvPr/>
        </p:nvPicPr>
        <p:blipFill>
          <a:blip r:embed="rId3"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17510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i="1" u="sng" dirty="0" smtClean="0">
                <a:solidFill>
                  <a:srgbClr val="00B050"/>
                </a:solidFill>
                <a:latin typeface="Times New Roman" pitchFamily="18" charset="0"/>
                <a:cs typeface="Times New Roman" pitchFamily="18" charset="0"/>
              </a:rPr>
              <a:t>Quantum Circuit of Vedic Multiplier (4×4)</a:t>
            </a:r>
            <a:endParaRPr lang="en-IN" sz="36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9985017B-F98F-47AF-BFAC-EA053C3CA01D}"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81</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6413809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136480125"/>
              </p:ext>
            </p:extLst>
          </p:nvPr>
        </p:nvGraphicFramePr>
        <p:xfrm>
          <a:off x="1674812" y="1455199"/>
          <a:ext cx="9859273" cy="4199208"/>
        </p:xfrm>
        <a:graphic>
          <a:graphicData uri="http://schemas.openxmlformats.org/drawingml/2006/table">
            <a:tbl>
              <a:tblPr firstRow="1" firstCol="1" bandRow="1">
                <a:tableStyleId>{5C22544A-7EE6-4342-B048-85BDC9FD1C3A}</a:tableStyleId>
              </a:tblPr>
              <a:tblGrid>
                <a:gridCol w="2527825">
                  <a:extLst>
                    <a:ext uri="{9D8B030D-6E8A-4147-A177-3AD203B41FA5}">
                      <a16:colId xmlns="" xmlns:a16="http://schemas.microsoft.com/office/drawing/2014/main" val="20000"/>
                    </a:ext>
                  </a:extLst>
                </a:gridCol>
                <a:gridCol w="619276">
                  <a:extLst>
                    <a:ext uri="{9D8B030D-6E8A-4147-A177-3AD203B41FA5}">
                      <a16:colId xmlns="" xmlns:a16="http://schemas.microsoft.com/office/drawing/2014/main" val="20001"/>
                    </a:ext>
                  </a:extLst>
                </a:gridCol>
                <a:gridCol w="567565">
                  <a:extLst>
                    <a:ext uri="{9D8B030D-6E8A-4147-A177-3AD203B41FA5}">
                      <a16:colId xmlns="" xmlns:a16="http://schemas.microsoft.com/office/drawing/2014/main" val="20002"/>
                    </a:ext>
                  </a:extLst>
                </a:gridCol>
                <a:gridCol w="487646">
                  <a:extLst>
                    <a:ext uri="{9D8B030D-6E8A-4147-A177-3AD203B41FA5}">
                      <a16:colId xmlns="" xmlns:a16="http://schemas.microsoft.com/office/drawing/2014/main" val="20003"/>
                    </a:ext>
                  </a:extLst>
                </a:gridCol>
                <a:gridCol w="1597757">
                  <a:extLst>
                    <a:ext uri="{9D8B030D-6E8A-4147-A177-3AD203B41FA5}">
                      <a16:colId xmlns="" xmlns:a16="http://schemas.microsoft.com/office/drawing/2014/main" val="20004"/>
                    </a:ext>
                  </a:extLst>
                </a:gridCol>
                <a:gridCol w="2097767">
                  <a:extLst>
                    <a:ext uri="{9D8B030D-6E8A-4147-A177-3AD203B41FA5}">
                      <a16:colId xmlns="" xmlns:a16="http://schemas.microsoft.com/office/drawing/2014/main" val="20005"/>
                    </a:ext>
                  </a:extLst>
                </a:gridCol>
                <a:gridCol w="1961437">
                  <a:extLst>
                    <a:ext uri="{9D8B030D-6E8A-4147-A177-3AD203B41FA5}">
                      <a16:colId xmlns="" xmlns:a16="http://schemas.microsoft.com/office/drawing/2014/main" val="20006"/>
                    </a:ext>
                  </a:extLst>
                </a:gridCol>
              </a:tblGrid>
              <a:tr h="609599">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Gate</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QC</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GO</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CI</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err="1">
                          <a:effectLst/>
                          <a:latin typeface="Times New Roman" pitchFamily="18" charset="0"/>
                          <a:cs typeface="Times New Roman" pitchFamily="18" charset="0"/>
                        </a:rPr>
                        <a:t>NoG</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Total Cost</a:t>
                      </a:r>
                      <a:endParaRPr lang="en-IN" sz="1400" dirty="0">
                        <a:effectLst/>
                        <a:latin typeface="Times New Roman" pitchFamily="18" charset="0"/>
                        <a:cs typeface="Times New Roman" pitchFamily="18" charset="0"/>
                      </a:endParaRPr>
                    </a:p>
                    <a:p>
                      <a:pPr marL="0" indent="0" algn="ctr">
                        <a:lnSpc>
                          <a:spcPct val="150000"/>
                        </a:lnSpc>
                        <a:spcAft>
                          <a:spcPts val="0"/>
                        </a:spcAft>
                      </a:pPr>
                      <a:r>
                        <a:rPr lang="en-GB" sz="1400" dirty="0">
                          <a:effectLst/>
                          <a:latin typeface="Times New Roman" pitchFamily="18" charset="0"/>
                          <a:cs typeface="Times New Roman" pitchFamily="18" charset="0"/>
                        </a:rPr>
                        <a:t>(QC + GO + CI + </a:t>
                      </a:r>
                      <a:r>
                        <a:rPr lang="en-GB" sz="1400" dirty="0" err="1">
                          <a:effectLst/>
                          <a:latin typeface="Times New Roman" pitchFamily="18" charset="0"/>
                          <a:cs typeface="Times New Roman" pitchFamily="18" charset="0"/>
                        </a:rPr>
                        <a:t>NoG</a:t>
                      </a:r>
                      <a:r>
                        <a:rPr lang="en-GB" sz="1400" dirty="0">
                          <a:effectLst/>
                          <a:latin typeface="Times New Roman" pitchFamily="18" charset="0"/>
                          <a:cs typeface="Times New Roman" pitchFamily="18" charset="0"/>
                        </a:rPr>
                        <a:t>)</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Logical Calculations</a:t>
                      </a:r>
                      <a:endParaRPr lang="en-IN" sz="1400" dirty="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00"/>
                  </a:ext>
                </a:extLst>
              </a:tr>
              <a:tr h="324876">
                <a:tc>
                  <a:txBody>
                    <a:bodyPr/>
                    <a:lstStyle/>
                    <a:p>
                      <a:pPr marL="0" indent="0" algn="just">
                        <a:lnSpc>
                          <a:spcPct val="150000"/>
                        </a:lnSpc>
                        <a:spcAft>
                          <a:spcPts val="0"/>
                        </a:spcAft>
                      </a:pPr>
                      <a:r>
                        <a:rPr lang="en-GB" sz="1400" dirty="0">
                          <a:effectLst/>
                          <a:latin typeface="Times New Roman" pitchFamily="18" charset="0"/>
                          <a:cs typeface="Times New Roman" pitchFamily="18" charset="0"/>
                        </a:rPr>
                        <a:t>AND logic (KMD)</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10</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2</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1</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14</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2α+4β+3γ</a:t>
                      </a:r>
                      <a:endParaRPr lang="en-IN" sz="140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01"/>
                  </a:ext>
                </a:extLst>
              </a:tr>
              <a:tr h="277326">
                <a:tc>
                  <a:txBody>
                    <a:bodyPr/>
                    <a:lstStyle/>
                    <a:p>
                      <a:pPr marL="0" indent="0" algn="just">
                        <a:lnSpc>
                          <a:spcPct val="150000"/>
                        </a:lnSpc>
                        <a:spcAft>
                          <a:spcPts val="0"/>
                        </a:spcAft>
                      </a:pPr>
                      <a:r>
                        <a:rPr lang="en-GB" sz="1400">
                          <a:effectLst/>
                          <a:latin typeface="Times New Roman" pitchFamily="18" charset="0"/>
                          <a:cs typeface="Times New Roman" pitchFamily="18" charset="0"/>
                        </a:rPr>
                        <a:t>AND logic (Fredkin)</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5</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9</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2α+4β+1γ</a:t>
                      </a:r>
                      <a:endParaRPr lang="en-IN" sz="140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02"/>
                  </a:ext>
                </a:extLst>
              </a:tr>
              <a:tr h="324876">
                <a:tc>
                  <a:txBody>
                    <a:bodyPr/>
                    <a:lstStyle/>
                    <a:p>
                      <a:pPr marL="0" indent="0" algn="just">
                        <a:lnSpc>
                          <a:spcPct val="150000"/>
                        </a:lnSpc>
                        <a:spcAft>
                          <a:spcPts val="0"/>
                        </a:spcAft>
                      </a:pPr>
                      <a:r>
                        <a:rPr lang="en-GB" sz="1400">
                          <a:effectLst/>
                          <a:latin typeface="Times New Roman" pitchFamily="18" charset="0"/>
                          <a:cs typeface="Times New Roman" pitchFamily="18" charset="0"/>
                        </a:rPr>
                        <a:t>Half Adder</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9</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13</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5α+2β+1γ</a:t>
                      </a:r>
                      <a:endParaRPr lang="en-IN" sz="140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03"/>
                  </a:ext>
                </a:extLst>
              </a:tr>
              <a:tr h="324876">
                <a:tc>
                  <a:txBody>
                    <a:bodyPr/>
                    <a:lstStyle/>
                    <a:p>
                      <a:pPr marL="0" indent="0" algn="just">
                        <a:lnSpc>
                          <a:spcPct val="150000"/>
                        </a:lnSpc>
                        <a:spcAft>
                          <a:spcPts val="0"/>
                        </a:spcAft>
                      </a:pPr>
                      <a:r>
                        <a:rPr lang="en-GB" sz="1400">
                          <a:effectLst/>
                          <a:latin typeface="Times New Roman" pitchFamily="18" charset="0"/>
                          <a:cs typeface="Times New Roman" pitchFamily="18" charset="0"/>
                        </a:rPr>
                        <a:t>Full Adder</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3</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18</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6α+5β+2γ</a:t>
                      </a:r>
                      <a:endParaRPr lang="en-IN" sz="140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04"/>
                  </a:ext>
                </a:extLst>
              </a:tr>
              <a:tr h="324876">
                <a:tc>
                  <a:txBody>
                    <a:bodyPr/>
                    <a:lstStyle/>
                    <a:p>
                      <a:pPr marL="0" indent="0" algn="just">
                        <a:lnSpc>
                          <a:spcPct val="150000"/>
                        </a:lnSpc>
                        <a:spcAft>
                          <a:spcPts val="0"/>
                        </a:spcAft>
                      </a:pPr>
                      <a:r>
                        <a:rPr lang="en-GB" sz="1400">
                          <a:effectLst/>
                          <a:latin typeface="Times New Roman" pitchFamily="18" charset="0"/>
                          <a:cs typeface="Times New Roman" pitchFamily="18" charset="0"/>
                        </a:rPr>
                        <a:t>4-bit Adder</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48</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8</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4</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112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24α+20β+8γ</a:t>
                      </a:r>
                      <a:endParaRPr lang="en-IN" sz="140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05"/>
                  </a:ext>
                </a:extLst>
              </a:tr>
              <a:tr h="298644">
                <a:tc gridSpan="7">
                  <a:txBody>
                    <a:bodyPr/>
                    <a:lstStyle/>
                    <a:p>
                      <a:pPr marL="0" indent="0" algn="ctr">
                        <a:lnSpc>
                          <a:spcPct val="150000"/>
                        </a:lnSpc>
                        <a:spcAft>
                          <a:spcPts val="0"/>
                        </a:spcAft>
                      </a:pPr>
                      <a:r>
                        <a:rPr lang="en-GB" sz="1400">
                          <a:effectLst/>
                          <a:latin typeface="Times New Roman" pitchFamily="18" charset="0"/>
                          <a:cs typeface="Times New Roman" pitchFamily="18" charset="0"/>
                        </a:rPr>
                        <a:t>2-bit Parity preserving Reversible Vedic Multiplier ( four AND + two Half Adder)</a:t>
                      </a:r>
                      <a:endParaRPr lang="en-IN" sz="1400">
                        <a:effectLst/>
                        <a:latin typeface="Times New Roman" pitchFamily="18" charset="0"/>
                        <a:ea typeface="Times New Roman"/>
                        <a:cs typeface="Times New Roman" pitchFamily="18" charset="0"/>
                      </a:endParaRPr>
                    </a:p>
                  </a:txBody>
                  <a:tcPr marL="53547" marR="53547"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0006"/>
                  </a:ext>
                </a:extLst>
              </a:tr>
              <a:tr h="324876">
                <a:tc>
                  <a:txBody>
                    <a:bodyPr/>
                    <a:lstStyle/>
                    <a:p>
                      <a:pPr marL="0" indent="0" algn="just">
                        <a:lnSpc>
                          <a:spcPct val="150000"/>
                        </a:lnSpc>
                        <a:spcAft>
                          <a:spcPts val="0"/>
                        </a:spcAft>
                      </a:pPr>
                      <a:r>
                        <a:rPr lang="en-GB" sz="1400">
                          <a:effectLst/>
                          <a:latin typeface="Times New Roman" pitchFamily="18" charset="0"/>
                          <a:cs typeface="Times New Roman" pitchFamily="18" charset="0"/>
                        </a:rPr>
                        <a:t>Approach - 1</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58</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6</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6</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b="1" dirty="0">
                          <a:effectLst/>
                          <a:latin typeface="Times New Roman" pitchFamily="18" charset="0"/>
                          <a:cs typeface="Times New Roman" pitchFamily="18" charset="0"/>
                        </a:rPr>
                        <a:t>82</a:t>
                      </a:r>
                      <a:endParaRPr lang="en-IN" sz="1400" b="1"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18α+20β+14γ</a:t>
                      </a:r>
                      <a:endParaRPr lang="en-IN" sz="140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07"/>
                  </a:ext>
                </a:extLst>
              </a:tr>
              <a:tr h="324876">
                <a:tc>
                  <a:txBody>
                    <a:bodyPr/>
                    <a:lstStyle/>
                    <a:p>
                      <a:pPr marL="0" indent="0" algn="just">
                        <a:lnSpc>
                          <a:spcPct val="150000"/>
                        </a:lnSpc>
                        <a:spcAft>
                          <a:spcPts val="0"/>
                        </a:spcAft>
                      </a:pPr>
                      <a:r>
                        <a:rPr lang="en-GB" sz="1400">
                          <a:effectLst/>
                          <a:latin typeface="Times New Roman" pitchFamily="18" charset="0"/>
                          <a:cs typeface="Times New Roman" pitchFamily="18" charset="0"/>
                        </a:rPr>
                        <a:t>Approach - 2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38</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6</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6</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b="1" dirty="0">
                          <a:effectLst/>
                          <a:latin typeface="Times New Roman" pitchFamily="18" charset="0"/>
                          <a:cs typeface="Times New Roman" pitchFamily="18" charset="0"/>
                        </a:rPr>
                        <a:t>62</a:t>
                      </a:r>
                      <a:endParaRPr lang="en-IN" sz="1400" b="1"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18α+20β+6γ</a:t>
                      </a:r>
                      <a:endParaRPr lang="en-IN" sz="140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08"/>
                  </a:ext>
                </a:extLst>
              </a:tr>
              <a:tr h="298644">
                <a:tc gridSpan="7">
                  <a:txBody>
                    <a:bodyPr/>
                    <a:lstStyle/>
                    <a:p>
                      <a:pPr marL="0" indent="0" algn="ctr">
                        <a:lnSpc>
                          <a:spcPct val="150000"/>
                        </a:lnSpc>
                        <a:spcAft>
                          <a:spcPts val="0"/>
                        </a:spcAft>
                      </a:pPr>
                      <a:r>
                        <a:rPr lang="en-GB" sz="1400">
                          <a:effectLst/>
                          <a:latin typeface="Times New Roman" pitchFamily="18" charset="0"/>
                          <a:cs typeface="Times New Roman" pitchFamily="18" charset="0"/>
                        </a:rPr>
                        <a:t>4-bit Parity preserving Reversible Vedic Multiplier (four 2-bit VM + three 4bit RCA)</a:t>
                      </a:r>
                      <a:endParaRPr lang="en-IN" sz="1400">
                        <a:effectLst/>
                        <a:latin typeface="Times New Roman" pitchFamily="18" charset="0"/>
                        <a:ea typeface="Times New Roman"/>
                        <a:cs typeface="Times New Roman" pitchFamily="18" charset="0"/>
                      </a:endParaRPr>
                    </a:p>
                  </a:txBody>
                  <a:tcPr marL="53547" marR="53547"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0009"/>
                  </a:ext>
                </a:extLst>
              </a:tr>
              <a:tr h="324876">
                <a:tc>
                  <a:txBody>
                    <a:bodyPr/>
                    <a:lstStyle/>
                    <a:p>
                      <a:pPr marL="0" indent="0" algn="just">
                        <a:lnSpc>
                          <a:spcPct val="150000"/>
                        </a:lnSpc>
                        <a:spcAft>
                          <a:spcPts val="0"/>
                        </a:spcAft>
                      </a:pPr>
                      <a:r>
                        <a:rPr lang="en-GB" sz="1400">
                          <a:effectLst/>
                          <a:latin typeface="Times New Roman" pitchFamily="18" charset="0"/>
                          <a:cs typeface="Times New Roman" pitchFamily="18" charset="0"/>
                        </a:rPr>
                        <a:t>Approach - 1</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376</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84</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48</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36</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b="1" dirty="0">
                          <a:effectLst/>
                          <a:latin typeface="Times New Roman" pitchFamily="18" charset="0"/>
                          <a:cs typeface="Times New Roman" pitchFamily="18" charset="0"/>
                        </a:rPr>
                        <a:t>544</a:t>
                      </a:r>
                      <a:endParaRPr lang="en-IN" sz="1400" b="1"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144α+140β+80γ</a:t>
                      </a:r>
                      <a:endParaRPr lang="en-IN" sz="140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10"/>
                  </a:ext>
                </a:extLst>
              </a:tr>
              <a:tr h="324876">
                <a:tc>
                  <a:txBody>
                    <a:bodyPr/>
                    <a:lstStyle/>
                    <a:p>
                      <a:pPr marL="0" indent="0" algn="just">
                        <a:lnSpc>
                          <a:spcPct val="150000"/>
                        </a:lnSpc>
                        <a:spcAft>
                          <a:spcPts val="0"/>
                        </a:spcAft>
                      </a:pPr>
                      <a:r>
                        <a:rPr lang="en-GB" sz="1400">
                          <a:effectLst/>
                          <a:latin typeface="Times New Roman" pitchFamily="18" charset="0"/>
                          <a:cs typeface="Times New Roman" pitchFamily="18" charset="0"/>
                        </a:rPr>
                        <a:t>Approach - 2</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264</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84</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48</a:t>
                      </a:r>
                      <a:endParaRPr lang="en-IN" sz="140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36</a:t>
                      </a:r>
                      <a:endParaRPr lang="en-IN" sz="1400"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b="1" dirty="0">
                          <a:effectLst/>
                          <a:latin typeface="Times New Roman" pitchFamily="18" charset="0"/>
                          <a:cs typeface="Times New Roman" pitchFamily="18" charset="0"/>
                        </a:rPr>
                        <a:t>432</a:t>
                      </a:r>
                      <a:endParaRPr lang="en-IN" sz="1400" b="1" dirty="0">
                        <a:effectLst/>
                        <a:latin typeface="Times New Roman" pitchFamily="18" charset="0"/>
                        <a:ea typeface="Times New Roman"/>
                        <a:cs typeface="Times New Roman" pitchFamily="18" charset="0"/>
                      </a:endParaRPr>
                    </a:p>
                  </a:txBody>
                  <a:tcPr marL="53547" marR="53547" marT="0" marB="0" anchor="ctr"/>
                </a:tc>
                <a:tc>
                  <a:txBody>
                    <a:bodyPr/>
                    <a:lstStyle/>
                    <a:p>
                      <a:pPr marL="0" indent="0" algn="ctr">
                        <a:lnSpc>
                          <a:spcPct val="150000"/>
                        </a:lnSpc>
                        <a:spcAft>
                          <a:spcPts val="0"/>
                        </a:spcAft>
                      </a:pPr>
                      <a:r>
                        <a:rPr lang="en-GB" sz="1400" dirty="0">
                          <a:effectLst/>
                          <a:latin typeface="Times New Roman" pitchFamily="18" charset="0"/>
                          <a:cs typeface="Times New Roman" pitchFamily="18" charset="0"/>
                        </a:rPr>
                        <a:t>144α+140β+48γ</a:t>
                      </a:r>
                      <a:endParaRPr lang="en-IN" sz="1400" dirty="0">
                        <a:effectLst/>
                        <a:latin typeface="Times New Roman" pitchFamily="18" charset="0"/>
                        <a:ea typeface="Times New Roman"/>
                        <a:cs typeface="Times New Roman" pitchFamily="18" charset="0"/>
                      </a:endParaRPr>
                    </a:p>
                  </a:txBody>
                  <a:tcPr marL="53547" marR="53547" marT="0" marB="0" anchor="ctr"/>
                </a:tc>
                <a:extLst>
                  <a:ext uri="{0D108BD9-81ED-4DB2-BD59-A6C34878D82A}">
                    <a16:rowId xmlns="" xmlns:a16="http://schemas.microsoft.com/office/drawing/2014/main" val="10011"/>
                  </a:ext>
                </a:extLst>
              </a:tr>
            </a:tbl>
          </a:graphicData>
        </a:graphic>
      </p:graphicFrame>
      <p:sp>
        <p:nvSpPr>
          <p:cNvPr id="6" name="TextBox 5"/>
          <p:cNvSpPr txBox="1"/>
          <p:nvPr/>
        </p:nvSpPr>
        <p:spPr>
          <a:xfrm>
            <a:off x="1589076" y="5715000"/>
            <a:ext cx="1609736" cy="400110"/>
          </a:xfrm>
          <a:prstGeom prst="rect">
            <a:avLst/>
          </a:prstGeom>
          <a:noFill/>
        </p:spPr>
        <p:txBody>
          <a:bodyPr wrap="none" rtlCol="0">
            <a:spAutoFit/>
          </a:bodyPr>
          <a:lstStyle/>
          <a:p>
            <a:r>
              <a:rPr lang="en-US" sz="2000" b="1" dirty="0" smtClean="0">
                <a:latin typeface="Andalus" pitchFamily="18" charset="-78"/>
                <a:cs typeface="Andalus" pitchFamily="18" charset="-78"/>
              </a:rPr>
              <a:t>Observations:</a:t>
            </a:r>
            <a:endParaRPr lang="en-US" sz="2000" b="1" dirty="0">
              <a:latin typeface="Andalus" pitchFamily="18" charset="-78"/>
              <a:cs typeface="Andalus" pitchFamily="18" charset="-78"/>
            </a:endParaRPr>
          </a:p>
        </p:txBody>
      </p:sp>
      <p:pic>
        <p:nvPicPr>
          <p:cNvPr id="10" name="Picture 9"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11" name="Title 1"/>
          <p:cNvSpPr txBox="1">
            <a:spLocks/>
          </p:cNvSpPr>
          <p:nvPr/>
        </p:nvSpPr>
        <p:spPr>
          <a:xfrm>
            <a:off x="17510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i="1" u="sng" dirty="0" smtClean="0">
                <a:solidFill>
                  <a:srgbClr val="00B050"/>
                </a:solidFill>
                <a:latin typeface="Times New Roman" pitchFamily="18" charset="0"/>
                <a:cs typeface="Times New Roman" pitchFamily="18" charset="0"/>
              </a:rPr>
              <a:t>Performance Calculation of Vedic Multiplier</a:t>
            </a:r>
            <a:endParaRPr lang="en-IN" sz="3600" b="1" i="1" u="sng" dirty="0">
              <a:solidFill>
                <a:srgbClr val="00B050"/>
              </a:solidFill>
              <a:latin typeface="Times New Roman" pitchFamily="18" charset="0"/>
              <a:cs typeface="Times New Roman" pitchFamily="18" charset="0"/>
            </a:endParaRPr>
          </a:p>
        </p:txBody>
      </p:sp>
      <p:sp>
        <p:nvSpPr>
          <p:cNvPr id="12" name="Rounded Rectangle 11"/>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8" name="TextBox 7"/>
          <p:cNvSpPr txBox="1"/>
          <p:nvPr/>
        </p:nvSpPr>
        <p:spPr>
          <a:xfrm>
            <a:off x="2280130" y="6019800"/>
            <a:ext cx="8377678" cy="369332"/>
          </a:xfrm>
          <a:prstGeom prst="rect">
            <a:avLst/>
          </a:prstGeom>
          <a:noFill/>
        </p:spPr>
        <p:txBody>
          <a:bodyPr wrap="none" rtlCol="0">
            <a:spAutoFit/>
          </a:bodyPr>
          <a:lstStyle/>
          <a:p>
            <a:pPr marL="465138" indent="-465138">
              <a:buFont typeface="Wingdings" pitchFamily="2" charset="2"/>
              <a:buChar char="v"/>
            </a:pPr>
            <a:r>
              <a:rPr lang="en-IN" b="1" dirty="0" smtClean="0">
                <a:latin typeface="Times New Roman" pitchFamily="18" charset="0"/>
                <a:cs typeface="Times New Roman" pitchFamily="18" charset="0"/>
              </a:rPr>
              <a:t>The use of </a:t>
            </a:r>
            <a:r>
              <a:rPr lang="en-IN" b="1" dirty="0" err="1" smtClean="0">
                <a:latin typeface="Times New Roman" pitchFamily="18" charset="0"/>
                <a:cs typeface="Times New Roman" pitchFamily="18" charset="0"/>
              </a:rPr>
              <a:t>Fredkin</a:t>
            </a:r>
            <a:r>
              <a:rPr lang="en-IN" b="1" dirty="0" smtClean="0">
                <a:latin typeface="Times New Roman" pitchFamily="18" charset="0"/>
                <a:cs typeface="Times New Roman" pitchFamily="18" charset="0"/>
              </a:rPr>
              <a:t> gates reduces the Total cost of the multiplier in Approach-2</a:t>
            </a:r>
            <a:endParaRPr lang="en-IN" b="1"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1D8DA650-E2BC-405D-B1C9-43522E2AB5CC}" type="datetime1">
              <a:rPr lang="ta-IN" smtClean="0"/>
              <a:pPr/>
              <a:t>20-03-2020</a:t>
            </a:fld>
            <a:endParaRPr lang="en-US"/>
          </a:p>
        </p:txBody>
      </p:sp>
      <p:sp>
        <p:nvSpPr>
          <p:cNvPr id="13" name="Slide Number Placeholder 12"/>
          <p:cNvSpPr>
            <a:spLocks noGrp="1"/>
          </p:cNvSpPr>
          <p:nvPr>
            <p:ph type="sldNum" sz="quarter" idx="12"/>
          </p:nvPr>
        </p:nvSpPr>
        <p:spPr/>
        <p:txBody>
          <a:bodyPr/>
          <a:lstStyle/>
          <a:p>
            <a:fld id="{9481EC19-6D0F-46DC-855D-481A351B335A}" type="slidenum">
              <a:rPr lang="en-US" smtClean="0"/>
              <a:pPr/>
              <a:t>82</a:t>
            </a:fld>
            <a:endParaRPr lang="en-US"/>
          </a:p>
        </p:txBody>
      </p:sp>
      <p:sp>
        <p:nvSpPr>
          <p:cNvPr id="14" name="Footer Placeholder 13"/>
          <p:cNvSpPr>
            <a:spLocks noGrp="1"/>
          </p:cNvSpPr>
          <p:nvPr>
            <p:ph type="ftr" sz="quarter" idx="11"/>
          </p:nvPr>
        </p:nvSpPr>
        <p:spPr/>
        <p:txBody>
          <a:bodyPr/>
          <a:lstStyle/>
          <a:p>
            <a:r>
              <a:rPr lang="en-US" smtClean="0"/>
              <a:t>Ph.D. </a:t>
            </a:r>
            <a:r>
              <a:rPr lang="en-US" dirty="0" smtClean="0"/>
              <a:t>Viva Voce</a:t>
            </a:r>
            <a:endParaRPr lang="en-US" dirty="0"/>
          </a:p>
        </p:txBody>
      </p:sp>
    </p:spTree>
    <p:extLst>
      <p:ext uri="{BB962C8B-B14F-4D97-AF65-F5344CB8AC3E}">
        <p14:creationId xmlns="" xmlns:p14="http://schemas.microsoft.com/office/powerpoint/2010/main" val="6347697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1489046450"/>
              </p:ext>
            </p:extLst>
          </p:nvPr>
        </p:nvGraphicFramePr>
        <p:xfrm>
          <a:off x="1370012" y="1371600"/>
          <a:ext cx="10702041" cy="4475659"/>
        </p:xfrm>
        <a:graphic>
          <a:graphicData uri="http://schemas.openxmlformats.org/drawingml/2006/table">
            <a:tbl>
              <a:tblPr firstRow="1" firstCol="1" bandRow="1">
                <a:tableStyleId>{5C22544A-7EE6-4342-B048-85BDC9FD1C3A}</a:tableStyleId>
              </a:tblPr>
              <a:tblGrid>
                <a:gridCol w="1250003">
                  <a:extLst>
                    <a:ext uri="{9D8B030D-6E8A-4147-A177-3AD203B41FA5}">
                      <a16:colId xmlns="" xmlns:a16="http://schemas.microsoft.com/office/drawing/2014/main" val="20000"/>
                    </a:ext>
                  </a:extLst>
                </a:gridCol>
                <a:gridCol w="688235">
                  <a:extLst>
                    <a:ext uri="{9D8B030D-6E8A-4147-A177-3AD203B41FA5}">
                      <a16:colId xmlns="" xmlns:a16="http://schemas.microsoft.com/office/drawing/2014/main" val="20001"/>
                    </a:ext>
                  </a:extLst>
                </a:gridCol>
                <a:gridCol w="560596">
                  <a:extLst>
                    <a:ext uri="{9D8B030D-6E8A-4147-A177-3AD203B41FA5}">
                      <a16:colId xmlns="" xmlns:a16="http://schemas.microsoft.com/office/drawing/2014/main" val="20002"/>
                    </a:ext>
                  </a:extLst>
                </a:gridCol>
                <a:gridCol w="853966">
                  <a:extLst>
                    <a:ext uri="{9D8B030D-6E8A-4147-A177-3AD203B41FA5}">
                      <a16:colId xmlns="" xmlns:a16="http://schemas.microsoft.com/office/drawing/2014/main" val="20003"/>
                    </a:ext>
                  </a:extLst>
                </a:gridCol>
                <a:gridCol w="898634">
                  <a:extLst>
                    <a:ext uri="{9D8B030D-6E8A-4147-A177-3AD203B41FA5}">
                      <a16:colId xmlns="" xmlns:a16="http://schemas.microsoft.com/office/drawing/2014/main" val="20004"/>
                    </a:ext>
                  </a:extLst>
                </a:gridCol>
                <a:gridCol w="762000">
                  <a:extLst>
                    <a:ext uri="{9D8B030D-6E8A-4147-A177-3AD203B41FA5}">
                      <a16:colId xmlns="" xmlns:a16="http://schemas.microsoft.com/office/drawing/2014/main" val="20005"/>
                    </a:ext>
                  </a:extLst>
                </a:gridCol>
                <a:gridCol w="930166">
                  <a:extLst>
                    <a:ext uri="{9D8B030D-6E8A-4147-A177-3AD203B41FA5}">
                      <a16:colId xmlns="" xmlns:a16="http://schemas.microsoft.com/office/drawing/2014/main" val="20006"/>
                    </a:ext>
                  </a:extLst>
                </a:gridCol>
                <a:gridCol w="914400">
                  <a:extLst>
                    <a:ext uri="{9D8B030D-6E8A-4147-A177-3AD203B41FA5}">
                      <a16:colId xmlns="" xmlns:a16="http://schemas.microsoft.com/office/drawing/2014/main" val="20007"/>
                    </a:ext>
                  </a:extLst>
                </a:gridCol>
                <a:gridCol w="974834">
                  <a:extLst>
                    <a:ext uri="{9D8B030D-6E8A-4147-A177-3AD203B41FA5}">
                      <a16:colId xmlns="" xmlns:a16="http://schemas.microsoft.com/office/drawing/2014/main" val="20008"/>
                    </a:ext>
                  </a:extLst>
                </a:gridCol>
                <a:gridCol w="930166">
                  <a:extLst>
                    <a:ext uri="{9D8B030D-6E8A-4147-A177-3AD203B41FA5}">
                      <a16:colId xmlns="" xmlns:a16="http://schemas.microsoft.com/office/drawing/2014/main" val="20009"/>
                    </a:ext>
                  </a:extLst>
                </a:gridCol>
                <a:gridCol w="895982">
                  <a:extLst>
                    <a:ext uri="{9D8B030D-6E8A-4147-A177-3AD203B41FA5}">
                      <a16:colId xmlns="" xmlns:a16="http://schemas.microsoft.com/office/drawing/2014/main" val="20010"/>
                    </a:ext>
                  </a:extLst>
                </a:gridCol>
                <a:gridCol w="1043059">
                  <a:extLst>
                    <a:ext uri="{9D8B030D-6E8A-4147-A177-3AD203B41FA5}">
                      <a16:colId xmlns="" xmlns:a16="http://schemas.microsoft.com/office/drawing/2014/main" val="20011"/>
                    </a:ext>
                  </a:extLst>
                </a:gridCol>
              </a:tblGrid>
              <a:tr h="304800">
                <a:tc rowSpan="2">
                  <a:txBody>
                    <a:bodyPr/>
                    <a:lstStyle/>
                    <a:p>
                      <a:pPr marL="0" indent="0" algn="just">
                        <a:lnSpc>
                          <a:spcPct val="150000"/>
                        </a:lnSpc>
                        <a:spcAft>
                          <a:spcPts val="0"/>
                        </a:spcAft>
                      </a:pPr>
                      <a:r>
                        <a:rPr lang="en-GB" sz="1200" dirty="0">
                          <a:effectLst/>
                          <a:latin typeface="Times New Roman" pitchFamily="18" charset="0"/>
                          <a:cs typeface="Times New Roman" pitchFamily="18" charset="0"/>
                        </a:rPr>
                        <a:t>Cost Parameter</a:t>
                      </a:r>
                      <a:endParaRPr lang="en-IN" sz="1200" dirty="0">
                        <a:effectLst/>
                        <a:latin typeface="Times New Roman" pitchFamily="18" charset="0"/>
                        <a:ea typeface="Times New Roman"/>
                        <a:cs typeface="Times New Roman" pitchFamily="18" charset="0"/>
                      </a:endParaRPr>
                    </a:p>
                  </a:txBody>
                  <a:tcPr marL="38998" marR="38998" marT="0" marB="0" anchor="ctr"/>
                </a:tc>
                <a:tc gridSpan="3">
                  <a:txBody>
                    <a:bodyPr/>
                    <a:lstStyle/>
                    <a:p>
                      <a:pPr marL="0" indent="0" algn="ctr">
                        <a:lnSpc>
                          <a:spcPct val="150000"/>
                        </a:lnSpc>
                        <a:spcAft>
                          <a:spcPts val="0"/>
                        </a:spcAft>
                      </a:pPr>
                      <a:r>
                        <a:rPr lang="en-GB" sz="1200" dirty="0">
                          <a:effectLst/>
                          <a:latin typeface="Times New Roman" pitchFamily="18" charset="0"/>
                          <a:cs typeface="Times New Roman" pitchFamily="18" charset="0"/>
                        </a:rPr>
                        <a:t>Vedic Multiplier (Normal)</a:t>
                      </a:r>
                      <a:endParaRPr lang="en-IN" sz="1200" dirty="0">
                        <a:effectLst/>
                        <a:latin typeface="Times New Roman" pitchFamily="18" charset="0"/>
                        <a:ea typeface="Times New Roman"/>
                        <a:cs typeface="Times New Roman" pitchFamily="18" charset="0"/>
                      </a:endParaRPr>
                    </a:p>
                  </a:txBody>
                  <a:tcPr marL="38998" marR="38998" marT="0" marB="0" anchor="ctr"/>
                </a:tc>
                <a:tc hMerge="1">
                  <a:txBody>
                    <a:bodyPr/>
                    <a:lstStyle/>
                    <a:p>
                      <a:endParaRPr lang="en-IN"/>
                    </a:p>
                  </a:txBody>
                  <a:tcPr/>
                </a:tc>
                <a:tc hMerge="1">
                  <a:txBody>
                    <a:bodyPr/>
                    <a:lstStyle/>
                    <a:p>
                      <a:endParaRPr lang="en-IN"/>
                    </a:p>
                  </a:txBody>
                  <a:tcPr/>
                </a:tc>
                <a:tc gridSpan="4">
                  <a:txBody>
                    <a:bodyPr/>
                    <a:lstStyle/>
                    <a:p>
                      <a:pPr marL="0" indent="0" algn="ctr">
                        <a:lnSpc>
                          <a:spcPct val="150000"/>
                        </a:lnSpc>
                        <a:spcAft>
                          <a:spcPts val="0"/>
                        </a:spcAft>
                      </a:pPr>
                      <a:r>
                        <a:rPr lang="en-GB" sz="1200">
                          <a:effectLst/>
                          <a:latin typeface="Times New Roman" pitchFamily="18" charset="0"/>
                          <a:cs typeface="Times New Roman" pitchFamily="18" charset="0"/>
                        </a:rPr>
                        <a:t>Vedic Multiplier using only Parity Preserving</a:t>
                      </a:r>
                      <a:endParaRPr lang="en-IN" sz="1200">
                        <a:effectLst/>
                        <a:latin typeface="Times New Roman" pitchFamily="18" charset="0"/>
                        <a:ea typeface="Times New Roman"/>
                        <a:cs typeface="Times New Roman" pitchFamily="18" charset="0"/>
                      </a:endParaRPr>
                    </a:p>
                  </a:txBody>
                  <a:tcPr marL="38998" marR="38998"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marL="0" indent="0" algn="ctr">
                        <a:lnSpc>
                          <a:spcPct val="150000"/>
                        </a:lnSpc>
                        <a:spcAft>
                          <a:spcPts val="0"/>
                        </a:spcAft>
                      </a:pPr>
                      <a:r>
                        <a:rPr lang="en-GB" sz="1200" dirty="0">
                          <a:effectLst/>
                          <a:latin typeface="Times New Roman" pitchFamily="18" charset="0"/>
                          <a:cs typeface="Times New Roman" pitchFamily="18" charset="0"/>
                        </a:rPr>
                        <a:t>Proposed Vedic Multiplier</a:t>
                      </a:r>
                      <a:endParaRPr lang="en-IN" sz="1200" dirty="0">
                        <a:effectLst/>
                        <a:latin typeface="Times New Roman" pitchFamily="18" charset="0"/>
                        <a:ea typeface="Times New Roman"/>
                        <a:cs typeface="Times New Roman" pitchFamily="18" charset="0"/>
                      </a:endParaRPr>
                    </a:p>
                  </a:txBody>
                  <a:tcPr marL="38998" marR="38998" marT="0" marB="0" anchor="ctr"/>
                </a:tc>
                <a:tc hMerge="1">
                  <a:txBody>
                    <a:bodyPr/>
                    <a:lstStyle/>
                    <a:p>
                      <a:endParaRPr lang="en-IN"/>
                    </a:p>
                  </a:txBody>
                  <a:tcPr/>
                </a:tc>
                <a:tc gridSpan="2">
                  <a:txBody>
                    <a:bodyPr/>
                    <a:lstStyle/>
                    <a:p>
                      <a:pPr marL="0" indent="0" algn="ctr">
                        <a:lnSpc>
                          <a:spcPct val="150000"/>
                        </a:lnSpc>
                        <a:spcAft>
                          <a:spcPts val="0"/>
                        </a:spcAft>
                      </a:pPr>
                      <a:r>
                        <a:rPr lang="en-IN" sz="1200" dirty="0" smtClean="0">
                          <a:effectLst/>
                          <a:latin typeface="Times New Roman" pitchFamily="18" charset="0"/>
                          <a:ea typeface="Times New Roman"/>
                          <a:cs typeface="Times New Roman" pitchFamily="18" charset="0"/>
                        </a:rPr>
                        <a:t>Percentage of Improvement</a:t>
                      </a:r>
                      <a:endParaRPr lang="en-IN" sz="1200" dirty="0">
                        <a:effectLst/>
                        <a:latin typeface="Times New Roman" pitchFamily="18" charset="0"/>
                        <a:ea typeface="Times New Roman"/>
                        <a:cs typeface="Times New Roman" pitchFamily="18" charset="0"/>
                      </a:endParaRPr>
                    </a:p>
                  </a:txBody>
                  <a:tcPr marL="38998" marR="38998" marT="0" marB="0" anchor="ctr"/>
                </a:tc>
                <a:tc hMerge="1">
                  <a:txBody>
                    <a:bodyPr/>
                    <a:lstStyle/>
                    <a:p>
                      <a:pPr marL="0" indent="0" algn="ctr">
                        <a:lnSpc>
                          <a:spcPct val="150000"/>
                        </a:lnSpc>
                        <a:spcAft>
                          <a:spcPts val="0"/>
                        </a:spcAft>
                      </a:pPr>
                      <a:endParaRPr lang="en-IN" sz="1200" dirty="0">
                        <a:effectLst/>
                        <a:latin typeface="Times New Roman" pitchFamily="18" charset="0"/>
                        <a:ea typeface="Times New Roman"/>
                        <a:cs typeface="Times New Roman" pitchFamily="18" charset="0"/>
                      </a:endParaRPr>
                    </a:p>
                  </a:txBody>
                  <a:tcPr marL="38998" marR="38998" marT="0" marB="0" anchor="ctr"/>
                </a:tc>
                <a:extLst>
                  <a:ext uri="{0D108BD9-81ED-4DB2-BD59-A6C34878D82A}">
                    <a16:rowId xmlns="" xmlns:a16="http://schemas.microsoft.com/office/drawing/2014/main" val="10000"/>
                  </a:ext>
                </a:extLst>
              </a:tr>
              <a:tr h="488993">
                <a:tc vMerge="1">
                  <a:txBody>
                    <a:bodyPr/>
                    <a:lstStyle/>
                    <a:p>
                      <a:endParaRPr lang="en-IN"/>
                    </a:p>
                  </a:txBody>
                  <a:tcPr/>
                </a:tc>
                <a:tc>
                  <a:txBody>
                    <a:bodyPr/>
                    <a:lstStyle/>
                    <a:p>
                      <a:pPr marL="0" indent="0" algn="ctr">
                        <a:lnSpc>
                          <a:spcPct val="150000"/>
                        </a:lnSpc>
                        <a:spcAft>
                          <a:spcPts val="0"/>
                        </a:spcAft>
                      </a:pPr>
                      <a:r>
                        <a:rPr lang="en-IN" sz="1100" b="0" kern="1200" dirty="0" smtClean="0">
                          <a:solidFill>
                            <a:schemeClr val="dk1"/>
                          </a:solidFill>
                          <a:latin typeface="Times New Roman" pitchFamily="18" charset="0"/>
                          <a:ea typeface="+mn-ea"/>
                          <a:cs typeface="Times New Roman" pitchFamily="18" charset="0"/>
                        </a:rPr>
                        <a:t>(</a:t>
                      </a:r>
                      <a:r>
                        <a:rPr lang="en-IN" sz="1100" b="0" kern="1200" dirty="0" err="1" smtClean="0">
                          <a:solidFill>
                            <a:schemeClr val="dk1"/>
                          </a:solidFill>
                          <a:latin typeface="Times New Roman" pitchFamily="18" charset="0"/>
                          <a:ea typeface="+mn-ea"/>
                          <a:cs typeface="Times New Roman" pitchFamily="18" charset="0"/>
                        </a:rPr>
                        <a:t>Saligram</a:t>
                      </a:r>
                      <a:r>
                        <a:rPr lang="en-IN" sz="1100" b="0" kern="1200" dirty="0" smtClean="0">
                          <a:solidFill>
                            <a:schemeClr val="dk1"/>
                          </a:solidFill>
                          <a:latin typeface="Times New Roman" pitchFamily="18" charset="0"/>
                          <a:ea typeface="+mn-ea"/>
                          <a:cs typeface="Times New Roman" pitchFamily="18" charset="0"/>
                        </a:rPr>
                        <a:t> &amp; </a:t>
                      </a:r>
                      <a:r>
                        <a:rPr lang="en-IN" sz="1100" b="0" kern="1200" dirty="0" err="1" smtClean="0">
                          <a:solidFill>
                            <a:schemeClr val="dk1"/>
                          </a:solidFill>
                          <a:latin typeface="Times New Roman" pitchFamily="18" charset="0"/>
                          <a:ea typeface="+mn-ea"/>
                          <a:cs typeface="Times New Roman" pitchFamily="18" charset="0"/>
                        </a:rPr>
                        <a:t>Rakshith</a:t>
                      </a:r>
                      <a:r>
                        <a:rPr lang="en-IN" sz="1100" b="0" kern="1200" dirty="0" smtClean="0">
                          <a:solidFill>
                            <a:schemeClr val="dk1"/>
                          </a:solidFill>
                          <a:latin typeface="Times New Roman" pitchFamily="18" charset="0"/>
                          <a:ea typeface="+mn-ea"/>
                          <a:cs typeface="Times New Roman" pitchFamily="18" charset="0"/>
                        </a:rPr>
                        <a:t> 2013)</a:t>
                      </a:r>
                      <a:endParaRPr lang="en-IN" sz="1100" b="0" dirty="0">
                        <a:solidFill>
                          <a:srgbClr val="FF0066"/>
                        </a:solidFill>
                        <a:effectLst/>
                        <a:latin typeface="Times New Roman" pitchFamily="18" charset="0"/>
                        <a:ea typeface="Times New Roman"/>
                        <a:cs typeface="Times New Roman" pitchFamily="18" charset="0"/>
                      </a:endParaRPr>
                    </a:p>
                  </a:txBody>
                  <a:tcPr marL="38998" marR="38998" marT="0" marB="0" anchor="ctr"/>
                </a:tc>
                <a:tc>
                  <a:txBody>
                    <a:bodyPr/>
                    <a:lstStyle/>
                    <a:p>
                      <a:pPr marL="0" indent="0" algn="just">
                        <a:lnSpc>
                          <a:spcPct val="150000"/>
                        </a:lnSpc>
                        <a:spcAft>
                          <a:spcPts val="0"/>
                        </a:spcAft>
                      </a:pPr>
                      <a:r>
                        <a:rPr lang="en-IN" sz="1100" b="0" kern="1200" dirty="0" smtClean="0">
                          <a:solidFill>
                            <a:schemeClr val="dk1"/>
                          </a:solidFill>
                          <a:latin typeface="Times New Roman" pitchFamily="18" charset="0"/>
                          <a:ea typeface="+mn-ea"/>
                          <a:cs typeface="Times New Roman" pitchFamily="18" charset="0"/>
                        </a:rPr>
                        <a:t>(</a:t>
                      </a:r>
                      <a:r>
                        <a:rPr lang="en-IN" sz="1100" b="0" kern="1200" dirty="0" err="1" smtClean="0">
                          <a:solidFill>
                            <a:schemeClr val="dk1"/>
                          </a:solidFill>
                          <a:latin typeface="Times New Roman" pitchFamily="18" charset="0"/>
                          <a:ea typeface="+mn-ea"/>
                          <a:cs typeface="Times New Roman" pitchFamily="18" charset="0"/>
                        </a:rPr>
                        <a:t>Rakshith</a:t>
                      </a:r>
                      <a:r>
                        <a:rPr lang="en-IN" sz="1100" b="0" kern="1200" dirty="0" smtClean="0">
                          <a:solidFill>
                            <a:schemeClr val="dk1"/>
                          </a:solidFill>
                          <a:latin typeface="Times New Roman" pitchFamily="18" charset="0"/>
                          <a:ea typeface="+mn-ea"/>
                          <a:cs typeface="Times New Roman" pitchFamily="18" charset="0"/>
                        </a:rPr>
                        <a:t> &amp; </a:t>
                      </a:r>
                      <a:r>
                        <a:rPr lang="en-IN" sz="1100" b="0" kern="1200" dirty="0" err="1" smtClean="0">
                          <a:solidFill>
                            <a:schemeClr val="dk1"/>
                          </a:solidFill>
                          <a:latin typeface="Times New Roman" pitchFamily="18" charset="0"/>
                          <a:ea typeface="+mn-ea"/>
                          <a:cs typeface="Times New Roman" pitchFamily="18" charset="0"/>
                        </a:rPr>
                        <a:t>Saligram</a:t>
                      </a:r>
                      <a:r>
                        <a:rPr lang="en-IN" sz="1100" b="0" kern="1200" dirty="0" smtClean="0">
                          <a:solidFill>
                            <a:schemeClr val="dk1"/>
                          </a:solidFill>
                          <a:latin typeface="Times New Roman" pitchFamily="18" charset="0"/>
                          <a:ea typeface="+mn-ea"/>
                          <a:cs typeface="Times New Roman" pitchFamily="18" charset="0"/>
                        </a:rPr>
                        <a:t> 2013)</a:t>
                      </a:r>
                      <a:endParaRPr lang="en-IN" sz="1100" b="0" dirty="0">
                        <a:solidFill>
                          <a:srgbClr val="FF0066"/>
                        </a:solidFill>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IN" sz="1100" b="0" kern="1200" dirty="0" smtClean="0">
                          <a:solidFill>
                            <a:schemeClr val="dk1"/>
                          </a:solidFill>
                          <a:latin typeface="Times New Roman" pitchFamily="18" charset="0"/>
                          <a:ea typeface="+mn-ea"/>
                          <a:cs typeface="Times New Roman" pitchFamily="18" charset="0"/>
                        </a:rPr>
                        <a:t>(</a:t>
                      </a:r>
                      <a:r>
                        <a:rPr lang="en-IN" sz="1100" b="0" kern="1200" dirty="0" err="1" smtClean="0">
                          <a:solidFill>
                            <a:schemeClr val="dk1"/>
                          </a:solidFill>
                          <a:latin typeface="Times New Roman" pitchFamily="18" charset="0"/>
                          <a:ea typeface="+mn-ea"/>
                          <a:cs typeface="Times New Roman" pitchFamily="18" charset="0"/>
                        </a:rPr>
                        <a:t>Gowthami</a:t>
                      </a:r>
                      <a:r>
                        <a:rPr lang="en-IN" sz="1100" b="0" kern="1200" dirty="0" smtClean="0">
                          <a:solidFill>
                            <a:schemeClr val="dk1"/>
                          </a:solidFill>
                          <a:latin typeface="Times New Roman" pitchFamily="18" charset="0"/>
                          <a:ea typeface="+mn-ea"/>
                          <a:cs typeface="Times New Roman" pitchFamily="18" charset="0"/>
                        </a:rPr>
                        <a:t> &amp; </a:t>
                      </a:r>
                      <a:r>
                        <a:rPr lang="en-IN" sz="1100" b="0" kern="1200" dirty="0" err="1" smtClean="0">
                          <a:solidFill>
                            <a:schemeClr val="dk1"/>
                          </a:solidFill>
                          <a:latin typeface="Times New Roman" pitchFamily="18" charset="0"/>
                          <a:ea typeface="+mn-ea"/>
                          <a:cs typeface="Times New Roman" pitchFamily="18" charset="0"/>
                        </a:rPr>
                        <a:t>Satyanarayana</a:t>
                      </a:r>
                      <a:r>
                        <a:rPr lang="en-IN" sz="1100" b="0" kern="1200" dirty="0" smtClean="0">
                          <a:solidFill>
                            <a:schemeClr val="dk1"/>
                          </a:solidFill>
                          <a:latin typeface="Times New Roman" pitchFamily="18" charset="0"/>
                          <a:ea typeface="+mn-ea"/>
                          <a:cs typeface="Times New Roman" pitchFamily="18" charset="0"/>
                        </a:rPr>
                        <a:t> 2018)</a:t>
                      </a:r>
                      <a:endParaRPr lang="en-IN" sz="1100" b="0" dirty="0">
                        <a:solidFill>
                          <a:srgbClr val="FF0066"/>
                        </a:solidFill>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200">
                          <a:effectLst/>
                          <a:latin typeface="Times New Roman" pitchFamily="18" charset="0"/>
                          <a:cs typeface="Times New Roman" pitchFamily="18" charset="0"/>
                        </a:rPr>
                        <a:t>Fredkin and Toffoli</a:t>
                      </a:r>
                      <a:endParaRPr lang="en-IN" sz="12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200">
                          <a:effectLst/>
                          <a:latin typeface="Times New Roman" pitchFamily="18" charset="0"/>
                          <a:cs typeface="Times New Roman" pitchFamily="18" charset="0"/>
                        </a:rPr>
                        <a:t>NFT</a:t>
                      </a:r>
                      <a:endParaRPr lang="en-IN" sz="12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200">
                          <a:effectLst/>
                          <a:latin typeface="Times New Roman" pitchFamily="18" charset="0"/>
                          <a:cs typeface="Times New Roman" pitchFamily="18" charset="0"/>
                        </a:rPr>
                        <a:t>RUG</a:t>
                      </a:r>
                      <a:endParaRPr lang="en-IN" sz="12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200">
                          <a:effectLst/>
                          <a:latin typeface="Times New Roman" pitchFamily="18" charset="0"/>
                          <a:cs typeface="Times New Roman" pitchFamily="18" charset="0"/>
                        </a:rPr>
                        <a:t>UPPG</a:t>
                      </a:r>
                      <a:endParaRPr lang="en-IN" sz="12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200" b="1" dirty="0">
                          <a:effectLst/>
                          <a:latin typeface="Times New Roman" pitchFamily="18" charset="0"/>
                          <a:cs typeface="Times New Roman" pitchFamily="18" charset="0"/>
                        </a:rPr>
                        <a:t>Approach-1</a:t>
                      </a:r>
                      <a:endParaRPr lang="en-IN" sz="1200" b="1" dirty="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200" b="1" dirty="0">
                          <a:effectLst/>
                          <a:latin typeface="Times New Roman" pitchFamily="18" charset="0"/>
                          <a:cs typeface="Times New Roman" pitchFamily="18" charset="0"/>
                        </a:rPr>
                        <a:t>Approach-2</a:t>
                      </a:r>
                      <a:endParaRPr lang="en-IN" sz="1200" b="1" dirty="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200" b="1" dirty="0">
                          <a:effectLst/>
                          <a:latin typeface="Times New Roman" pitchFamily="18" charset="0"/>
                          <a:cs typeface="Times New Roman" pitchFamily="18" charset="0"/>
                        </a:rPr>
                        <a:t>Approach-1</a:t>
                      </a:r>
                      <a:endParaRPr lang="en-IN" sz="1200" b="1" dirty="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200" b="1" dirty="0">
                          <a:effectLst/>
                          <a:latin typeface="Times New Roman" pitchFamily="18" charset="0"/>
                          <a:cs typeface="Times New Roman" pitchFamily="18" charset="0"/>
                        </a:rPr>
                        <a:t>Approach-2</a:t>
                      </a:r>
                      <a:endParaRPr lang="en-IN" sz="1200" b="1" dirty="0">
                        <a:effectLst/>
                        <a:latin typeface="Times New Roman" pitchFamily="18" charset="0"/>
                        <a:ea typeface="Times New Roman"/>
                        <a:cs typeface="Times New Roman" pitchFamily="18" charset="0"/>
                      </a:endParaRPr>
                    </a:p>
                  </a:txBody>
                  <a:tcPr marL="38998" marR="38998" marT="0" marB="0" anchor="ctr"/>
                </a:tc>
                <a:extLst>
                  <a:ext uri="{0D108BD9-81ED-4DB2-BD59-A6C34878D82A}">
                    <a16:rowId xmlns="" xmlns:a16="http://schemas.microsoft.com/office/drawing/2014/main" val="10001"/>
                  </a:ext>
                </a:extLst>
              </a:tr>
              <a:tr h="468618">
                <a:tc>
                  <a:txBody>
                    <a:bodyPr/>
                    <a:lstStyle/>
                    <a:p>
                      <a:pPr marL="0" indent="0">
                        <a:lnSpc>
                          <a:spcPct val="115000"/>
                        </a:lnSpc>
                        <a:spcAft>
                          <a:spcPts val="0"/>
                        </a:spcAft>
                      </a:pPr>
                      <a:r>
                        <a:rPr lang="en-US" sz="1400" dirty="0">
                          <a:effectLst/>
                          <a:latin typeface="Times New Roman" pitchFamily="18" charset="0"/>
                          <a:cs typeface="Times New Roman" pitchFamily="18" charset="0"/>
                        </a:rPr>
                        <a:t>Quantum Cost</a:t>
                      </a:r>
                      <a:endParaRPr lang="en-IN" sz="1400" dirty="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164</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162</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128</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424</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432</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960</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480</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376</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264</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b="1" dirty="0" smtClean="0">
                          <a:effectLst/>
                          <a:latin typeface="Times New Roman" pitchFamily="18" charset="0"/>
                          <a:cs typeface="Times New Roman" pitchFamily="18" charset="0"/>
                        </a:rPr>
                        <a:t>11.32% - </a:t>
                      </a:r>
                      <a:r>
                        <a:rPr lang="en-GB" sz="1400" b="1" dirty="0" smtClean="0">
                          <a:effectLst/>
                          <a:latin typeface="Times New Roman" pitchFamily="18" charset="0"/>
                          <a:cs typeface="Times New Roman" pitchFamily="18" charset="0"/>
                        </a:rPr>
                        <a:t>60.83%</a:t>
                      </a:r>
                      <a:endParaRPr lang="en-IN" sz="1400" dirty="0">
                        <a:effectLst/>
                        <a:latin typeface="Times New Roman" pitchFamily="18" charset="0"/>
                        <a:ea typeface="Calibri"/>
                        <a:cs typeface="Times New Roman" pitchFamily="18" charset="0"/>
                      </a:endParaRPr>
                    </a:p>
                  </a:txBody>
                  <a:tcPr marL="38998" marR="38998"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b="1" dirty="0" smtClean="0">
                          <a:effectLst/>
                          <a:latin typeface="Times New Roman" pitchFamily="18" charset="0"/>
                          <a:cs typeface="Times New Roman" pitchFamily="18" charset="0"/>
                        </a:rPr>
                        <a:t>37.73% - </a:t>
                      </a:r>
                      <a:r>
                        <a:rPr lang="en-GB" sz="1400" b="1" dirty="0" smtClean="0">
                          <a:effectLst/>
                          <a:latin typeface="Times New Roman" pitchFamily="18" charset="0"/>
                          <a:cs typeface="Times New Roman" pitchFamily="18" charset="0"/>
                        </a:rPr>
                        <a:t>72.5%</a:t>
                      </a:r>
                      <a:endParaRPr lang="en-IN" sz="1400" b="1" dirty="0" smtClean="0">
                        <a:effectLst/>
                        <a:latin typeface="Times New Roman" pitchFamily="18" charset="0"/>
                        <a:ea typeface="Times New Roman"/>
                        <a:cs typeface="Times New Roman" pitchFamily="18" charset="0"/>
                      </a:endParaRPr>
                    </a:p>
                  </a:txBody>
                  <a:tcPr marL="38998" marR="38998" marT="0" marB="0" anchor="ctr"/>
                </a:tc>
                <a:extLst>
                  <a:ext uri="{0D108BD9-81ED-4DB2-BD59-A6C34878D82A}">
                    <a16:rowId xmlns="" xmlns:a16="http://schemas.microsoft.com/office/drawing/2014/main" val="10002"/>
                  </a:ext>
                </a:extLst>
              </a:tr>
              <a:tr h="468618">
                <a:tc>
                  <a:txBody>
                    <a:bodyPr/>
                    <a:lstStyle/>
                    <a:p>
                      <a:pPr marL="0" indent="0">
                        <a:lnSpc>
                          <a:spcPct val="115000"/>
                        </a:lnSpc>
                        <a:spcAft>
                          <a:spcPts val="0"/>
                        </a:spcAft>
                      </a:pPr>
                      <a:r>
                        <a:rPr lang="en-US" sz="1400">
                          <a:effectLst/>
                          <a:latin typeface="Times New Roman" pitchFamily="18" charset="0"/>
                          <a:cs typeface="Times New Roman" pitchFamily="18" charset="0"/>
                        </a:rPr>
                        <a:t>Garbage Output</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43</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62</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40</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160</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64</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64</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112</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84</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dirty="0">
                          <a:effectLst/>
                          <a:latin typeface="Times New Roman" pitchFamily="18" charset="0"/>
                          <a:cs typeface="Times New Roman" pitchFamily="18" charset="0"/>
                        </a:rPr>
                        <a:t>84</a:t>
                      </a:r>
                      <a:endParaRPr lang="en-IN" sz="1400" dirty="0">
                        <a:effectLst/>
                        <a:latin typeface="Times New Roman" pitchFamily="18" charset="0"/>
                        <a:ea typeface="Calibri"/>
                        <a:cs typeface="Times New Roman" pitchFamily="18" charset="0"/>
                      </a:endParaRPr>
                    </a:p>
                  </a:txBody>
                  <a:tcPr marL="38998" marR="38998" marT="0" marB="0" anchor="ctr"/>
                </a:tc>
                <a:tc gridSpan="2">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GB" sz="1400" b="1" dirty="0" smtClean="0">
                          <a:effectLst/>
                          <a:latin typeface="Times New Roman" pitchFamily="18" charset="0"/>
                          <a:cs typeface="Times New Roman" pitchFamily="18" charset="0"/>
                        </a:rPr>
                        <a:t>25%</a:t>
                      </a:r>
                      <a:r>
                        <a:rPr lang="en-IN" sz="1400" b="0" baseline="0" dirty="0" smtClean="0">
                          <a:effectLst/>
                          <a:latin typeface="Times New Roman" pitchFamily="18" charset="0"/>
                          <a:cs typeface="Times New Roman" pitchFamily="18" charset="0"/>
                        </a:rPr>
                        <a:t> - </a:t>
                      </a:r>
                      <a:r>
                        <a:rPr lang="en-GB" sz="1400" b="1" dirty="0" smtClean="0">
                          <a:effectLst/>
                          <a:latin typeface="Times New Roman" pitchFamily="18" charset="0"/>
                          <a:cs typeface="Times New Roman" pitchFamily="18" charset="0"/>
                        </a:rPr>
                        <a:t>47.5%</a:t>
                      </a:r>
                      <a:endParaRPr lang="en-IN" sz="1400" b="1" dirty="0" smtClean="0">
                        <a:effectLst/>
                        <a:latin typeface="Times New Roman" pitchFamily="18" charset="0"/>
                        <a:ea typeface="Times New Roman"/>
                        <a:cs typeface="Times New Roman" pitchFamily="18" charset="0"/>
                      </a:endParaRPr>
                    </a:p>
                  </a:txBody>
                  <a:tcPr marL="38998" marR="38998" marT="0" marB="0" anchor="ctr"/>
                </a:tc>
                <a:tc hMerge="1">
                  <a:txBody>
                    <a:bodyPr/>
                    <a:lstStyle/>
                    <a:p>
                      <a:pPr marL="0" indent="0" algn="ctr">
                        <a:lnSpc>
                          <a:spcPct val="115000"/>
                        </a:lnSpc>
                        <a:spcAft>
                          <a:spcPts val="0"/>
                        </a:spcAft>
                      </a:pPr>
                      <a:endParaRPr lang="en-IN" sz="1400" dirty="0">
                        <a:effectLst/>
                        <a:latin typeface="Times New Roman" pitchFamily="18" charset="0"/>
                        <a:ea typeface="Calibri"/>
                        <a:cs typeface="Times New Roman" pitchFamily="18" charset="0"/>
                      </a:endParaRPr>
                    </a:p>
                  </a:txBody>
                  <a:tcPr marL="38998" marR="38998" marT="0" marB="0" anchor="ctr"/>
                </a:tc>
                <a:extLst>
                  <a:ext uri="{0D108BD9-81ED-4DB2-BD59-A6C34878D82A}">
                    <a16:rowId xmlns="" xmlns:a16="http://schemas.microsoft.com/office/drawing/2014/main" val="10003"/>
                  </a:ext>
                </a:extLst>
              </a:tr>
              <a:tr h="468618">
                <a:tc>
                  <a:txBody>
                    <a:bodyPr/>
                    <a:lstStyle/>
                    <a:p>
                      <a:pPr marL="0" indent="0">
                        <a:lnSpc>
                          <a:spcPct val="115000"/>
                        </a:lnSpc>
                        <a:spcAft>
                          <a:spcPts val="0"/>
                        </a:spcAft>
                      </a:pPr>
                      <a:r>
                        <a:rPr lang="en-US" sz="1400">
                          <a:effectLst/>
                          <a:latin typeface="Times New Roman" pitchFamily="18" charset="0"/>
                          <a:cs typeface="Times New Roman" pitchFamily="18" charset="0"/>
                        </a:rPr>
                        <a:t>Constant Input</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33</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29</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31</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48</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16</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48</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48</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48</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dirty="0">
                          <a:effectLst/>
                          <a:latin typeface="Times New Roman" pitchFamily="18" charset="0"/>
                          <a:cs typeface="Times New Roman" pitchFamily="18" charset="0"/>
                        </a:rPr>
                        <a:t>48</a:t>
                      </a:r>
                      <a:endParaRPr lang="en-IN" sz="1400" dirty="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IN" sz="1400" dirty="0" smtClean="0">
                          <a:effectLst/>
                          <a:latin typeface="Times New Roman" pitchFamily="18" charset="0"/>
                          <a:ea typeface="Calibri"/>
                          <a:cs typeface="Times New Roman" pitchFamily="18" charset="0"/>
                        </a:rPr>
                        <a:t>-</a:t>
                      </a:r>
                      <a:endParaRPr lang="en-IN" sz="1400" dirty="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IN" sz="1400" dirty="0" smtClean="0">
                          <a:effectLst/>
                          <a:latin typeface="Times New Roman" pitchFamily="18" charset="0"/>
                          <a:ea typeface="Calibri"/>
                          <a:cs typeface="Times New Roman" pitchFamily="18" charset="0"/>
                        </a:rPr>
                        <a:t>-</a:t>
                      </a:r>
                      <a:endParaRPr lang="en-IN" sz="1400" dirty="0">
                        <a:effectLst/>
                        <a:latin typeface="Times New Roman" pitchFamily="18" charset="0"/>
                        <a:ea typeface="Calibri"/>
                        <a:cs typeface="Times New Roman" pitchFamily="18" charset="0"/>
                      </a:endParaRPr>
                    </a:p>
                  </a:txBody>
                  <a:tcPr marL="38998" marR="38998" marT="0" marB="0" anchor="ctr"/>
                </a:tc>
                <a:extLst>
                  <a:ext uri="{0D108BD9-81ED-4DB2-BD59-A6C34878D82A}">
                    <a16:rowId xmlns="" xmlns:a16="http://schemas.microsoft.com/office/drawing/2014/main" val="10004"/>
                  </a:ext>
                </a:extLst>
              </a:tr>
              <a:tr h="468618">
                <a:tc>
                  <a:txBody>
                    <a:bodyPr/>
                    <a:lstStyle/>
                    <a:p>
                      <a:pPr marL="0" indent="0">
                        <a:lnSpc>
                          <a:spcPct val="115000"/>
                        </a:lnSpc>
                        <a:spcAft>
                          <a:spcPts val="0"/>
                        </a:spcAft>
                      </a:pPr>
                      <a:r>
                        <a:rPr lang="en-US" sz="1400">
                          <a:effectLst/>
                          <a:latin typeface="Times New Roman" pitchFamily="18" charset="0"/>
                          <a:cs typeface="Times New Roman" pitchFamily="18" charset="0"/>
                        </a:rPr>
                        <a:t>Number of gates</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33</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37</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31</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60</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48</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36</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48</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36</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36</a:t>
                      </a:r>
                      <a:endParaRPr lang="en-IN" sz="1400">
                        <a:effectLst/>
                        <a:latin typeface="Times New Roman" pitchFamily="18" charset="0"/>
                        <a:ea typeface="Calibri"/>
                        <a:cs typeface="Times New Roman" pitchFamily="18" charset="0"/>
                      </a:endParaRPr>
                    </a:p>
                  </a:txBody>
                  <a:tcPr marL="38998" marR="38998" marT="0" marB="0" anchor="ctr"/>
                </a:tc>
                <a:tc gridSpan="2">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b="1" dirty="0" smtClean="0">
                          <a:effectLst/>
                          <a:latin typeface="Times New Roman" pitchFamily="18" charset="0"/>
                          <a:cs typeface="Times New Roman" pitchFamily="18" charset="0"/>
                        </a:rPr>
                        <a:t>25%</a:t>
                      </a:r>
                      <a:r>
                        <a:rPr lang="en-IN" sz="1400" b="0" baseline="0" dirty="0" smtClean="0">
                          <a:effectLst/>
                          <a:latin typeface="Times New Roman" pitchFamily="18" charset="0"/>
                          <a:cs typeface="Times New Roman" pitchFamily="18" charset="0"/>
                        </a:rPr>
                        <a:t> - </a:t>
                      </a:r>
                      <a:r>
                        <a:rPr lang="en-US" sz="1400" b="1" dirty="0" smtClean="0">
                          <a:effectLst/>
                          <a:latin typeface="Times New Roman" pitchFamily="18" charset="0"/>
                          <a:cs typeface="Times New Roman" pitchFamily="18" charset="0"/>
                        </a:rPr>
                        <a:t>40%</a:t>
                      </a:r>
                      <a:endParaRPr lang="en-IN" sz="1400" b="1" dirty="0" smtClean="0">
                        <a:effectLst/>
                        <a:latin typeface="Times New Roman" pitchFamily="18" charset="0"/>
                        <a:ea typeface="Calibri"/>
                        <a:cs typeface="Times New Roman" pitchFamily="18" charset="0"/>
                      </a:endParaRPr>
                    </a:p>
                  </a:txBody>
                  <a:tcPr marL="38998" marR="38998" marT="0" marB="0" anchor="ctr"/>
                </a:tc>
                <a:tc hMerge="1">
                  <a:txBody>
                    <a:bodyPr/>
                    <a:lstStyle/>
                    <a:p>
                      <a:pPr marL="0" indent="0" algn="ctr">
                        <a:lnSpc>
                          <a:spcPct val="115000"/>
                        </a:lnSpc>
                        <a:spcAft>
                          <a:spcPts val="0"/>
                        </a:spcAft>
                      </a:pPr>
                      <a:endParaRPr lang="en-IN" sz="1400" dirty="0">
                        <a:effectLst/>
                        <a:latin typeface="Times New Roman" pitchFamily="18" charset="0"/>
                        <a:ea typeface="Calibri"/>
                        <a:cs typeface="Times New Roman" pitchFamily="18" charset="0"/>
                      </a:endParaRPr>
                    </a:p>
                  </a:txBody>
                  <a:tcPr marL="38998" marR="38998" marT="0" marB="0" anchor="ctr"/>
                </a:tc>
                <a:extLst>
                  <a:ext uri="{0D108BD9-81ED-4DB2-BD59-A6C34878D82A}">
                    <a16:rowId xmlns="" xmlns:a16="http://schemas.microsoft.com/office/drawing/2014/main" val="10005"/>
                  </a:ext>
                </a:extLst>
              </a:tr>
              <a:tr h="281171">
                <a:tc>
                  <a:txBody>
                    <a:bodyPr/>
                    <a:lstStyle/>
                    <a:p>
                      <a:pPr marL="0" indent="0">
                        <a:lnSpc>
                          <a:spcPct val="115000"/>
                        </a:lnSpc>
                        <a:spcAft>
                          <a:spcPts val="0"/>
                        </a:spcAft>
                      </a:pPr>
                      <a:r>
                        <a:rPr lang="en-US" sz="1400">
                          <a:effectLst/>
                          <a:latin typeface="Times New Roman" pitchFamily="18" charset="0"/>
                          <a:cs typeface="Times New Roman" pitchFamily="18" charset="0"/>
                        </a:rPr>
                        <a:t>Total cost</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273</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290</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230</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692</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560</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1108</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688</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544</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432</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b="1" dirty="0" smtClean="0">
                          <a:effectLst/>
                          <a:latin typeface="Times New Roman" pitchFamily="18" charset="0"/>
                          <a:cs typeface="Times New Roman" pitchFamily="18" charset="0"/>
                        </a:rPr>
                        <a:t>2.85%</a:t>
                      </a:r>
                      <a:r>
                        <a:rPr lang="en-IN" sz="1400" b="1" baseline="0" dirty="0" smtClean="0">
                          <a:effectLst/>
                          <a:latin typeface="Times New Roman" pitchFamily="18" charset="0"/>
                          <a:cs typeface="Times New Roman" pitchFamily="18" charset="0"/>
                        </a:rPr>
                        <a:t> </a:t>
                      </a:r>
                      <a:r>
                        <a:rPr lang="en-IN" sz="1400" dirty="0" smtClean="0">
                          <a:effectLst/>
                          <a:latin typeface="Times New Roman" pitchFamily="18" charset="0"/>
                          <a:ea typeface="Calibri"/>
                          <a:cs typeface="Times New Roman" pitchFamily="18" charset="0"/>
                        </a:rPr>
                        <a:t>-  </a:t>
                      </a:r>
                      <a:r>
                        <a:rPr lang="en-US" sz="1400" b="1" dirty="0" smtClean="0">
                          <a:effectLst/>
                          <a:latin typeface="Times New Roman" pitchFamily="18" charset="0"/>
                          <a:cs typeface="Times New Roman" pitchFamily="18" charset="0"/>
                        </a:rPr>
                        <a:t>50.90%</a:t>
                      </a:r>
                      <a:endParaRPr lang="en-IN" sz="1400" b="1" dirty="0" smtClean="0">
                        <a:effectLst/>
                        <a:latin typeface="Times New Roman" pitchFamily="18" charset="0"/>
                        <a:ea typeface="Calibri"/>
                        <a:cs typeface="Times New Roman" pitchFamily="18" charset="0"/>
                      </a:endParaRPr>
                    </a:p>
                  </a:txBody>
                  <a:tcPr marL="38998" marR="38998"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b="1" dirty="0" smtClean="0">
                          <a:effectLst/>
                          <a:latin typeface="Times New Roman" pitchFamily="18" charset="0"/>
                          <a:cs typeface="Times New Roman" pitchFamily="18" charset="0"/>
                        </a:rPr>
                        <a:t>22.85% - 61%</a:t>
                      </a:r>
                      <a:endParaRPr lang="en-IN" sz="1400" dirty="0">
                        <a:effectLst/>
                        <a:latin typeface="Times New Roman" pitchFamily="18" charset="0"/>
                        <a:ea typeface="Calibri"/>
                        <a:cs typeface="Times New Roman" pitchFamily="18" charset="0"/>
                      </a:endParaRPr>
                    </a:p>
                  </a:txBody>
                  <a:tcPr marL="38998" marR="38998" marT="0" marB="0" anchor="ctr"/>
                </a:tc>
                <a:extLst>
                  <a:ext uri="{0D108BD9-81ED-4DB2-BD59-A6C34878D82A}">
                    <a16:rowId xmlns="" xmlns:a16="http://schemas.microsoft.com/office/drawing/2014/main" val="10006"/>
                  </a:ext>
                </a:extLst>
              </a:tr>
              <a:tr h="733489">
                <a:tc>
                  <a:txBody>
                    <a:bodyPr/>
                    <a:lstStyle/>
                    <a:p>
                      <a:pPr marL="0" indent="0">
                        <a:lnSpc>
                          <a:spcPct val="115000"/>
                        </a:lnSpc>
                        <a:spcAft>
                          <a:spcPts val="0"/>
                        </a:spcAft>
                      </a:pPr>
                      <a:r>
                        <a:rPr lang="en-US" sz="1400">
                          <a:effectLst/>
                          <a:latin typeface="Times New Roman" pitchFamily="18" charset="0"/>
                          <a:cs typeface="Times New Roman" pitchFamily="18" charset="0"/>
                        </a:rPr>
                        <a:t>Logical Calculations</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15000"/>
                        </a:lnSpc>
                        <a:spcAft>
                          <a:spcPts val="0"/>
                        </a:spcAft>
                      </a:pPr>
                      <a:r>
                        <a:rPr lang="en-US" sz="1400">
                          <a:effectLst/>
                          <a:latin typeface="Times New Roman" pitchFamily="18" charset="0"/>
                          <a:cs typeface="Times New Roman" pitchFamily="18" charset="0"/>
                        </a:rPr>
                        <a:t>-</a:t>
                      </a:r>
                      <a:endParaRPr lang="en-IN" sz="1400">
                        <a:effectLst/>
                        <a:latin typeface="Times New Roman" pitchFamily="18" charset="0"/>
                        <a:ea typeface="Calibri"/>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112α+48γ</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144α+96β+144γ</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48α+144β+288γ</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144α+144β+220γ</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144α+140β+80γ</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GB" sz="1400">
                          <a:effectLst/>
                          <a:latin typeface="Times New Roman" pitchFamily="18" charset="0"/>
                          <a:cs typeface="Times New Roman" pitchFamily="18" charset="0"/>
                        </a:rPr>
                        <a:t>144α+140β+48γ</a:t>
                      </a:r>
                      <a:endParaRPr lang="en-IN" sz="140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IN" sz="1400" dirty="0" smtClean="0">
                          <a:effectLst/>
                          <a:latin typeface="Times New Roman" pitchFamily="18" charset="0"/>
                          <a:ea typeface="Times New Roman"/>
                          <a:cs typeface="Times New Roman" pitchFamily="18" charset="0"/>
                        </a:rPr>
                        <a:t>-</a:t>
                      </a:r>
                      <a:endParaRPr lang="en-IN" sz="1400" dirty="0">
                        <a:effectLst/>
                        <a:latin typeface="Times New Roman" pitchFamily="18" charset="0"/>
                        <a:ea typeface="Times New Roman"/>
                        <a:cs typeface="Times New Roman" pitchFamily="18" charset="0"/>
                      </a:endParaRPr>
                    </a:p>
                  </a:txBody>
                  <a:tcPr marL="38998" marR="38998" marT="0" marB="0" anchor="ctr"/>
                </a:tc>
                <a:tc>
                  <a:txBody>
                    <a:bodyPr/>
                    <a:lstStyle/>
                    <a:p>
                      <a:pPr marL="0" indent="0" algn="ctr">
                        <a:lnSpc>
                          <a:spcPct val="150000"/>
                        </a:lnSpc>
                        <a:spcAft>
                          <a:spcPts val="0"/>
                        </a:spcAft>
                      </a:pPr>
                      <a:r>
                        <a:rPr lang="en-IN" sz="1400" dirty="0" smtClean="0">
                          <a:effectLst/>
                          <a:latin typeface="Times New Roman" pitchFamily="18" charset="0"/>
                          <a:ea typeface="Times New Roman"/>
                          <a:cs typeface="Times New Roman" pitchFamily="18" charset="0"/>
                        </a:rPr>
                        <a:t>-</a:t>
                      </a:r>
                      <a:endParaRPr lang="en-IN" sz="1400" dirty="0">
                        <a:effectLst/>
                        <a:latin typeface="Times New Roman" pitchFamily="18" charset="0"/>
                        <a:ea typeface="Times New Roman"/>
                        <a:cs typeface="Times New Roman" pitchFamily="18" charset="0"/>
                      </a:endParaRPr>
                    </a:p>
                  </a:txBody>
                  <a:tcPr marL="38998" marR="38998" marT="0" marB="0" anchor="ctr"/>
                </a:tc>
                <a:extLst>
                  <a:ext uri="{0D108BD9-81ED-4DB2-BD59-A6C34878D82A}">
                    <a16:rowId xmlns="" xmlns:a16="http://schemas.microsoft.com/office/drawing/2014/main" val="10007"/>
                  </a:ext>
                </a:extLst>
              </a:tr>
            </a:tbl>
          </a:graphicData>
        </a:graphic>
      </p:graphicFrame>
      <p:sp>
        <p:nvSpPr>
          <p:cNvPr id="6" name="TextBox 5"/>
          <p:cNvSpPr txBox="1"/>
          <p:nvPr/>
        </p:nvSpPr>
        <p:spPr>
          <a:xfrm>
            <a:off x="1512876" y="5943600"/>
            <a:ext cx="1609736" cy="400110"/>
          </a:xfrm>
          <a:prstGeom prst="rect">
            <a:avLst/>
          </a:prstGeom>
          <a:noFill/>
        </p:spPr>
        <p:txBody>
          <a:bodyPr wrap="none" rtlCol="0">
            <a:spAutoFit/>
          </a:bodyPr>
          <a:lstStyle/>
          <a:p>
            <a:r>
              <a:rPr lang="en-US" sz="2000" b="1" dirty="0" smtClean="0">
                <a:latin typeface="Andalus" pitchFamily="18" charset="-78"/>
                <a:cs typeface="Andalus" pitchFamily="18" charset="-78"/>
              </a:rPr>
              <a:t>Observations:</a:t>
            </a:r>
            <a:endParaRPr lang="en-US" sz="2000" b="1" dirty="0">
              <a:latin typeface="Andalus" pitchFamily="18" charset="-78"/>
              <a:cs typeface="Andalus" pitchFamily="18" charset="-78"/>
            </a:endParaRPr>
          </a:p>
        </p:txBody>
      </p:sp>
      <p:pic>
        <p:nvPicPr>
          <p:cNvPr id="7" name="Picture 6"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17510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i="1" u="sng" dirty="0" smtClean="0">
                <a:solidFill>
                  <a:srgbClr val="00B050"/>
                </a:solidFill>
                <a:latin typeface="Times New Roman" pitchFamily="18" charset="0"/>
                <a:cs typeface="Times New Roman" pitchFamily="18" charset="0"/>
              </a:rPr>
              <a:t>Performance Comparison of Vedic Multiplier</a:t>
            </a:r>
            <a:endParaRPr lang="en-IN" sz="36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10" name="TextBox 9"/>
          <p:cNvSpPr txBox="1"/>
          <p:nvPr/>
        </p:nvSpPr>
        <p:spPr>
          <a:xfrm>
            <a:off x="2360612" y="6260068"/>
            <a:ext cx="7000956" cy="369332"/>
          </a:xfrm>
          <a:prstGeom prst="rect">
            <a:avLst/>
          </a:prstGeom>
          <a:noFill/>
        </p:spPr>
        <p:txBody>
          <a:bodyPr wrap="none" rtlCol="0">
            <a:spAutoFit/>
          </a:bodyPr>
          <a:lstStyle/>
          <a:p>
            <a:pPr marL="465138" indent="-465138">
              <a:buFont typeface="Wingdings" pitchFamily="2" charset="2"/>
              <a:buChar char="v"/>
            </a:pPr>
            <a:r>
              <a:rPr lang="en-IN" b="1" dirty="0" smtClean="0">
                <a:latin typeface="Times New Roman" pitchFamily="18" charset="0"/>
                <a:cs typeface="Times New Roman" pitchFamily="18" charset="0"/>
              </a:rPr>
              <a:t>QC, GO, </a:t>
            </a:r>
            <a:r>
              <a:rPr lang="en-IN" b="1" dirty="0" err="1" smtClean="0">
                <a:latin typeface="Times New Roman" pitchFamily="18" charset="0"/>
                <a:cs typeface="Times New Roman" pitchFamily="18" charset="0"/>
              </a:rPr>
              <a:t>NoG</a:t>
            </a:r>
            <a:r>
              <a:rPr lang="en-IN" b="1" dirty="0" smtClean="0">
                <a:latin typeface="Times New Roman" pitchFamily="18" charset="0"/>
                <a:cs typeface="Times New Roman" pitchFamily="18" charset="0"/>
              </a:rPr>
              <a:t> and Total Cost is reduced. No improvement in CI.</a:t>
            </a:r>
            <a:endParaRPr lang="en-IN" b="1" dirty="0">
              <a:latin typeface="Times New Roman" pitchFamily="18" charset="0"/>
              <a:cs typeface="Times New Roman" pitchFamily="18" charset="0"/>
            </a:endParaRPr>
          </a:p>
        </p:txBody>
      </p:sp>
      <p:sp>
        <p:nvSpPr>
          <p:cNvPr id="11" name="Date Placeholder 10"/>
          <p:cNvSpPr>
            <a:spLocks noGrp="1"/>
          </p:cNvSpPr>
          <p:nvPr>
            <p:ph type="dt" sz="half" idx="10"/>
          </p:nvPr>
        </p:nvSpPr>
        <p:spPr/>
        <p:txBody>
          <a:bodyPr/>
          <a:lstStyle/>
          <a:p>
            <a:fld id="{61D2A053-263F-4B37-8BB1-9282CF04AE59}" type="datetime1">
              <a:rPr lang="ta-IN" smtClean="0"/>
              <a:pPr/>
              <a:t>20-03-2020</a:t>
            </a:fld>
            <a:endParaRPr lang="en-US" dirty="0"/>
          </a:p>
        </p:txBody>
      </p:sp>
      <p:sp>
        <p:nvSpPr>
          <p:cNvPr id="12" name="Slide Number Placeholder 11"/>
          <p:cNvSpPr>
            <a:spLocks noGrp="1"/>
          </p:cNvSpPr>
          <p:nvPr>
            <p:ph type="sldNum" sz="quarter" idx="12"/>
          </p:nvPr>
        </p:nvSpPr>
        <p:spPr/>
        <p:txBody>
          <a:bodyPr/>
          <a:lstStyle/>
          <a:p>
            <a:fld id="{9481EC19-6D0F-46DC-855D-481A351B335A}" type="slidenum">
              <a:rPr lang="en-US" smtClean="0"/>
              <a:pPr/>
              <a:t>83</a:t>
            </a:fld>
            <a:endParaRPr lang="en-US"/>
          </a:p>
        </p:txBody>
      </p:sp>
      <p:sp>
        <p:nvSpPr>
          <p:cNvPr id="13" name="Footer Placeholder 12"/>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4869674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5" name="Title 1"/>
          <p:cNvSpPr txBox="1">
            <a:spLocks/>
          </p:cNvSpPr>
          <p:nvPr/>
        </p:nvSpPr>
        <p:spPr>
          <a:xfrm>
            <a:off x="1751012" y="1524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Summary</a:t>
            </a:r>
            <a:endParaRPr lang="en-IN" sz="4000" b="1" i="1" u="sng" dirty="0">
              <a:solidFill>
                <a:srgbClr val="00B050"/>
              </a:solidFill>
              <a:latin typeface="Times New Roman" pitchFamily="18" charset="0"/>
              <a:cs typeface="Times New Roman" pitchFamily="18" charset="0"/>
            </a:endParaRPr>
          </a:p>
        </p:txBody>
      </p:sp>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200" dirty="0" smtClean="0">
                <a:solidFill>
                  <a:schemeClr val="accent1">
                    <a:lumMod val="50000"/>
                  </a:schemeClr>
                </a:solidFill>
                <a:latin typeface="Bodoni MT Black" pitchFamily="18" charset="0"/>
              </a:rPr>
              <a:t>VEDIC MULTIPLIER</a:t>
            </a:r>
            <a:endParaRPr kumimoji="1" lang="zh-TW" altLang="en-US" sz="2200" dirty="0">
              <a:solidFill>
                <a:schemeClr val="accent1">
                  <a:lumMod val="50000"/>
                </a:schemeClr>
              </a:solidFill>
              <a:latin typeface="Bodoni MT Black" pitchFamily="18" charset="0"/>
            </a:endParaRPr>
          </a:p>
        </p:txBody>
      </p:sp>
      <p:sp>
        <p:nvSpPr>
          <p:cNvPr id="118785" name="Rectangle 1"/>
          <p:cNvSpPr>
            <a:spLocks noChangeArrowheads="1"/>
          </p:cNvSpPr>
          <p:nvPr/>
        </p:nvSpPr>
        <p:spPr bwMode="auto">
          <a:xfrm>
            <a:off x="1598612" y="1495485"/>
            <a:ext cx="1036320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914400" marR="0" lvl="0" indent="-914400" algn="just" defTabSz="914400" rtl="0" eaLnBrk="1" fontAlgn="base" latinLnBrk="0" hangingPunct="1">
              <a:lnSpc>
                <a:spcPct val="100000"/>
              </a:lnSpc>
              <a:spcBef>
                <a:spcPct val="0"/>
              </a:spcBef>
              <a:spcAft>
                <a:spcPct val="0"/>
              </a:spcAft>
              <a:buClrTx/>
              <a:buSzTx/>
              <a:buFont typeface="Wingdings" pitchFamily="2" charset="2"/>
              <a:buChar char="v"/>
              <a:tabLst/>
            </a:pPr>
            <a:r>
              <a:rPr kumimoji="0" lang="en-US" sz="3200" b="1" i="0" u="none" strike="noStrike" cap="none" normalizeH="0" baseline="0" dirty="0" err="1" smtClean="0">
                <a:ln>
                  <a:noFill/>
                </a:ln>
                <a:solidFill>
                  <a:srgbClr val="FF33CC"/>
                </a:solidFill>
                <a:effectLst/>
                <a:latin typeface="Times New Roman" pitchFamily="18" charset="0"/>
                <a:ea typeface="Calibri" pitchFamily="34" charset="0"/>
                <a:cs typeface="Times New Roman" pitchFamily="18" charset="0"/>
              </a:rPr>
              <a:t>Urdhwa</a:t>
            </a:r>
            <a:r>
              <a:rPr kumimoji="0" lang="en-US" sz="3200" b="1" i="0" u="none" strike="noStrike" cap="none" normalizeH="0" baseline="0" dirty="0" smtClean="0">
                <a:ln>
                  <a:noFill/>
                </a:ln>
                <a:solidFill>
                  <a:srgbClr val="FF33CC"/>
                </a:solidFill>
                <a:effectLst/>
                <a:latin typeface="Times New Roman" pitchFamily="18" charset="0"/>
                <a:ea typeface="Calibri" pitchFamily="34" charset="0"/>
                <a:cs typeface="Times New Roman" pitchFamily="18" charset="0"/>
              </a:rPr>
              <a:t> </a:t>
            </a:r>
            <a:r>
              <a:rPr kumimoji="0" lang="en-US" sz="3200" b="1" i="0" u="none" strike="noStrike" cap="none" normalizeH="0" baseline="0" dirty="0" err="1" smtClean="0">
                <a:ln>
                  <a:noFill/>
                </a:ln>
                <a:solidFill>
                  <a:srgbClr val="FF33CC"/>
                </a:solidFill>
                <a:effectLst/>
                <a:latin typeface="Times New Roman" pitchFamily="18" charset="0"/>
                <a:ea typeface="Calibri" pitchFamily="34" charset="0"/>
                <a:cs typeface="Times New Roman" pitchFamily="18" charset="0"/>
              </a:rPr>
              <a:t>Triyakbhyam</a:t>
            </a:r>
            <a:r>
              <a:rPr kumimoji="0" lang="en-US" sz="3200" b="1" i="0" u="none" strike="noStrike" cap="none" normalizeH="0" baseline="0" dirty="0" smtClean="0">
                <a:ln>
                  <a:noFill/>
                </a:ln>
                <a:solidFill>
                  <a:srgbClr val="FF33CC"/>
                </a:solidFill>
                <a:effectLst/>
                <a:latin typeface="Times New Roman" pitchFamily="18" charset="0"/>
                <a:ea typeface="Calibri" pitchFamily="34" charset="0"/>
                <a:cs typeface="Times New Roman" pitchFamily="18" charset="0"/>
              </a:rPr>
              <a:t> </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Vedic multiplier designed using parity preserving reversible gates.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914400" marR="0" lvl="0" indent="-91440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2×2 and 4×4 Vedic multiplier is realized in QCA.</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914400" marR="0" lvl="0" indent="-91440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Significant reduction in </a:t>
            </a:r>
            <a:r>
              <a:rPr kumimoji="0" lang="en-US" sz="3200" b="1" i="0" u="none" strike="noStrike" cap="none" normalizeH="0" baseline="0" dirty="0" smtClean="0">
                <a:ln>
                  <a:noFill/>
                </a:ln>
                <a:solidFill>
                  <a:srgbClr val="FF33CC"/>
                </a:solidFill>
                <a:effectLst/>
                <a:latin typeface="Times New Roman" pitchFamily="18" charset="0"/>
                <a:ea typeface="Calibri" pitchFamily="34" charset="0"/>
                <a:cs typeface="Times New Roman" pitchFamily="18" charset="0"/>
              </a:rPr>
              <a:t>Quantum Cost </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11.32% to 60.83% in approach-1 and 37.73% to 72.5% in approach-2</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3200" b="1" i="0" u="none" strike="noStrike" cap="none" normalizeH="0" baseline="0" dirty="0" smtClean="0">
                <a:ln>
                  <a:noFill/>
                </a:ln>
                <a:solidFill>
                  <a:srgbClr val="FF33CC"/>
                </a:solidFill>
                <a:effectLst/>
                <a:latin typeface="Times New Roman" pitchFamily="18" charset="0"/>
                <a:ea typeface="Calibri" pitchFamily="34" charset="0"/>
                <a:cs typeface="Times New Roman" pitchFamily="18" charset="0"/>
              </a:rPr>
              <a:t>Garbage Output </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(25% - 47.5%) and </a:t>
            </a:r>
            <a:r>
              <a:rPr kumimoji="0" lang="en-US" sz="3200" b="1" i="0" u="none" strike="noStrike" cap="none" normalizeH="0" baseline="0" dirty="0" smtClean="0">
                <a:ln>
                  <a:noFill/>
                </a:ln>
                <a:solidFill>
                  <a:srgbClr val="FF33CC"/>
                </a:solidFill>
                <a:effectLst/>
                <a:latin typeface="Times New Roman" pitchFamily="18" charset="0"/>
                <a:ea typeface="Calibri" pitchFamily="34" charset="0"/>
                <a:cs typeface="Times New Roman" pitchFamily="18" charset="0"/>
              </a:rPr>
              <a:t>Number Of Gates </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(25% - 40%).</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914400" marR="0" lvl="0" indent="-914400" algn="just" defTabSz="914400" rtl="0" eaLnBrk="0" fontAlgn="base" latinLnBrk="0" hangingPunct="0">
              <a:lnSpc>
                <a:spcPct val="100000"/>
              </a:lnSpc>
              <a:spcBef>
                <a:spcPct val="0"/>
              </a:spcBef>
              <a:spcAft>
                <a:spcPct val="0"/>
              </a:spcAft>
              <a:buClrTx/>
              <a:buSzTx/>
              <a:buFont typeface="Wingdings" pitchFamily="2" charset="2"/>
              <a:buChar char="v"/>
              <a:tabLst/>
            </a:pPr>
            <a:r>
              <a:rPr lang="en-US" sz="3200" dirty="0" smtClean="0">
                <a:solidFill>
                  <a:srgbClr val="000000"/>
                </a:solidFill>
                <a:latin typeface="Times New Roman" pitchFamily="18" charset="0"/>
                <a:ea typeface="Calibri" pitchFamily="34" charset="0"/>
                <a:cs typeface="Times New Roman" pitchFamily="18" charset="0"/>
              </a:rPr>
              <a:t>T</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otal cost of the proposed multiplier is reduced up to </a:t>
            </a:r>
            <a:r>
              <a:rPr kumimoji="0" lang="en-US" sz="3200" b="1" i="0" u="none" strike="noStrike" cap="none" normalizeH="0" baseline="0" dirty="0" smtClean="0">
                <a:ln>
                  <a:noFill/>
                </a:ln>
                <a:solidFill>
                  <a:srgbClr val="FF33CC"/>
                </a:solidFill>
                <a:effectLst/>
                <a:latin typeface="Times New Roman" pitchFamily="18" charset="0"/>
                <a:ea typeface="Calibri" pitchFamily="34" charset="0"/>
                <a:cs typeface="Times New Roman" pitchFamily="18" charset="0"/>
              </a:rPr>
              <a:t>61</a:t>
            </a:r>
            <a:r>
              <a:rPr kumimoji="0" lang="en-US" sz="3200" b="0" i="0" u="none" strike="noStrike" cap="none" normalizeH="0" baseline="0" dirty="0" smtClean="0">
                <a:ln>
                  <a:noFill/>
                </a:ln>
                <a:solidFill>
                  <a:srgbClr val="FF33CC"/>
                </a:solidFill>
                <a:effectLst/>
                <a:latin typeface="Times New Roman" pitchFamily="18" charset="0"/>
                <a:ea typeface="Calibri" pitchFamily="34" charset="0"/>
                <a:cs typeface="Times New Roman" pitchFamily="18" charset="0"/>
              </a:rPr>
              <a:t>%</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endParaRPr kumimoji="0" lang="en-US" sz="4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72C483CA-E34B-4D9E-A751-C5B7CF230F7D}" type="datetime1">
              <a:rPr lang="ta-IN" smtClean="0"/>
              <a:pPr/>
              <a:t>20-03-2020</a:t>
            </a:fld>
            <a:endParaRPr lang="en-US"/>
          </a:p>
        </p:txBody>
      </p:sp>
      <p:sp>
        <p:nvSpPr>
          <p:cNvPr id="8" name="Slide Number Placeholder 7"/>
          <p:cNvSpPr>
            <a:spLocks noGrp="1"/>
          </p:cNvSpPr>
          <p:nvPr>
            <p:ph type="sldNum" sz="quarter" idx="12"/>
          </p:nvPr>
        </p:nvSpPr>
        <p:spPr/>
        <p:txBody>
          <a:bodyPr/>
          <a:lstStyle/>
          <a:p>
            <a:fld id="{9481EC19-6D0F-46DC-855D-481A351B335A}" type="slidenum">
              <a:rPr lang="en-US" smtClean="0"/>
              <a:pPr/>
              <a:t>84</a:t>
            </a:fld>
            <a:endParaRPr lang="en-US"/>
          </a:p>
        </p:txBody>
      </p:sp>
      <p:sp>
        <p:nvSpPr>
          <p:cNvPr id="9" name="Footer Placeholder 8"/>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2870" y="1295400"/>
            <a:ext cx="10815956" cy="5029197"/>
          </a:xfrm>
        </p:spPr>
        <p:txBody>
          <a:bodyPr>
            <a:noAutofit/>
          </a:bodyPr>
          <a:lstStyle/>
          <a:p>
            <a:pPr algn="just"/>
            <a:r>
              <a:rPr lang="en-US" sz="2400" dirty="0" smtClean="0">
                <a:latin typeface="Times New Roman" pitchFamily="18" charset="0"/>
                <a:cs typeface="Times New Roman" pitchFamily="18" charset="0"/>
              </a:rPr>
              <a:t>Reversible </a:t>
            </a:r>
            <a:r>
              <a:rPr lang="en-US" sz="2400" b="1" dirty="0" smtClean="0">
                <a:latin typeface="Times New Roman" pitchFamily="18" charset="0"/>
                <a:cs typeface="Times New Roman" pitchFamily="18" charset="0"/>
              </a:rPr>
              <a:t>KMD Gates </a:t>
            </a:r>
            <a:r>
              <a:rPr lang="en-US" sz="2400" dirty="0" smtClean="0">
                <a:latin typeface="Times New Roman" pitchFamily="18" charset="0"/>
                <a:cs typeface="Times New Roman" pitchFamily="18" charset="0"/>
              </a:rPr>
              <a:t>with size of 3×3, 4×4 and 5×5 are proposed.</a:t>
            </a:r>
          </a:p>
          <a:p>
            <a:pPr marL="914400" lvl="1" indent="-457200" algn="just">
              <a:buFont typeface="Wingdings" pitchFamily="2" charset="2"/>
              <a:buChar char="Ø"/>
            </a:pPr>
            <a:r>
              <a:rPr lang="en-US" sz="2400" dirty="0" smtClean="0">
                <a:latin typeface="Times New Roman" pitchFamily="18" charset="0"/>
                <a:cs typeface="Times New Roman" pitchFamily="18" charset="0"/>
              </a:rPr>
              <a:t>13-standard Boolean functions - </a:t>
            </a:r>
            <a:r>
              <a:rPr lang="en-US" sz="2400" b="1" dirty="0" smtClean="0">
                <a:latin typeface="Times New Roman" pitchFamily="18" charset="0"/>
                <a:cs typeface="Times New Roman" pitchFamily="18" charset="0"/>
              </a:rPr>
              <a:t>1.76 </a:t>
            </a:r>
            <a:r>
              <a:rPr lang="en-US" sz="2400" dirty="0" smtClean="0">
                <a:latin typeface="Times New Roman" pitchFamily="18" charset="0"/>
                <a:cs typeface="Times New Roman" pitchFamily="18" charset="0"/>
              </a:rPr>
              <a:t>gates (Avg.).</a:t>
            </a:r>
          </a:p>
          <a:p>
            <a:pPr algn="just"/>
            <a:r>
              <a:rPr lang="en-US" sz="2400" dirty="0" smtClean="0">
                <a:latin typeface="Times New Roman" pitchFamily="18" charset="0"/>
                <a:cs typeface="Times New Roman" pitchFamily="18" charset="0"/>
              </a:rPr>
              <a:t>ALU – Integrated Arithmetic and Logical Modules.</a:t>
            </a:r>
          </a:p>
          <a:p>
            <a:pPr marL="914400" lvl="1" indent="-457200" algn="just">
              <a:buFont typeface="Wingdings" pitchFamily="2" charset="2"/>
              <a:buChar char="Ø"/>
            </a:pPr>
            <a:r>
              <a:rPr lang="en-US" sz="2400" b="1" dirty="0" smtClean="0">
                <a:latin typeface="Times New Roman" pitchFamily="18" charset="0"/>
                <a:cs typeface="Times New Roman" pitchFamily="18" charset="0"/>
              </a:rPr>
              <a:t>18</a:t>
            </a:r>
            <a:r>
              <a:rPr lang="en-US" sz="2400" dirty="0" smtClean="0">
                <a:latin typeface="Times New Roman" pitchFamily="18" charset="0"/>
                <a:cs typeface="Times New Roman" pitchFamily="18" charset="0"/>
              </a:rPr>
              <a:t> distinct ALU operations (10 arithmetic and 8 logical ).</a:t>
            </a:r>
          </a:p>
          <a:p>
            <a:pPr marL="914400" lvl="1" indent="-457200" algn="just">
              <a:buFont typeface="Wingdings" pitchFamily="2" charset="2"/>
              <a:buChar char="Ø"/>
            </a:pPr>
            <a:r>
              <a:rPr lang="en-US" sz="2400" dirty="0" smtClean="0">
                <a:latin typeface="Times New Roman" pitchFamily="18" charset="0"/>
                <a:cs typeface="Times New Roman" pitchFamily="18" charset="0"/>
              </a:rPr>
              <a:t>Reduced quantum cost up to </a:t>
            </a:r>
            <a:r>
              <a:rPr lang="en-US" sz="2400" b="1" dirty="0" smtClean="0">
                <a:latin typeface="Times New Roman" pitchFamily="18" charset="0"/>
                <a:cs typeface="Times New Roman" pitchFamily="18" charset="0"/>
              </a:rPr>
              <a:t>69</a:t>
            </a:r>
            <a:r>
              <a:rPr lang="en-US" sz="2400" dirty="0" smtClean="0">
                <a:latin typeface="Times New Roman" pitchFamily="18" charset="0"/>
                <a:cs typeface="Times New Roman" pitchFamily="18" charset="0"/>
              </a:rPr>
              <a:t>% and number of gates up to </a:t>
            </a:r>
            <a:r>
              <a:rPr lang="en-US" sz="2400" b="1" dirty="0" smtClean="0">
                <a:latin typeface="Times New Roman" pitchFamily="18" charset="0"/>
                <a:cs typeface="Times New Roman" pitchFamily="18" charset="0"/>
              </a:rPr>
              <a:t>21</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FP Division –  IEEE754; </a:t>
            </a:r>
            <a:r>
              <a:rPr lang="en-US" sz="2400" b="1" dirty="0" smtClean="0">
                <a:latin typeface="Times New Roman" pitchFamily="18" charset="0"/>
                <a:cs typeface="Times New Roman" pitchFamily="18" charset="0"/>
              </a:rPr>
              <a:t>non-restoring .</a:t>
            </a:r>
          </a:p>
          <a:p>
            <a:pPr marL="914400" lvl="1" indent="-457200" algn="just">
              <a:buFont typeface="Wingdings" pitchFamily="2" charset="2"/>
              <a:buChar char="Ø"/>
            </a:pPr>
            <a:r>
              <a:rPr lang="en-US" sz="2400" dirty="0" smtClean="0">
                <a:latin typeface="Times New Roman" pitchFamily="18" charset="0"/>
                <a:cs typeface="Times New Roman" pitchFamily="18" charset="0"/>
              </a:rPr>
              <a:t>Reduced Quantum Cost, Constant input and in Number of Gates.</a:t>
            </a:r>
          </a:p>
          <a:p>
            <a:pPr algn="just"/>
            <a:r>
              <a:rPr lang="en-US" sz="2400" dirty="0" smtClean="0">
                <a:latin typeface="Times New Roman" pitchFamily="18" charset="0"/>
                <a:cs typeface="Times New Roman" pitchFamily="18" charset="0"/>
              </a:rPr>
              <a:t>Vedic multiplier –  </a:t>
            </a:r>
            <a:r>
              <a:rPr lang="en-US" sz="2400" dirty="0" err="1" smtClean="0">
                <a:latin typeface="Times New Roman" pitchFamily="18" charset="0"/>
                <a:cs typeface="Times New Roman" pitchFamily="18" charset="0"/>
              </a:rPr>
              <a:t>Urdhwa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Triyakbhyam</a:t>
            </a:r>
            <a:r>
              <a:rPr lang="en-US" sz="2400" dirty="0" smtClean="0">
                <a:latin typeface="Times New Roman" pitchFamily="18" charset="0"/>
                <a:cs typeface="Times New Roman" pitchFamily="18" charset="0"/>
              </a:rPr>
              <a:t>. </a:t>
            </a:r>
          </a:p>
          <a:p>
            <a:pPr marL="914400" lvl="1" indent="-457200" algn="just">
              <a:buFont typeface="Wingdings" pitchFamily="2" charset="2"/>
              <a:buChar char="Ø"/>
            </a:pPr>
            <a:r>
              <a:rPr lang="en-US" sz="2400" dirty="0" smtClean="0">
                <a:latin typeface="Times New Roman" pitchFamily="18" charset="0"/>
                <a:cs typeface="Times New Roman" pitchFamily="18" charset="0"/>
              </a:rPr>
              <a:t>Reduced Quantum Cost (11-72%), Garbage Output (25 - 47%), and Number of Gates (25 - 40%). </a:t>
            </a:r>
          </a:p>
          <a:p>
            <a:pPr algn="just"/>
            <a:r>
              <a:rPr lang="en-US" sz="2400" dirty="0" smtClean="0">
                <a:latin typeface="Times New Roman" pitchFamily="18" charset="0"/>
                <a:cs typeface="Times New Roman" pitchFamily="18" charset="0"/>
              </a:rPr>
              <a:t>Functional simulations – Quantum Cellular Automata (QCA); </a:t>
            </a:r>
          </a:p>
          <a:p>
            <a:pPr algn="just">
              <a:buNone/>
            </a:pPr>
            <a:r>
              <a:rPr lang="en-US" sz="2400" dirty="0" smtClean="0">
                <a:latin typeface="Times New Roman" pitchFamily="18" charset="0"/>
                <a:cs typeface="Times New Roman" pitchFamily="18" charset="0"/>
              </a:rPr>
              <a:t>	Quantum Circuits – </a:t>
            </a:r>
            <a:r>
              <a:rPr lang="en-US" sz="2400" dirty="0" err="1" smtClean="0">
                <a:latin typeface="Times New Roman" pitchFamily="18" charset="0"/>
                <a:cs typeface="Times New Roman" pitchFamily="18" charset="0"/>
              </a:rPr>
              <a:t>RCViewer</a:t>
            </a:r>
            <a:r>
              <a:rPr lang="en-US" sz="2400"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p:txBody>
      </p:sp>
      <p:pic>
        <p:nvPicPr>
          <p:cNvPr id="7" name="Picture 6"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8" name="Title 1"/>
          <p:cNvSpPr txBox="1">
            <a:spLocks/>
          </p:cNvSpPr>
          <p:nvPr/>
        </p:nvSpPr>
        <p:spPr>
          <a:xfrm>
            <a:off x="1674812" y="1524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Conclusions</a:t>
            </a:r>
            <a:endParaRPr lang="en-IN" sz="4000" b="1" i="1" u="sng" dirty="0">
              <a:solidFill>
                <a:srgbClr val="00B050"/>
              </a:solidFill>
              <a:latin typeface="Times New Roman" pitchFamily="18" charset="0"/>
              <a:cs typeface="Times New Roman" pitchFamily="18" charset="0"/>
            </a:endParaRPr>
          </a:p>
        </p:txBody>
      </p:sp>
      <p:sp>
        <p:nvSpPr>
          <p:cNvPr id="9" name="Rounded Rectangle 8"/>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tabLst>
                <a:tab pos="2974975" algn="l"/>
              </a:tabLst>
              <a:defRPr/>
            </a:pPr>
            <a:r>
              <a:rPr kumimoji="1" lang="en-IN" altLang="zh-TW" sz="3200" dirty="0" smtClean="0">
                <a:solidFill>
                  <a:schemeClr val="accent1">
                    <a:lumMod val="50000"/>
                  </a:schemeClr>
                </a:solidFill>
                <a:latin typeface="Bodoni MT Black" pitchFamily="18" charset="0"/>
              </a:rPr>
              <a:t>CONCLUSIONS</a:t>
            </a:r>
            <a:endParaRPr kumimoji="1" lang="zh-TW" altLang="en-US" sz="2400" dirty="0">
              <a:solidFill>
                <a:schemeClr val="accent1">
                  <a:lumMod val="50000"/>
                </a:schemeClr>
              </a:solidFill>
              <a:latin typeface="Bodoni MT Black" pitchFamily="18" charset="0"/>
            </a:endParaRPr>
          </a:p>
        </p:txBody>
      </p:sp>
      <p:sp>
        <p:nvSpPr>
          <p:cNvPr id="6" name="Date Placeholder 5"/>
          <p:cNvSpPr>
            <a:spLocks noGrp="1"/>
          </p:cNvSpPr>
          <p:nvPr>
            <p:ph type="dt" sz="half" idx="10"/>
          </p:nvPr>
        </p:nvSpPr>
        <p:spPr/>
        <p:txBody>
          <a:bodyPr/>
          <a:lstStyle/>
          <a:p>
            <a:fld id="{BC1A6C07-2B37-4FE3-AA1C-C6BA1C041625}"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85</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0259311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70012" y="1295400"/>
            <a:ext cx="10818813" cy="5562600"/>
          </a:xfrm>
        </p:spPr>
        <p:txBody>
          <a:bodyPr>
            <a:noAutofit/>
          </a:bodyPr>
          <a:lstStyle/>
          <a:p>
            <a:pPr lvl="0" algn="just">
              <a:buFont typeface="+mj-lt"/>
              <a:buAutoNum type="arabicPeriod"/>
            </a:pPr>
            <a:r>
              <a:rPr lang="en-IN" sz="1200" dirty="0" err="1" smtClean="0">
                <a:latin typeface="Times New Roman" pitchFamily="18" charset="0"/>
                <a:cs typeface="Times New Roman" pitchFamily="18" charset="0"/>
              </a:rPr>
              <a:t>Anantha</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Lakshmi</a:t>
            </a:r>
            <a:r>
              <a:rPr lang="en-IN" sz="1200" dirty="0" smtClean="0">
                <a:latin typeface="Times New Roman" pitchFamily="18" charset="0"/>
                <a:cs typeface="Times New Roman" pitchFamily="18" charset="0"/>
              </a:rPr>
              <a:t>,  AV &amp; </a:t>
            </a:r>
            <a:r>
              <a:rPr lang="en-IN" sz="1200" dirty="0" err="1" smtClean="0">
                <a:latin typeface="Times New Roman" pitchFamily="18" charset="0"/>
                <a:cs typeface="Times New Roman" pitchFamily="18" charset="0"/>
              </a:rPr>
              <a:t>Gnanou</a:t>
            </a:r>
            <a:r>
              <a:rPr lang="en-IN" sz="1200" dirty="0" smtClean="0">
                <a:latin typeface="Times New Roman" pitchFamily="18" charset="0"/>
                <a:cs typeface="Times New Roman" pitchFamily="18" charset="0"/>
              </a:rPr>
              <a:t> Florence </a:t>
            </a:r>
            <a:r>
              <a:rPr lang="en-IN" sz="1200" dirty="0" err="1" smtClean="0">
                <a:latin typeface="Times New Roman" pitchFamily="18" charset="0"/>
                <a:cs typeface="Times New Roman" pitchFamily="18" charset="0"/>
              </a:rPr>
              <a:t>Sudha</a:t>
            </a:r>
            <a:r>
              <a:rPr lang="en-IN" sz="1200" dirty="0" smtClean="0">
                <a:latin typeface="Times New Roman" pitchFamily="18" charset="0"/>
                <a:cs typeface="Times New Roman" pitchFamily="18" charset="0"/>
              </a:rPr>
              <a:t> 2017, ‘Design of a reversible floating-point square root using modified non-restoring algorithm’, Microprocessors and Microsystems, vol. 50, pp. 39–53.</a:t>
            </a:r>
            <a:endParaRPr lang="en-US" sz="1200" dirty="0" smtClean="0">
              <a:latin typeface="Times New Roman" pitchFamily="18" charset="0"/>
              <a:cs typeface="Times New Roman" pitchFamily="18" charset="0"/>
            </a:endParaRPr>
          </a:p>
          <a:p>
            <a:pPr lvl="0" algn="just">
              <a:buFont typeface="+mj-lt"/>
              <a:buAutoNum type="arabicPeriod"/>
            </a:pPr>
            <a:r>
              <a:rPr lang="en-IN" sz="1200" dirty="0" smtClean="0">
                <a:latin typeface="Times New Roman" pitchFamily="18" charset="0"/>
                <a:cs typeface="Times New Roman" pitchFamily="18" charset="0"/>
              </a:rPr>
              <a:t>Antoine </a:t>
            </a:r>
            <a:r>
              <a:rPr lang="en-IN" sz="1200" dirty="0" err="1" smtClean="0">
                <a:latin typeface="Times New Roman" pitchFamily="18" charset="0"/>
                <a:cs typeface="Times New Roman" pitchFamily="18" charset="0"/>
              </a:rPr>
              <a:t>Be´rut</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Artak</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Arakelyan</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Artyom</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Petrosyan</a:t>
            </a:r>
            <a:r>
              <a:rPr lang="en-IN" sz="1200" dirty="0" smtClean="0">
                <a:latin typeface="Times New Roman" pitchFamily="18" charset="0"/>
                <a:cs typeface="Times New Roman" pitchFamily="18" charset="0"/>
              </a:rPr>
              <a:t>, Sergio </a:t>
            </a:r>
            <a:r>
              <a:rPr lang="en-IN" sz="1200" dirty="0" err="1" smtClean="0">
                <a:latin typeface="Times New Roman" pitchFamily="18" charset="0"/>
                <a:cs typeface="Times New Roman" pitchFamily="18" charset="0"/>
              </a:rPr>
              <a:t>Ciliberto</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Raoul</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Dillenschneider</a:t>
            </a:r>
            <a:r>
              <a:rPr lang="en-IN" sz="1200" dirty="0" smtClean="0">
                <a:latin typeface="Times New Roman" pitchFamily="18" charset="0"/>
                <a:cs typeface="Times New Roman" pitchFamily="18" charset="0"/>
              </a:rPr>
              <a:t> &amp; Eric Lutz 2012, ‘Experimental verification of </a:t>
            </a:r>
            <a:r>
              <a:rPr lang="en-IN" sz="1200" dirty="0" err="1" smtClean="0">
                <a:latin typeface="Times New Roman" pitchFamily="18" charset="0"/>
                <a:cs typeface="Times New Roman" pitchFamily="18" charset="0"/>
              </a:rPr>
              <a:t>Landauer’s</a:t>
            </a:r>
            <a:r>
              <a:rPr lang="en-IN" sz="1200" dirty="0" smtClean="0">
                <a:latin typeface="Times New Roman" pitchFamily="18" charset="0"/>
                <a:cs typeface="Times New Roman" pitchFamily="18" charset="0"/>
              </a:rPr>
              <a:t> principle linking information and thermodynamics’, Macmillan Publishers Limited, vol. 483, pp. 187-190.   </a:t>
            </a:r>
            <a:endParaRPr lang="en-US" sz="1200" dirty="0" smtClean="0">
              <a:latin typeface="Times New Roman" pitchFamily="18" charset="0"/>
              <a:cs typeface="Times New Roman" pitchFamily="18" charset="0"/>
            </a:endParaRPr>
          </a:p>
          <a:p>
            <a:pPr lvl="0" algn="just">
              <a:buFont typeface="+mj-lt"/>
              <a:buAutoNum type="arabicPeriod"/>
            </a:pPr>
            <a:r>
              <a:rPr lang="en-IN" sz="1200" dirty="0" err="1" smtClean="0">
                <a:latin typeface="Times New Roman" pitchFamily="18" charset="0"/>
                <a:cs typeface="Times New Roman" pitchFamily="18" charset="0"/>
              </a:rPr>
              <a:t>Arabani</a:t>
            </a:r>
            <a:r>
              <a:rPr lang="en-IN" sz="1200" dirty="0" smtClean="0">
                <a:latin typeface="Times New Roman" pitchFamily="18" charset="0"/>
                <a:cs typeface="Times New Roman" pitchFamily="18" charset="0"/>
              </a:rPr>
              <a:t> SR, </a:t>
            </a:r>
            <a:r>
              <a:rPr lang="en-IN" sz="1200" dirty="0" err="1" smtClean="0">
                <a:latin typeface="Times New Roman" pitchFamily="18" charset="0"/>
                <a:cs typeface="Times New Roman" pitchFamily="18" charset="0"/>
              </a:rPr>
              <a:t>Reshadinezhad</a:t>
            </a:r>
            <a:r>
              <a:rPr lang="en-IN" sz="1200" dirty="0" smtClean="0">
                <a:latin typeface="Times New Roman" pitchFamily="18" charset="0"/>
                <a:cs typeface="Times New Roman" pitchFamily="18" charset="0"/>
              </a:rPr>
              <a:t> MR &amp; </a:t>
            </a:r>
            <a:r>
              <a:rPr lang="en-IN" sz="1200" dirty="0" err="1" smtClean="0">
                <a:latin typeface="Times New Roman" pitchFamily="18" charset="0"/>
                <a:cs typeface="Times New Roman" pitchFamily="18" charset="0"/>
              </a:rPr>
              <a:t>Haghparast</a:t>
            </a:r>
            <a:r>
              <a:rPr lang="en-IN" sz="1200" dirty="0" smtClean="0">
                <a:latin typeface="Times New Roman" pitchFamily="18" charset="0"/>
                <a:cs typeface="Times New Roman" pitchFamily="18" charset="0"/>
              </a:rPr>
              <a:t> M 2018, ‘Design of a parity preserving reversible full adder/</a:t>
            </a:r>
            <a:r>
              <a:rPr lang="en-IN" sz="1200" dirty="0" err="1" smtClean="0">
                <a:latin typeface="Times New Roman" pitchFamily="18" charset="0"/>
                <a:cs typeface="Times New Roman" pitchFamily="18" charset="0"/>
              </a:rPr>
              <a:t>subtractor</a:t>
            </a:r>
            <a:r>
              <a:rPr lang="en-IN" sz="1200" dirty="0" smtClean="0">
                <a:latin typeface="Times New Roman" pitchFamily="18" charset="0"/>
                <a:cs typeface="Times New Roman" pitchFamily="18" charset="0"/>
              </a:rPr>
              <a:t> circuit’, International Journal of Computational Intelligence Studies, vol. 7, no. 1, pp. 19-32. </a:t>
            </a:r>
            <a:endParaRPr lang="en-US" sz="1200" dirty="0" smtClean="0">
              <a:latin typeface="Times New Roman" pitchFamily="18" charset="0"/>
              <a:cs typeface="Times New Roman" pitchFamily="18" charset="0"/>
            </a:endParaRPr>
          </a:p>
          <a:p>
            <a:pPr lvl="0" algn="just">
              <a:buFont typeface="+mj-lt"/>
              <a:buAutoNum type="arabicPeriod"/>
            </a:pPr>
            <a:r>
              <a:rPr lang="en-IN" sz="1200" dirty="0" err="1" smtClean="0">
                <a:latin typeface="Times New Roman" pitchFamily="18" charset="0"/>
                <a:cs typeface="Times New Roman" pitchFamily="18" charset="0"/>
              </a:rPr>
              <a:t>Ashvin</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Chudasama</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Trailokya</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Nath</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Sasamal</a:t>
            </a:r>
            <a:r>
              <a:rPr lang="en-IN" sz="1200" dirty="0" smtClean="0">
                <a:latin typeface="Times New Roman" pitchFamily="18" charset="0"/>
                <a:cs typeface="Times New Roman" pitchFamily="18" charset="0"/>
              </a:rPr>
              <a:t> &amp; </a:t>
            </a:r>
            <a:r>
              <a:rPr lang="en-IN" sz="1200" dirty="0" err="1" smtClean="0">
                <a:latin typeface="Times New Roman" pitchFamily="18" charset="0"/>
                <a:cs typeface="Times New Roman" pitchFamily="18" charset="0"/>
              </a:rPr>
              <a:t>Jyoti</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Yadav</a:t>
            </a:r>
            <a:r>
              <a:rPr lang="en-IN" sz="1200" dirty="0" smtClean="0">
                <a:latin typeface="Times New Roman" pitchFamily="18" charset="0"/>
                <a:cs typeface="Times New Roman" pitchFamily="18" charset="0"/>
              </a:rPr>
              <a:t> 2018, ‘An efficient design of Vedic multiplier using ripple carry adder in Quantum-dot Cellular Automata’, Computers and Electrical Engineering, vol. 65, pp. 527-542. </a:t>
            </a:r>
            <a:endParaRPr lang="en-US" sz="1200" dirty="0" smtClean="0">
              <a:latin typeface="Times New Roman" pitchFamily="18" charset="0"/>
              <a:cs typeface="Times New Roman" pitchFamily="18" charset="0"/>
            </a:endParaRPr>
          </a:p>
          <a:p>
            <a:pPr lvl="0" algn="just">
              <a:buFont typeface="+mj-lt"/>
              <a:buAutoNum type="arabicPeriod"/>
            </a:pPr>
            <a:r>
              <a:rPr lang="en-US" sz="1200" dirty="0" err="1" smtClean="0">
                <a:latin typeface="Times New Roman" pitchFamily="18" charset="0"/>
                <a:cs typeface="Times New Roman" pitchFamily="18" charset="0"/>
              </a:rPr>
              <a:t>Bandan</a:t>
            </a:r>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Bhoi</a:t>
            </a:r>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Neeraj</a:t>
            </a:r>
            <a:r>
              <a:rPr lang="en-US" sz="1200" dirty="0" smtClean="0">
                <a:latin typeface="Times New Roman" pitchFamily="18" charset="0"/>
                <a:cs typeface="Times New Roman" pitchFamily="18" charset="0"/>
              </a:rPr>
              <a:t> Kumar </a:t>
            </a:r>
            <a:r>
              <a:rPr lang="en-US" sz="1200" dirty="0" err="1" smtClean="0">
                <a:latin typeface="Times New Roman" pitchFamily="18" charset="0"/>
                <a:cs typeface="Times New Roman" pitchFamily="18" charset="0"/>
              </a:rPr>
              <a:t>Misra</a:t>
            </a:r>
            <a:r>
              <a:rPr lang="en-US" sz="1200" dirty="0" smtClean="0">
                <a:latin typeface="Times New Roman" pitchFamily="18" charset="0"/>
                <a:cs typeface="Times New Roman" pitchFamily="18" charset="0"/>
              </a:rPr>
              <a:t> &amp; </a:t>
            </a:r>
            <a:r>
              <a:rPr lang="en-US" sz="1200" dirty="0" err="1" smtClean="0">
                <a:latin typeface="Times New Roman" pitchFamily="18" charset="0"/>
                <a:cs typeface="Times New Roman" pitchFamily="18" charset="0"/>
              </a:rPr>
              <a:t>Manoranjan</a:t>
            </a:r>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Pradhan</a:t>
            </a:r>
            <a:r>
              <a:rPr lang="en-US" sz="1200" dirty="0" smtClean="0">
                <a:latin typeface="Times New Roman" pitchFamily="18" charset="0"/>
                <a:cs typeface="Times New Roman" pitchFamily="18" charset="0"/>
              </a:rPr>
              <a:t> 2017, ‘Design and evaluation of an efficient parity-preserving reversible QCA gate with online testability’, Cogent Engineering, vol.4, pp. 1-18. </a:t>
            </a:r>
          </a:p>
          <a:p>
            <a:pPr lvl="0" algn="just">
              <a:buFont typeface="+mj-lt"/>
              <a:buAutoNum type="arabicPeriod"/>
            </a:pPr>
            <a:r>
              <a:rPr lang="en-IN" sz="1200" dirty="0" smtClean="0">
                <a:latin typeface="Times New Roman" pitchFamily="18" charset="0"/>
                <a:cs typeface="Times New Roman" pitchFamily="18" charset="0"/>
              </a:rPr>
              <a:t>Bennett, CH 1973, ‘Logical Reversibility of computation’, IBM Journal of Research and Development, vol. 17, pp.525 – 532.  </a:t>
            </a:r>
            <a:endParaRPr lang="en-US" sz="1200" dirty="0" smtClean="0">
              <a:latin typeface="Times New Roman" pitchFamily="18" charset="0"/>
              <a:cs typeface="Times New Roman" pitchFamily="18" charset="0"/>
            </a:endParaRPr>
          </a:p>
          <a:p>
            <a:pPr lvl="0" algn="just">
              <a:buFont typeface="+mj-lt"/>
              <a:buAutoNum type="arabicPeriod"/>
            </a:pPr>
            <a:r>
              <a:rPr lang="en-IN" sz="1200" dirty="0" err="1" smtClean="0">
                <a:latin typeface="Times New Roman" pitchFamily="18" charset="0"/>
                <a:cs typeface="Times New Roman" pitchFamily="18" charset="0"/>
              </a:rPr>
              <a:t>Bibhash</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Sen</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Manojit</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Dutta</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Mrinal</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Goswami</a:t>
            </a:r>
            <a:r>
              <a:rPr lang="en-IN" sz="1200" dirty="0" smtClean="0">
                <a:latin typeface="Times New Roman" pitchFamily="18" charset="0"/>
                <a:cs typeface="Times New Roman" pitchFamily="18" charset="0"/>
              </a:rPr>
              <a:t> &amp; </a:t>
            </a:r>
            <a:r>
              <a:rPr lang="en-IN" sz="1200" dirty="0" err="1" smtClean="0">
                <a:latin typeface="Times New Roman" pitchFamily="18" charset="0"/>
                <a:cs typeface="Times New Roman" pitchFamily="18" charset="0"/>
              </a:rPr>
              <a:t>Biplab</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Sikdar</a:t>
            </a:r>
            <a:r>
              <a:rPr lang="en-IN" sz="1200" dirty="0" smtClean="0">
                <a:latin typeface="Times New Roman" pitchFamily="18" charset="0"/>
                <a:cs typeface="Times New Roman" pitchFamily="18" charset="0"/>
              </a:rPr>
              <a:t>, K  2014, ‘Modular Design of stable reversible ALU by QCA multiplexer with increase in programmability’, Microelectronics Journal, vol. 45, no. 11, pp. 1522–1532. </a:t>
            </a:r>
            <a:endParaRPr lang="en-US" sz="1200" dirty="0" smtClean="0">
              <a:latin typeface="Times New Roman" pitchFamily="18" charset="0"/>
              <a:cs typeface="Times New Roman" pitchFamily="18" charset="0"/>
            </a:endParaRPr>
          </a:p>
          <a:p>
            <a:pPr lvl="0" algn="just">
              <a:buFont typeface="+mj-lt"/>
              <a:buAutoNum type="arabicPeriod"/>
            </a:pPr>
            <a:r>
              <a:rPr lang="en-IN" sz="1200" dirty="0" err="1" smtClean="0">
                <a:latin typeface="Times New Roman" pitchFamily="18" charset="0"/>
                <a:cs typeface="Times New Roman" pitchFamily="18" charset="0"/>
              </a:rPr>
              <a:t>Faraz</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Dastan</a:t>
            </a:r>
            <a:r>
              <a:rPr lang="en-IN" sz="1200" dirty="0" smtClean="0">
                <a:latin typeface="Times New Roman" pitchFamily="18" charset="0"/>
                <a:cs typeface="Times New Roman" pitchFamily="18" charset="0"/>
              </a:rPr>
              <a:t> &amp; </a:t>
            </a:r>
            <a:r>
              <a:rPr lang="en-IN" sz="1200" dirty="0" err="1" smtClean="0">
                <a:latin typeface="Times New Roman" pitchFamily="18" charset="0"/>
                <a:cs typeface="Times New Roman" pitchFamily="18" charset="0"/>
              </a:rPr>
              <a:t>Majid</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Haghparast</a:t>
            </a:r>
            <a:r>
              <a:rPr lang="en-IN" sz="1200" dirty="0" smtClean="0">
                <a:latin typeface="Times New Roman" pitchFamily="18" charset="0"/>
                <a:cs typeface="Times New Roman" pitchFamily="18" charset="0"/>
              </a:rPr>
              <a:t> 2011, ‘A novel </a:t>
            </a:r>
            <a:r>
              <a:rPr lang="en-IN" sz="1200" dirty="0" err="1" smtClean="0">
                <a:latin typeface="Times New Roman" pitchFamily="18" charset="0"/>
                <a:cs typeface="Times New Roman" pitchFamily="18" charset="0"/>
              </a:rPr>
              <a:t>nanometric</a:t>
            </a:r>
            <a:r>
              <a:rPr lang="en-IN" sz="1200" dirty="0" smtClean="0">
                <a:latin typeface="Times New Roman" pitchFamily="18" charset="0"/>
                <a:cs typeface="Times New Roman" pitchFamily="18" charset="0"/>
              </a:rPr>
              <a:t> fault tolerant reversible divider’, International Journal of the Physical Sciences, vol. 6,  no.24,  pp. 5671-5681.  </a:t>
            </a:r>
            <a:endParaRPr lang="en-US" sz="1200" dirty="0" smtClean="0">
              <a:latin typeface="Times New Roman" pitchFamily="18" charset="0"/>
              <a:cs typeface="Times New Roman" pitchFamily="18" charset="0"/>
            </a:endParaRPr>
          </a:p>
          <a:p>
            <a:pPr lvl="0" algn="just">
              <a:buFont typeface="+mj-lt"/>
              <a:buAutoNum type="arabicPeriod"/>
            </a:pPr>
            <a:r>
              <a:rPr lang="en-US" sz="1200" dirty="0" err="1" smtClean="0">
                <a:latin typeface="Times New Roman" pitchFamily="18" charset="0"/>
                <a:cs typeface="Times New Roman" pitchFamily="18" charset="0"/>
              </a:rPr>
              <a:t>Fredkin</a:t>
            </a:r>
            <a:r>
              <a:rPr lang="en-US" sz="1200" dirty="0" smtClean="0">
                <a:latin typeface="Times New Roman" pitchFamily="18" charset="0"/>
                <a:cs typeface="Times New Roman" pitchFamily="18" charset="0"/>
              </a:rPr>
              <a:t>, E &amp; </a:t>
            </a:r>
            <a:r>
              <a:rPr lang="en-US" sz="1200" dirty="0" err="1" smtClean="0">
                <a:latin typeface="Times New Roman" pitchFamily="18" charset="0"/>
                <a:cs typeface="Times New Roman" pitchFamily="18" charset="0"/>
              </a:rPr>
              <a:t>Tommaso</a:t>
            </a:r>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Toffoli</a:t>
            </a:r>
            <a:r>
              <a:rPr lang="en-US" sz="1200" dirty="0" smtClean="0">
                <a:latin typeface="Times New Roman" pitchFamily="18" charset="0"/>
                <a:cs typeface="Times New Roman" pitchFamily="18" charset="0"/>
              </a:rPr>
              <a:t> 1980, ‘Conservative Logic’, MIT Laboratory for Computer Science, International Journal of Theoretical Physics vol. 21, pp. 219–253. </a:t>
            </a:r>
          </a:p>
          <a:p>
            <a:pPr lvl="0" algn="just">
              <a:buFont typeface="+mj-lt"/>
              <a:buAutoNum type="arabicPeriod"/>
            </a:pPr>
            <a:r>
              <a:rPr lang="en-IN" sz="1200" dirty="0" err="1" smtClean="0">
                <a:latin typeface="Times New Roman" pitchFamily="18" charset="0"/>
                <a:cs typeface="Times New Roman" pitchFamily="18" charset="0"/>
              </a:rPr>
              <a:t>Gowthami</a:t>
            </a:r>
            <a:r>
              <a:rPr lang="en-IN" sz="1200" dirty="0" smtClean="0">
                <a:latin typeface="Times New Roman" pitchFamily="18" charset="0"/>
                <a:cs typeface="Times New Roman" pitchFamily="18" charset="0"/>
              </a:rPr>
              <a:t>, P &amp; </a:t>
            </a:r>
            <a:r>
              <a:rPr lang="en-IN" sz="1200" dirty="0" err="1" smtClean="0">
                <a:latin typeface="Times New Roman" pitchFamily="18" charset="0"/>
                <a:cs typeface="Times New Roman" pitchFamily="18" charset="0"/>
              </a:rPr>
              <a:t>Satyanarayana</a:t>
            </a:r>
            <a:r>
              <a:rPr lang="en-IN" sz="1200" dirty="0" smtClean="0">
                <a:latin typeface="Times New Roman" pitchFamily="18" charset="0"/>
                <a:cs typeface="Times New Roman" pitchFamily="18" charset="0"/>
              </a:rPr>
              <a:t>, RVS 2018, ‘Performance Evaluation of Reversible Vedic Multiplier’, ARPN Journal of Engineering and Applied Sciences, vol. 13, no. 3, pp. 1002-1008. </a:t>
            </a:r>
            <a:endParaRPr lang="en-US" sz="1200" dirty="0" smtClean="0">
              <a:latin typeface="Times New Roman" pitchFamily="18" charset="0"/>
              <a:cs typeface="Times New Roman" pitchFamily="18" charset="0"/>
            </a:endParaRPr>
          </a:p>
          <a:p>
            <a:pPr lvl="0" algn="just">
              <a:buFont typeface="+mj-lt"/>
              <a:buAutoNum type="arabicPeriod"/>
            </a:pPr>
            <a:r>
              <a:rPr lang="en-IN" sz="1200" dirty="0" smtClean="0">
                <a:latin typeface="Times New Roman" pitchFamily="18" charset="0"/>
                <a:cs typeface="Times New Roman" pitchFamily="18" charset="0"/>
              </a:rPr>
              <a:t>Jamal, L &amp; </a:t>
            </a:r>
            <a:r>
              <a:rPr lang="en-IN" sz="1200" dirty="0" err="1" smtClean="0">
                <a:latin typeface="Times New Roman" pitchFamily="18" charset="0"/>
                <a:cs typeface="Times New Roman" pitchFamily="18" charset="0"/>
              </a:rPr>
              <a:t>Babu</a:t>
            </a:r>
            <a:r>
              <a:rPr lang="en-IN" sz="1200" dirty="0" smtClean="0">
                <a:latin typeface="Times New Roman" pitchFamily="18" charset="0"/>
                <a:cs typeface="Times New Roman" pitchFamily="18" charset="0"/>
              </a:rPr>
              <a:t>, HMH 2013, ‘Efficient approaches to design a reversible floating point divider’, Proceedings of the IEEE International Midwest Symposium on Circuits and Systems, vol. 13, pp. 3004–3007. </a:t>
            </a:r>
            <a:endParaRPr lang="en-US" sz="1200" dirty="0" smtClean="0">
              <a:latin typeface="Times New Roman" pitchFamily="18" charset="0"/>
              <a:cs typeface="Times New Roman" pitchFamily="18" charset="0"/>
            </a:endParaRPr>
          </a:p>
          <a:p>
            <a:pPr lvl="0" algn="just">
              <a:buFont typeface="+mj-lt"/>
              <a:buAutoNum type="arabicPeriod"/>
            </a:pPr>
            <a:r>
              <a:rPr lang="en-IN" sz="1200" dirty="0" err="1" smtClean="0">
                <a:latin typeface="Times New Roman" pitchFamily="18" charset="0"/>
                <a:cs typeface="Times New Roman" pitchFamily="18" charset="0"/>
              </a:rPr>
              <a:t>Landauer</a:t>
            </a:r>
            <a:r>
              <a:rPr lang="en-IN" sz="1200" dirty="0" smtClean="0">
                <a:latin typeface="Times New Roman" pitchFamily="18" charset="0"/>
                <a:cs typeface="Times New Roman" pitchFamily="18" charset="0"/>
              </a:rPr>
              <a:t>, R 1961, ‘Irreversibility and heat generation in the computing process’, IBM Journal of Research and Development, vol. 5, no. 3, pp. 183-191. </a:t>
            </a:r>
            <a:endParaRPr lang="en-US" sz="1200" dirty="0" smtClean="0">
              <a:latin typeface="Times New Roman" pitchFamily="18" charset="0"/>
              <a:cs typeface="Times New Roman" pitchFamily="18" charset="0"/>
            </a:endParaRPr>
          </a:p>
          <a:p>
            <a:pPr lvl="0" algn="just">
              <a:buFont typeface="+mj-lt"/>
              <a:buAutoNum type="arabicPeriod"/>
            </a:pPr>
            <a:r>
              <a:rPr lang="en-IN" sz="1200" dirty="0" err="1" smtClean="0">
                <a:latin typeface="Times New Roman" pitchFamily="18" charset="0"/>
                <a:cs typeface="Times New Roman" pitchFamily="18" charset="0"/>
              </a:rPr>
              <a:t>Rakshith</a:t>
            </a:r>
            <a:r>
              <a:rPr lang="en-IN" sz="1200" dirty="0" smtClean="0">
                <a:latin typeface="Times New Roman" pitchFamily="18" charset="0"/>
                <a:cs typeface="Times New Roman" pitchFamily="18" charset="0"/>
              </a:rPr>
              <a:t>, TR &amp; </a:t>
            </a:r>
            <a:r>
              <a:rPr lang="en-IN" sz="1200" dirty="0" err="1" smtClean="0">
                <a:latin typeface="Times New Roman" pitchFamily="18" charset="0"/>
                <a:cs typeface="Times New Roman" pitchFamily="18" charset="0"/>
              </a:rPr>
              <a:t>Saligram</a:t>
            </a:r>
            <a:r>
              <a:rPr lang="en-IN" sz="1200" dirty="0" smtClean="0">
                <a:latin typeface="Times New Roman" pitchFamily="18" charset="0"/>
                <a:cs typeface="Times New Roman" pitchFamily="18" charset="0"/>
              </a:rPr>
              <a:t>, R 2013, ‘Design of High Speed Low Power Multiplier using Reversible logic: a Vedic Mathematical Approach’, International Conference on Circuits, Power and Computing Technologies (ICCPCT-2013), pp. 775-781. </a:t>
            </a:r>
            <a:endParaRPr lang="en-US" sz="1200" dirty="0" smtClean="0">
              <a:latin typeface="Times New Roman" pitchFamily="18" charset="0"/>
              <a:cs typeface="Times New Roman" pitchFamily="18" charset="0"/>
            </a:endParaRPr>
          </a:p>
          <a:p>
            <a:pPr lvl="0" algn="just">
              <a:buFont typeface="+mj-lt"/>
              <a:buAutoNum type="arabicPeriod"/>
            </a:pPr>
            <a:r>
              <a:rPr lang="en-IN" sz="1200" dirty="0" err="1" smtClean="0">
                <a:latin typeface="Times New Roman" pitchFamily="18" charset="0"/>
                <a:cs typeface="Times New Roman" pitchFamily="18" charset="0"/>
              </a:rPr>
              <a:t>Saligram</a:t>
            </a:r>
            <a:r>
              <a:rPr lang="en-IN" sz="1200" dirty="0" smtClean="0">
                <a:latin typeface="Times New Roman" pitchFamily="18" charset="0"/>
                <a:cs typeface="Times New Roman" pitchFamily="18" charset="0"/>
              </a:rPr>
              <a:t>, R &amp; </a:t>
            </a:r>
            <a:r>
              <a:rPr lang="en-IN" sz="1200" dirty="0" err="1" smtClean="0">
                <a:latin typeface="Times New Roman" pitchFamily="18" charset="0"/>
                <a:cs typeface="Times New Roman" pitchFamily="18" charset="0"/>
              </a:rPr>
              <a:t>Rakshith</a:t>
            </a:r>
            <a:r>
              <a:rPr lang="en-IN" sz="1200" dirty="0" smtClean="0">
                <a:latin typeface="Times New Roman" pitchFamily="18" charset="0"/>
                <a:cs typeface="Times New Roman" pitchFamily="18" charset="0"/>
              </a:rPr>
              <a:t> TR 2013, ‘Optimized Reversible Vedic Multipliers for High Speed Low Power Operations’, IEEE Conference on Information and Communication Technologies (ICT 2013), pp. 809-814. </a:t>
            </a:r>
            <a:endParaRPr lang="en-US" sz="1200" dirty="0" smtClean="0">
              <a:latin typeface="Times New Roman" pitchFamily="18" charset="0"/>
              <a:cs typeface="Times New Roman" pitchFamily="18" charset="0"/>
            </a:endParaRPr>
          </a:p>
          <a:p>
            <a:pPr lvl="0" algn="just">
              <a:buFont typeface="+mj-lt"/>
              <a:buAutoNum type="arabicPeriod"/>
            </a:pPr>
            <a:r>
              <a:rPr lang="en-IN" sz="1200" dirty="0" err="1" smtClean="0">
                <a:latin typeface="Times New Roman" pitchFamily="18" charset="0"/>
                <a:cs typeface="Times New Roman" pitchFamily="18" charset="0"/>
              </a:rPr>
              <a:t>Trailokya</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Nath</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Sasamala</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Ashutosh</a:t>
            </a:r>
            <a:r>
              <a:rPr lang="en-IN" sz="1200" dirty="0" smtClean="0">
                <a:latin typeface="Times New Roman" pitchFamily="18" charset="0"/>
                <a:cs typeface="Times New Roman" pitchFamily="18" charset="0"/>
              </a:rPr>
              <a:t> Kumar Singh &amp; </a:t>
            </a:r>
            <a:r>
              <a:rPr lang="en-IN" sz="1200" dirty="0" err="1" smtClean="0">
                <a:latin typeface="Times New Roman" pitchFamily="18" charset="0"/>
                <a:cs typeface="Times New Roman" pitchFamily="18" charset="0"/>
              </a:rPr>
              <a:t>Anand</a:t>
            </a:r>
            <a:r>
              <a:rPr lang="en-IN" sz="1200" dirty="0" smtClean="0">
                <a:latin typeface="Times New Roman" pitchFamily="18" charset="0"/>
                <a:cs typeface="Times New Roman" pitchFamily="18" charset="0"/>
              </a:rPr>
              <a:t> </a:t>
            </a:r>
            <a:r>
              <a:rPr lang="en-IN" sz="1200" dirty="0" err="1" smtClean="0">
                <a:latin typeface="Times New Roman" pitchFamily="18" charset="0"/>
                <a:cs typeface="Times New Roman" pitchFamily="18" charset="0"/>
              </a:rPr>
              <a:t>Mohanaa</a:t>
            </a:r>
            <a:r>
              <a:rPr lang="en-IN" sz="1200" dirty="0" smtClean="0">
                <a:latin typeface="Times New Roman" pitchFamily="18" charset="0"/>
                <a:cs typeface="Times New Roman" pitchFamily="18" charset="0"/>
              </a:rPr>
              <a:t> 2016, ‘Efficient design of reversible ALU in quantum-dot cellular automata’, </a:t>
            </a:r>
            <a:r>
              <a:rPr lang="en-IN" sz="1200" dirty="0" err="1" smtClean="0">
                <a:latin typeface="Times New Roman" pitchFamily="18" charset="0"/>
                <a:cs typeface="Times New Roman" pitchFamily="18" charset="0"/>
              </a:rPr>
              <a:t>Optik</a:t>
            </a:r>
            <a:r>
              <a:rPr lang="en-IN" sz="1200" dirty="0" smtClean="0">
                <a:latin typeface="Times New Roman" pitchFamily="18" charset="0"/>
                <a:cs typeface="Times New Roman" pitchFamily="18" charset="0"/>
              </a:rPr>
              <a:t> Journal, vol. 127, pp. 6172–6182. </a:t>
            </a:r>
            <a:endParaRPr lang="en-US" sz="1200" dirty="0" smtClean="0">
              <a:latin typeface="Times New Roman" pitchFamily="18" charset="0"/>
              <a:cs typeface="Times New Roman" pitchFamily="18" charset="0"/>
            </a:endParaRPr>
          </a:p>
        </p:txBody>
      </p:sp>
      <p:pic>
        <p:nvPicPr>
          <p:cNvPr id="6" name="Picture 5"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1674812" y="1524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References</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3200" dirty="0" smtClean="0">
                <a:solidFill>
                  <a:schemeClr val="accent1">
                    <a:lumMod val="50000"/>
                  </a:schemeClr>
                </a:solidFill>
                <a:latin typeface="Bodoni MT Black" pitchFamily="18" charset="0"/>
              </a:rPr>
              <a:t>REFERENCES</a:t>
            </a:r>
            <a:endParaRPr kumimoji="1" lang="zh-TW" altLang="en-US" sz="32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EAF22362-9D63-4E63-9435-992F61820CD7}"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86</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5064455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370011" y="1371600"/>
            <a:ext cx="10591801" cy="5257800"/>
          </a:xfrm>
        </p:spPr>
        <p:txBody>
          <a:bodyPr>
            <a:noAutofit/>
          </a:bodyPr>
          <a:lstStyle/>
          <a:p>
            <a:pPr algn="just">
              <a:buNone/>
            </a:pPr>
            <a:r>
              <a:rPr lang="en-US" sz="1400" b="1" dirty="0" smtClean="0">
                <a:latin typeface="Times New Roman" pitchFamily="18" charset="0"/>
                <a:cs typeface="Times New Roman" pitchFamily="18" charset="0"/>
              </a:rPr>
              <a:t>Annexure – I / Revised Journal List 2019 </a:t>
            </a:r>
          </a:p>
          <a:p>
            <a:pPr marL="514350" indent="-514350" algn="just">
              <a:buFont typeface="+mj-lt"/>
              <a:buAutoNum type="arabicPeriod"/>
            </a:pPr>
            <a:r>
              <a:rPr lang="en-US" sz="1400" dirty="0" err="1" smtClean="0">
                <a:latin typeface="Times New Roman" pitchFamily="18" charset="0"/>
                <a:cs typeface="Times New Roman" pitchFamily="18" charset="0"/>
              </a:rPr>
              <a:t>Kamaraj</a:t>
            </a:r>
            <a:r>
              <a:rPr lang="en-US" sz="1400" dirty="0" smtClean="0">
                <a:latin typeface="Times New Roman" pitchFamily="18" charset="0"/>
                <a:cs typeface="Times New Roman" pitchFamily="18" charset="0"/>
              </a:rPr>
              <a:t>, A &amp; </a:t>
            </a:r>
            <a:r>
              <a:rPr lang="en-US" sz="1400" dirty="0" err="1" smtClean="0">
                <a:latin typeface="Times New Roman" pitchFamily="18" charset="0"/>
                <a:cs typeface="Times New Roman" pitchFamily="18" charset="0"/>
              </a:rPr>
              <a:t>Marichamy</a:t>
            </a:r>
            <a:r>
              <a:rPr lang="en-US" sz="1400" dirty="0" smtClean="0">
                <a:latin typeface="Times New Roman" pitchFamily="18" charset="0"/>
                <a:cs typeface="Times New Roman" pitchFamily="18" charset="0"/>
              </a:rPr>
              <a:t>, P 2019, “Design of fault-tolerant reversible Vedic multiplier in quantum cellular automata”, Journal of the National Science Foundation of Sri Lanka, vol. 47(4), pp.371-382. (Impact  factor = </a:t>
            </a:r>
            <a:r>
              <a:rPr lang="en-US" sz="1400" b="1" dirty="0" smtClean="0">
                <a:latin typeface="Times New Roman" pitchFamily="18" charset="0"/>
                <a:cs typeface="Times New Roman" pitchFamily="18" charset="0"/>
              </a:rPr>
              <a:t>0.419</a:t>
            </a:r>
            <a:r>
              <a:rPr lang="en-US" sz="1400" dirty="0" smtClean="0">
                <a:latin typeface="Times New Roman" pitchFamily="18" charset="0"/>
                <a:cs typeface="Times New Roman" pitchFamily="18" charset="0"/>
              </a:rPr>
              <a:t>) (</a:t>
            </a:r>
            <a:r>
              <a:rPr lang="en-IN" sz="1400" dirty="0" smtClean="0">
                <a:latin typeface="Times New Roman" pitchFamily="18" charset="0"/>
                <a:cs typeface="Times New Roman" pitchFamily="18" charset="0"/>
              </a:rPr>
              <a:t>ISSN No.: 1391-4588; </a:t>
            </a:r>
            <a:r>
              <a:rPr lang="en-US" sz="1400" dirty="0" smtClean="0">
                <a:latin typeface="Times New Roman" pitchFamily="18" charset="0"/>
                <a:cs typeface="Times New Roman" pitchFamily="18" charset="0"/>
              </a:rPr>
              <a:t>S. No. 7605 – Anna University revised Journal list). </a:t>
            </a:r>
          </a:p>
          <a:p>
            <a:pPr marL="514350" indent="-514350" algn="just">
              <a:buFont typeface="+mj-lt"/>
              <a:buAutoNum type="arabicPeriod"/>
            </a:pPr>
            <a:r>
              <a:rPr lang="en-US" sz="1400" dirty="0" err="1" smtClean="0">
                <a:latin typeface="Times New Roman" pitchFamily="18" charset="0"/>
                <a:cs typeface="Times New Roman" pitchFamily="18" charset="0"/>
              </a:rPr>
              <a:t>Kamaraj</a:t>
            </a:r>
            <a:r>
              <a:rPr lang="en-US" sz="1400" dirty="0" smtClean="0">
                <a:latin typeface="Times New Roman" pitchFamily="18" charset="0"/>
                <a:cs typeface="Times New Roman" pitchFamily="18" charset="0"/>
              </a:rPr>
              <a:t>, A &amp; </a:t>
            </a:r>
            <a:r>
              <a:rPr lang="en-US" sz="1400" dirty="0" err="1" smtClean="0">
                <a:latin typeface="Times New Roman" pitchFamily="18" charset="0"/>
                <a:cs typeface="Times New Roman" pitchFamily="18" charset="0"/>
              </a:rPr>
              <a:t>Marichamy</a:t>
            </a:r>
            <a:r>
              <a:rPr lang="en-US" sz="1400" dirty="0" smtClean="0">
                <a:latin typeface="Times New Roman" pitchFamily="18" charset="0"/>
                <a:cs typeface="Times New Roman" pitchFamily="18" charset="0"/>
              </a:rPr>
              <a:t>, P 2019, ‘Design of integrated reversible fault-tolerant arithmetic and logic unit’, Microprocessors and Microsystems, vol. 69, pp. 16–23. (Impact Factor = </a:t>
            </a:r>
            <a:r>
              <a:rPr lang="en-US" sz="1400" b="1" dirty="0" smtClean="0">
                <a:latin typeface="Times New Roman" pitchFamily="18" charset="0"/>
                <a:cs typeface="Times New Roman" pitchFamily="18" charset="0"/>
              </a:rPr>
              <a:t>1.049</a:t>
            </a:r>
            <a:r>
              <a:rPr lang="en-US" sz="1400" dirty="0" smtClean="0">
                <a:latin typeface="Times New Roman" pitchFamily="18" charset="0"/>
                <a:cs typeface="Times New Roman" pitchFamily="18" charset="0"/>
              </a:rPr>
              <a:t>) (</a:t>
            </a:r>
            <a:r>
              <a:rPr lang="en-IN" sz="1400" dirty="0" smtClean="0">
                <a:latin typeface="Times New Roman" pitchFamily="18" charset="0"/>
                <a:cs typeface="Times New Roman" pitchFamily="18" charset="0"/>
              </a:rPr>
              <a:t>ISSN No.: 0141-9331; </a:t>
            </a:r>
            <a:r>
              <a:rPr lang="en-US" sz="1400" dirty="0" smtClean="0">
                <a:latin typeface="Times New Roman" pitchFamily="18" charset="0"/>
                <a:cs typeface="Times New Roman" pitchFamily="18" charset="0"/>
              </a:rPr>
              <a:t>S. No. 8390 – Anna University revised Journal list). </a:t>
            </a:r>
          </a:p>
          <a:p>
            <a:pPr marL="514350" indent="-514350" algn="just">
              <a:buFont typeface="+mj-lt"/>
              <a:buAutoNum type="arabicPeriod"/>
            </a:pPr>
            <a:r>
              <a:rPr lang="en-US" sz="1400" dirty="0" err="1" smtClean="0">
                <a:latin typeface="Times New Roman" pitchFamily="18" charset="0"/>
                <a:cs typeface="Times New Roman" pitchFamily="18" charset="0"/>
              </a:rPr>
              <a:t>Kamaraj</a:t>
            </a:r>
            <a:r>
              <a:rPr lang="en-US" sz="1400" dirty="0" smtClean="0">
                <a:latin typeface="Times New Roman" pitchFamily="18" charset="0"/>
                <a:cs typeface="Times New Roman" pitchFamily="18" charset="0"/>
              </a:rPr>
              <a:t>, A &amp; </a:t>
            </a:r>
            <a:r>
              <a:rPr lang="en-US" sz="1400" dirty="0" err="1" smtClean="0">
                <a:latin typeface="Times New Roman" pitchFamily="18" charset="0"/>
                <a:cs typeface="Times New Roman" pitchFamily="18" charset="0"/>
              </a:rPr>
              <a:t>Marichamy</a:t>
            </a:r>
            <a:r>
              <a:rPr lang="en-US" sz="1400" dirty="0" smtClean="0">
                <a:latin typeface="Times New Roman" pitchFamily="18" charset="0"/>
                <a:cs typeface="Times New Roman" pitchFamily="18" charset="0"/>
              </a:rPr>
              <a:t>, P 2018, ‘Design of Fault-Tolerant Reversible Floating Point Division’, </a:t>
            </a:r>
            <a:r>
              <a:rPr lang="en-US" sz="1400" dirty="0" err="1" smtClean="0">
                <a:latin typeface="Times New Roman" pitchFamily="18" charset="0"/>
                <a:cs typeface="Times New Roman" pitchFamily="18" charset="0"/>
              </a:rPr>
              <a:t>Informacije</a:t>
            </a:r>
            <a:r>
              <a:rPr lang="en-US" sz="1400" dirty="0" smtClean="0">
                <a:latin typeface="Times New Roman" pitchFamily="18" charset="0"/>
                <a:cs typeface="Times New Roman" pitchFamily="18" charset="0"/>
              </a:rPr>
              <a:t> MIDEM – Journal of Microelectronics, Electronic Components and Materials, vol. 48, no. 3, pp. 161–171. (Impact Factor = </a:t>
            </a:r>
            <a:r>
              <a:rPr lang="en-US" sz="1400" b="1" dirty="0" smtClean="0">
                <a:latin typeface="Times New Roman" pitchFamily="18" charset="0"/>
                <a:cs typeface="Times New Roman" pitchFamily="18" charset="0"/>
              </a:rPr>
              <a:t>0.476</a:t>
            </a:r>
            <a:r>
              <a:rPr lang="en-US" sz="1400" dirty="0" smtClean="0">
                <a:latin typeface="Times New Roman" pitchFamily="18" charset="0"/>
                <a:cs typeface="Times New Roman" pitchFamily="18" charset="0"/>
              </a:rPr>
              <a:t>) (</a:t>
            </a:r>
            <a:r>
              <a:rPr lang="en-IN" sz="1400" dirty="0" smtClean="0">
                <a:latin typeface="Times New Roman" pitchFamily="18" charset="0"/>
                <a:cs typeface="Times New Roman" pitchFamily="18" charset="0"/>
              </a:rPr>
              <a:t>ISSN No.: 0352-9045; </a:t>
            </a:r>
            <a:r>
              <a:rPr lang="en-US" sz="1400" dirty="0" smtClean="0">
                <a:latin typeface="Times New Roman" pitchFamily="18" charset="0"/>
                <a:cs typeface="Times New Roman" pitchFamily="18" charset="0"/>
              </a:rPr>
              <a:t>S. No. 4902 – Anna University revised Journal list). </a:t>
            </a:r>
          </a:p>
          <a:p>
            <a:pPr algn="just">
              <a:buNone/>
            </a:pPr>
            <a:r>
              <a:rPr lang="en-US" sz="1400" b="1" dirty="0" smtClean="0">
                <a:latin typeface="Times New Roman" pitchFamily="18" charset="0"/>
                <a:cs typeface="Times New Roman" pitchFamily="18" charset="0"/>
              </a:rPr>
              <a:t>Annexure – II </a:t>
            </a:r>
          </a:p>
          <a:p>
            <a:pPr marL="514350" lvl="0" indent="-514350" algn="just">
              <a:buFont typeface="+mj-lt"/>
              <a:buAutoNum type="arabicPeriod"/>
            </a:pPr>
            <a:r>
              <a:rPr lang="en-IN" sz="1400" b="1" dirty="0" err="1" smtClean="0">
                <a:latin typeface="Times New Roman" pitchFamily="18" charset="0"/>
                <a:cs typeface="Times New Roman" pitchFamily="18" charset="0"/>
              </a:rPr>
              <a:t>Kamaraj</a:t>
            </a:r>
            <a:r>
              <a:rPr lang="en-IN" sz="1400" b="1" dirty="0" smtClean="0">
                <a:latin typeface="Times New Roman" pitchFamily="18" charset="0"/>
                <a:cs typeface="Times New Roman" pitchFamily="18" charset="0"/>
              </a:rPr>
              <a:t>,</a:t>
            </a:r>
            <a:r>
              <a:rPr lang="en-IN" sz="1400" dirty="0" smtClean="0">
                <a:latin typeface="Times New Roman" pitchFamily="18" charset="0"/>
                <a:cs typeface="Times New Roman" pitchFamily="18" charset="0"/>
              </a:rPr>
              <a:t> </a:t>
            </a:r>
            <a:r>
              <a:rPr lang="en-IN" sz="1400" b="1" dirty="0" smtClean="0">
                <a:latin typeface="Times New Roman" pitchFamily="18" charset="0"/>
                <a:cs typeface="Times New Roman" pitchFamily="18" charset="0"/>
              </a:rPr>
              <a:t>A</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Marichamy</a:t>
            </a:r>
            <a:r>
              <a:rPr lang="en-IN" sz="1400" dirty="0" smtClean="0">
                <a:latin typeface="Times New Roman" pitchFamily="18" charset="0"/>
                <a:cs typeface="Times New Roman" pitchFamily="18" charset="0"/>
              </a:rPr>
              <a:t>, P, </a:t>
            </a:r>
            <a:r>
              <a:rPr lang="en-IN" sz="1400" dirty="0" err="1" smtClean="0">
                <a:latin typeface="Times New Roman" pitchFamily="18" charset="0"/>
                <a:cs typeface="Times New Roman" pitchFamily="18" charset="0"/>
              </a:rPr>
              <a:t>Karthiga</a:t>
            </a:r>
            <a:r>
              <a:rPr lang="en-IN" sz="1400" dirty="0" smtClean="0">
                <a:latin typeface="Times New Roman" pitchFamily="18" charset="0"/>
                <a:cs typeface="Times New Roman" pitchFamily="18" charset="0"/>
              </a:rPr>
              <a:t> Devi, S  &amp; </a:t>
            </a:r>
            <a:r>
              <a:rPr lang="en-IN" sz="1400" dirty="0" err="1" smtClean="0">
                <a:latin typeface="Times New Roman" pitchFamily="18" charset="0"/>
                <a:cs typeface="Times New Roman" pitchFamily="18" charset="0"/>
              </a:rPr>
              <a:t>Nagalakshmi</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Subraja</a:t>
            </a:r>
            <a:r>
              <a:rPr lang="en-IN" sz="1400" dirty="0" smtClean="0">
                <a:latin typeface="Times New Roman" pitchFamily="18" charset="0"/>
                <a:cs typeface="Times New Roman" pitchFamily="18" charset="0"/>
              </a:rPr>
              <a:t>, M. 2015, ‘Design and Implementation of Adders using Novel Reversible Gates in Quantum Cellular Automata’, Indian Journal of Science and Technology</a:t>
            </a:r>
            <a:r>
              <a:rPr lang="en-IN" sz="1400" i="1" dirty="0" smtClean="0">
                <a:latin typeface="Times New Roman" pitchFamily="18" charset="0"/>
                <a:cs typeface="Times New Roman" pitchFamily="18" charset="0"/>
              </a:rPr>
              <a:t>, </a:t>
            </a:r>
            <a:r>
              <a:rPr lang="en-IN" sz="1400" dirty="0" smtClean="0">
                <a:latin typeface="Times New Roman" pitchFamily="18" charset="0"/>
                <a:cs typeface="Times New Roman" pitchFamily="18" charset="0"/>
              </a:rPr>
              <a:t>vol. 9, no.8, pp.50-57 (ISSN (Print) No.: 0974-6846, Sl. No.8167 – Anna University Annexure-II, Scopus, </a:t>
            </a:r>
            <a:r>
              <a:rPr lang="en-IN" sz="1400" b="1" dirty="0" smtClean="0">
                <a:latin typeface="Times New Roman" pitchFamily="18" charset="0"/>
                <a:cs typeface="Times New Roman" pitchFamily="18" charset="0"/>
              </a:rPr>
              <a:t>h index = 33)</a:t>
            </a:r>
            <a:r>
              <a:rPr lang="en-IN" sz="1400" dirty="0" smtClean="0">
                <a:latin typeface="Times New Roman" pitchFamily="18" charset="0"/>
                <a:cs typeface="Times New Roman" pitchFamily="18" charset="0"/>
              </a:rPr>
              <a:t>.</a:t>
            </a:r>
            <a:endParaRPr lang="en-US" sz="1400" dirty="0" smtClean="0">
              <a:latin typeface="Times New Roman" pitchFamily="18" charset="0"/>
              <a:cs typeface="Times New Roman" pitchFamily="18" charset="0"/>
            </a:endParaRPr>
          </a:p>
          <a:p>
            <a:pPr marL="514350" lvl="0" indent="-514350" algn="just">
              <a:buFont typeface="+mj-lt"/>
              <a:buAutoNum type="arabicPeriod"/>
            </a:pPr>
            <a:r>
              <a:rPr lang="en-IN" sz="1400" b="1" dirty="0" err="1" smtClean="0">
                <a:latin typeface="Times New Roman" pitchFamily="18" charset="0"/>
                <a:cs typeface="Times New Roman" pitchFamily="18" charset="0"/>
              </a:rPr>
              <a:t>Kamaraj</a:t>
            </a:r>
            <a:r>
              <a:rPr lang="en-IN" sz="1400" b="1" dirty="0" smtClean="0">
                <a:latin typeface="Times New Roman" pitchFamily="18" charset="0"/>
                <a:cs typeface="Times New Roman" pitchFamily="18" charset="0"/>
              </a:rPr>
              <a:t>,</a:t>
            </a:r>
            <a:r>
              <a:rPr lang="en-IN" sz="1400" dirty="0" smtClean="0">
                <a:latin typeface="Times New Roman" pitchFamily="18" charset="0"/>
                <a:cs typeface="Times New Roman" pitchFamily="18" charset="0"/>
              </a:rPr>
              <a:t> </a:t>
            </a:r>
            <a:r>
              <a:rPr lang="en-IN" sz="1400" b="1" dirty="0" smtClean="0">
                <a:latin typeface="Times New Roman" pitchFamily="18" charset="0"/>
                <a:cs typeface="Times New Roman" pitchFamily="18" charset="0"/>
              </a:rPr>
              <a:t>A</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Marichamy</a:t>
            </a:r>
            <a:r>
              <a:rPr lang="en-IN" sz="1400" dirty="0" smtClean="0">
                <a:latin typeface="Times New Roman" pitchFamily="18" charset="0"/>
                <a:cs typeface="Times New Roman" pitchFamily="18" charset="0"/>
              </a:rPr>
              <a:t>, P &amp; </a:t>
            </a:r>
            <a:r>
              <a:rPr lang="en-IN" sz="1400" dirty="0" err="1" smtClean="0">
                <a:latin typeface="Times New Roman" pitchFamily="18" charset="0"/>
                <a:cs typeface="Times New Roman" pitchFamily="18" charset="0"/>
              </a:rPr>
              <a:t>Abinaya</a:t>
            </a:r>
            <a:r>
              <a:rPr lang="en-IN" sz="1400" dirty="0" smtClean="0">
                <a:latin typeface="Times New Roman" pitchFamily="18" charset="0"/>
                <a:cs typeface="Times New Roman" pitchFamily="18" charset="0"/>
              </a:rPr>
              <a:t>, M 2015, ‘Design of Reversible Logic based Area Efficient Multilayer Architecture Router in QCA’, International Journal of Applied Engineering Research, Research India Publications, vol. 10, no.1, pp. 140-144 (ISSN No.: 0973-4562, Sl. No.8565 – Anna University Annexure-II, Scopus,</a:t>
            </a:r>
            <a:r>
              <a:rPr lang="en-IN" sz="1400" b="1" dirty="0" smtClean="0">
                <a:latin typeface="Times New Roman" pitchFamily="18" charset="0"/>
                <a:cs typeface="Times New Roman" pitchFamily="18" charset="0"/>
              </a:rPr>
              <a:t> h index = 25</a:t>
            </a:r>
            <a:r>
              <a:rPr lang="en-IN" sz="1400" dirty="0" smtClean="0">
                <a:latin typeface="Times New Roman" pitchFamily="18" charset="0"/>
                <a:cs typeface="Times New Roman" pitchFamily="18" charset="0"/>
              </a:rPr>
              <a:t>).</a:t>
            </a:r>
          </a:p>
          <a:p>
            <a:pPr marL="514350" lvl="0" indent="-514350" algn="just">
              <a:buFont typeface="+mj-lt"/>
              <a:buAutoNum type="arabicPeriod"/>
            </a:pPr>
            <a:r>
              <a:rPr lang="en-IN" sz="1400" b="1" dirty="0" err="1" smtClean="0">
                <a:latin typeface="Times New Roman" pitchFamily="18" charset="0"/>
                <a:cs typeface="Times New Roman" pitchFamily="18" charset="0"/>
              </a:rPr>
              <a:t>Kamaraj</a:t>
            </a:r>
            <a:r>
              <a:rPr lang="en-IN" sz="1400" b="1" dirty="0" smtClean="0">
                <a:latin typeface="Times New Roman" pitchFamily="18" charset="0"/>
                <a:cs typeface="Times New Roman" pitchFamily="18" charset="0"/>
              </a:rPr>
              <a:t>,</a:t>
            </a:r>
            <a:r>
              <a:rPr lang="en-IN" sz="1400" dirty="0" smtClean="0">
                <a:latin typeface="Times New Roman" pitchFamily="18" charset="0"/>
                <a:cs typeface="Times New Roman" pitchFamily="18" charset="0"/>
              </a:rPr>
              <a:t> </a:t>
            </a:r>
            <a:r>
              <a:rPr lang="en-IN" sz="1400" b="1" dirty="0" smtClean="0">
                <a:latin typeface="Times New Roman" pitchFamily="18" charset="0"/>
                <a:cs typeface="Times New Roman" pitchFamily="18" charset="0"/>
              </a:rPr>
              <a:t>A</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Marichamy</a:t>
            </a:r>
            <a:r>
              <a:rPr lang="en-IN" sz="1400" dirty="0" smtClean="0">
                <a:latin typeface="Times New Roman" pitchFamily="18" charset="0"/>
                <a:cs typeface="Times New Roman" pitchFamily="18" charset="0"/>
              </a:rPr>
              <a:t>, P &amp; </a:t>
            </a:r>
            <a:r>
              <a:rPr lang="en-IN" sz="1400" dirty="0" err="1" smtClean="0">
                <a:latin typeface="Times New Roman" pitchFamily="18" charset="0"/>
                <a:cs typeface="Times New Roman" pitchFamily="18" charset="0"/>
              </a:rPr>
              <a:t>Ramya</a:t>
            </a:r>
            <a:r>
              <a:rPr lang="en-IN" sz="1400" dirty="0" smtClean="0">
                <a:latin typeface="Times New Roman" pitchFamily="18" charset="0"/>
                <a:cs typeface="Times New Roman" pitchFamily="18" charset="0"/>
              </a:rPr>
              <a:t>, S 2015, ‘Design of Reversible Logic based Single Precision Floating Point Multiplier for FFT’ International Journal of Applied Engineering Research’, Research India Publications, vol.10, no.1, pp. 157-162 (ISSN No.: 0973-4562, Sl. No.8565 – Anna University Annexure-II, Scopus, </a:t>
            </a:r>
            <a:r>
              <a:rPr lang="en-IN" sz="1400" b="1" dirty="0" smtClean="0">
                <a:latin typeface="Times New Roman" pitchFamily="18" charset="0"/>
                <a:cs typeface="Times New Roman" pitchFamily="18" charset="0"/>
              </a:rPr>
              <a:t>h index = 25</a:t>
            </a:r>
            <a:r>
              <a:rPr lang="en-IN" sz="1400" dirty="0" smtClean="0">
                <a:latin typeface="Times New Roman" pitchFamily="18" charset="0"/>
                <a:cs typeface="Times New Roman" pitchFamily="18" charset="0"/>
              </a:rPr>
              <a:t>).</a:t>
            </a:r>
          </a:p>
          <a:p>
            <a:pPr marL="514350" lvl="0" indent="-514350" algn="just">
              <a:buFont typeface="+mj-lt"/>
              <a:buAutoNum type="arabicPeriod"/>
            </a:pPr>
            <a:r>
              <a:rPr lang="en-US" sz="1400" b="1" dirty="0" err="1" smtClean="0">
                <a:latin typeface="Times New Roman" pitchFamily="18" charset="0"/>
                <a:cs typeface="Times New Roman" pitchFamily="18" charset="0"/>
              </a:rPr>
              <a:t>Kamaraj</a:t>
            </a:r>
            <a:r>
              <a:rPr lang="en-US" sz="1400" b="1" dirty="0" smtClean="0">
                <a:latin typeface="Times New Roman" pitchFamily="18" charset="0"/>
                <a:cs typeface="Times New Roman" pitchFamily="18" charset="0"/>
              </a:rPr>
              <a:t>, A, </a:t>
            </a:r>
            <a:r>
              <a:rPr lang="en-US" sz="1400" dirty="0" err="1" smtClean="0">
                <a:latin typeface="Times New Roman" pitchFamily="18" charset="0"/>
                <a:cs typeface="Times New Roman" pitchFamily="18" charset="0"/>
              </a:rPr>
              <a:t>Marichamy</a:t>
            </a:r>
            <a:r>
              <a:rPr lang="en-US" sz="1400" dirty="0" smtClean="0">
                <a:latin typeface="Times New Roman" pitchFamily="18" charset="0"/>
                <a:cs typeface="Times New Roman" pitchFamily="18" charset="0"/>
              </a:rPr>
              <a:t>, P, </a:t>
            </a:r>
            <a:r>
              <a:rPr lang="en-US" sz="1400" dirty="0" err="1" smtClean="0">
                <a:latin typeface="Times New Roman" pitchFamily="18" charset="0"/>
                <a:cs typeface="Times New Roman" pitchFamily="18" charset="0"/>
              </a:rPr>
              <a:t>Kalyana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Sundaram</a:t>
            </a:r>
            <a:r>
              <a:rPr lang="en-US" sz="1400" dirty="0" smtClean="0">
                <a:latin typeface="Times New Roman" pitchFamily="18" charset="0"/>
                <a:cs typeface="Times New Roman" pitchFamily="18" charset="0"/>
              </a:rPr>
              <a:t> C &amp; </a:t>
            </a:r>
            <a:r>
              <a:rPr lang="en-US" sz="1400" dirty="0" err="1" smtClean="0">
                <a:latin typeface="Times New Roman" pitchFamily="18" charset="0"/>
                <a:cs typeface="Times New Roman" pitchFamily="18" charset="0"/>
              </a:rPr>
              <a:t>Senthil</a:t>
            </a:r>
            <a:r>
              <a:rPr lang="en-US" sz="1400" dirty="0" smtClean="0">
                <a:latin typeface="Times New Roman" pitchFamily="18" charset="0"/>
                <a:cs typeface="Times New Roman" pitchFamily="18" charset="0"/>
              </a:rPr>
              <a:t> Kumar J, 2014, ‘Design And Implementation of A Reversible Logic Based 8-Bit Arithmetic and Logic Unit’, International Journal of Computers and Applications, vol.2, no.1,</a:t>
            </a:r>
            <a:r>
              <a:rPr lang="en-US" sz="1400" b="1"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pp.49-55 (</a:t>
            </a:r>
            <a:r>
              <a:rPr lang="en-IN" sz="1400" dirty="0" smtClean="0">
                <a:latin typeface="Times New Roman" pitchFamily="18" charset="0"/>
                <a:cs typeface="Times New Roman" pitchFamily="18" charset="0"/>
              </a:rPr>
              <a:t>ISSN No</a:t>
            </a:r>
            <a:r>
              <a:rPr lang="en-US" sz="1400" dirty="0" smtClean="0">
                <a:latin typeface="Times New Roman" pitchFamily="18" charset="0"/>
                <a:cs typeface="Times New Roman" pitchFamily="18" charset="0"/>
              </a:rPr>
              <a:t>.: 1206-212X, </a:t>
            </a:r>
            <a:r>
              <a:rPr lang="en-IN" sz="1400" dirty="0" err="1" smtClean="0">
                <a:latin typeface="Times New Roman" pitchFamily="18" charset="0"/>
                <a:cs typeface="Times New Roman" pitchFamily="18" charset="0"/>
              </a:rPr>
              <a:t>Sl</a:t>
            </a:r>
            <a:r>
              <a:rPr lang="en-IN" sz="1400" dirty="0" smtClean="0">
                <a:latin typeface="Times New Roman" pitchFamily="18" charset="0"/>
                <a:cs typeface="Times New Roman" pitchFamily="18" charset="0"/>
              </a:rPr>
              <a:t> No.8696 – Anna University Annexure-II</a:t>
            </a:r>
            <a:r>
              <a:rPr lang="en-US" sz="1400" dirty="0" smtClean="0">
                <a:latin typeface="Times New Roman" pitchFamily="18" charset="0"/>
                <a:cs typeface="Times New Roman" pitchFamily="18" charset="0"/>
              </a:rPr>
              <a:t>, </a:t>
            </a:r>
            <a:r>
              <a:rPr lang="en-IN" sz="1400" dirty="0" smtClean="0">
                <a:latin typeface="Times New Roman" pitchFamily="18" charset="0"/>
                <a:cs typeface="Times New Roman" pitchFamily="18" charset="0"/>
              </a:rPr>
              <a:t>Scopus, </a:t>
            </a:r>
            <a:r>
              <a:rPr lang="en-US" sz="1400" b="1" dirty="0" smtClean="0">
                <a:latin typeface="Times New Roman" pitchFamily="18" charset="0"/>
                <a:cs typeface="Times New Roman" pitchFamily="18" charset="0"/>
              </a:rPr>
              <a:t>h Index = 12</a:t>
            </a:r>
            <a:r>
              <a:rPr lang="en-US" sz="1400" dirty="0" smtClean="0">
                <a:latin typeface="Times New Roman" pitchFamily="18" charset="0"/>
                <a:cs typeface="Times New Roman" pitchFamily="18" charset="0"/>
              </a:rPr>
              <a:t>).</a:t>
            </a:r>
          </a:p>
          <a:p>
            <a:pPr marL="514350" indent="-514350" algn="just">
              <a:buFont typeface="+mj-lt"/>
              <a:buAutoNum type="arabicPeriod"/>
            </a:pPr>
            <a:endParaRPr lang="en-US" sz="1400" dirty="0" smtClean="0">
              <a:latin typeface="Times New Roman" pitchFamily="18" charset="0"/>
              <a:cs typeface="Times New Roman" pitchFamily="18" charset="0"/>
            </a:endParaRPr>
          </a:p>
        </p:txBody>
      </p:sp>
      <p:pic>
        <p:nvPicPr>
          <p:cNvPr id="6" name="Picture 5"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7" name="Title 1"/>
          <p:cNvSpPr txBox="1">
            <a:spLocks/>
          </p:cNvSpPr>
          <p:nvPr/>
        </p:nvSpPr>
        <p:spPr>
          <a:xfrm>
            <a:off x="1751012" y="1524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Publications</a:t>
            </a:r>
            <a:endParaRPr lang="en-IN" sz="4000" b="1" i="1" u="sng" dirty="0">
              <a:solidFill>
                <a:srgbClr val="00B050"/>
              </a:solidFill>
              <a:latin typeface="Times New Roman" pitchFamily="18" charset="0"/>
              <a:cs typeface="Times New Roman" pitchFamily="18" charset="0"/>
            </a:endParaRPr>
          </a:p>
        </p:txBody>
      </p:sp>
      <p:sp>
        <p:nvSpPr>
          <p:cNvPr id="8" name="Rounded Rectangle 7"/>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3200" dirty="0" smtClean="0">
                <a:solidFill>
                  <a:schemeClr val="accent1">
                    <a:lumMod val="50000"/>
                  </a:schemeClr>
                </a:solidFill>
                <a:latin typeface="Bodoni MT Black" pitchFamily="18" charset="0"/>
              </a:rPr>
              <a:t>PUBLICATONS</a:t>
            </a:r>
            <a:endParaRPr kumimoji="1" lang="zh-TW" altLang="en-US" sz="3200"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4A31A100-A1A6-4BD1-AA72-9087CB36C30E}"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87</a:t>
            </a:fld>
            <a:endParaRPr lang="en-US"/>
          </a:p>
        </p:txBody>
      </p:sp>
      <p:sp>
        <p:nvSpPr>
          <p:cNvPr id="11" name="Footer Placeholder 10"/>
          <p:cNvSpPr>
            <a:spLocks noGrp="1"/>
          </p:cNvSpPr>
          <p:nvPr>
            <p:ph type="ftr" sz="quarter" idx="11"/>
          </p:nvPr>
        </p:nvSpPr>
        <p:spPr/>
        <p:txBody>
          <a:bodyPr/>
          <a:lstStyle/>
          <a:p>
            <a:r>
              <a:rPr lang="en-US" dirty="0" smtClean="0"/>
              <a:t>Ph.D. Viva Voce</a:t>
            </a:r>
            <a:endParaRPr lang="en-US" dirty="0"/>
          </a:p>
        </p:txBody>
      </p:sp>
    </p:spTree>
    <p:extLst>
      <p:ext uri="{BB962C8B-B14F-4D97-AF65-F5344CB8AC3E}">
        <p14:creationId xmlns="" xmlns:p14="http://schemas.microsoft.com/office/powerpoint/2010/main" val="35539016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9069" y="1371600"/>
            <a:ext cx="10969943" cy="4525963"/>
          </a:xfrm>
        </p:spPr>
        <p:txBody>
          <a:bodyPr/>
          <a:lstStyle/>
          <a:p>
            <a:r>
              <a:rPr lang="en-US" dirty="0" smtClean="0">
                <a:latin typeface="Times New Roman" pitchFamily="18" charset="0"/>
                <a:cs typeface="Times New Roman" pitchFamily="18" charset="0"/>
              </a:rPr>
              <a:t>Indian Examiner</a:t>
            </a:r>
            <a:endParaRPr lang="en-US" dirty="0">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1523999" y="2057400"/>
          <a:ext cx="10437813" cy="4333329"/>
        </p:xfrm>
        <a:graphic>
          <a:graphicData uri="http://schemas.openxmlformats.org/drawingml/2006/table">
            <a:tbl>
              <a:tblPr firstRow="1" firstCol="1">
                <a:tableStyleId>{69CF1AB2-1976-4502-BF36-3FF5EA218861}</a:tableStyleId>
              </a:tblPr>
              <a:tblGrid>
                <a:gridCol w="863278">
                  <a:extLst>
                    <a:ext uri="{9D8B030D-6E8A-4147-A177-3AD203B41FA5}">
                      <a16:colId xmlns="" xmlns:a16="http://schemas.microsoft.com/office/drawing/2014/main" val="20000"/>
                    </a:ext>
                  </a:extLst>
                </a:gridCol>
                <a:gridCol w="4237910">
                  <a:extLst>
                    <a:ext uri="{9D8B030D-6E8A-4147-A177-3AD203B41FA5}">
                      <a16:colId xmlns="" xmlns:a16="http://schemas.microsoft.com/office/drawing/2014/main" val="20001"/>
                    </a:ext>
                  </a:extLst>
                </a:gridCol>
                <a:gridCol w="5336625">
                  <a:extLst>
                    <a:ext uri="{9D8B030D-6E8A-4147-A177-3AD203B41FA5}">
                      <a16:colId xmlns="" xmlns:a16="http://schemas.microsoft.com/office/drawing/2014/main" val="20002"/>
                    </a:ext>
                  </a:extLst>
                </a:gridCol>
              </a:tblGrid>
              <a:tr h="617952">
                <a:tc>
                  <a:txBody>
                    <a:bodyPr/>
                    <a:lstStyle/>
                    <a:p>
                      <a:pPr algn="ctr">
                        <a:lnSpc>
                          <a:spcPct val="115000"/>
                        </a:lnSpc>
                        <a:spcAft>
                          <a:spcPts val="0"/>
                        </a:spcAft>
                      </a:pPr>
                      <a:r>
                        <a:rPr lang="en-US" sz="2000" dirty="0" smtClean="0">
                          <a:latin typeface="Times New Roman" pitchFamily="18" charset="0"/>
                          <a:cs typeface="Times New Roman" pitchFamily="18" charset="0"/>
                        </a:rPr>
                        <a:t>S. No</a:t>
                      </a:r>
                      <a:endParaRPr lang="en-US" sz="2000" dirty="0">
                        <a:solidFill>
                          <a:schemeClr val="tx1"/>
                        </a:solidFill>
                        <a:latin typeface="Times New Roman" pitchFamily="18" charset="0"/>
                        <a:ea typeface="Calibri"/>
                        <a:cs typeface="Times New Roman" pitchFamily="18" charset="0"/>
                      </a:endParaRPr>
                    </a:p>
                  </a:txBody>
                  <a:tcPr marL="68579" marR="68579" marT="0" marB="0" anchor="ctr"/>
                </a:tc>
                <a:tc>
                  <a:txBody>
                    <a:bodyPr/>
                    <a:lstStyle/>
                    <a:p>
                      <a:pPr algn="ctr">
                        <a:lnSpc>
                          <a:spcPct val="115000"/>
                        </a:lnSpc>
                        <a:spcAft>
                          <a:spcPts val="0"/>
                        </a:spcAft>
                      </a:pPr>
                      <a:r>
                        <a:rPr lang="en-US" sz="2000" dirty="0">
                          <a:latin typeface="Times New Roman" pitchFamily="18" charset="0"/>
                          <a:cs typeface="Times New Roman" pitchFamily="18" charset="0"/>
                        </a:rPr>
                        <a:t>Comments of the Examiner</a:t>
                      </a:r>
                      <a:endParaRPr lang="en-US" sz="2000" dirty="0">
                        <a:solidFill>
                          <a:schemeClr val="tx1"/>
                        </a:solidFill>
                        <a:latin typeface="Times New Roman" pitchFamily="18" charset="0"/>
                        <a:ea typeface="Calibri"/>
                        <a:cs typeface="Times New Roman" pitchFamily="18" charset="0"/>
                      </a:endParaRPr>
                    </a:p>
                  </a:txBody>
                  <a:tcPr marL="68579" marR="68579" marT="0" marB="0" anchor="ctr"/>
                </a:tc>
                <a:tc>
                  <a:txBody>
                    <a:bodyPr/>
                    <a:lstStyle/>
                    <a:p>
                      <a:pPr algn="ctr">
                        <a:lnSpc>
                          <a:spcPct val="115000"/>
                        </a:lnSpc>
                        <a:spcAft>
                          <a:spcPts val="0"/>
                        </a:spcAft>
                      </a:pPr>
                      <a:r>
                        <a:rPr lang="en-US" sz="2000" dirty="0">
                          <a:latin typeface="Times New Roman" pitchFamily="18" charset="0"/>
                          <a:cs typeface="Times New Roman" pitchFamily="18" charset="0"/>
                        </a:rPr>
                        <a:t>Response of the Scholar</a:t>
                      </a:r>
                      <a:endParaRPr lang="en-US" sz="2000" dirty="0">
                        <a:solidFill>
                          <a:schemeClr val="tx1"/>
                        </a:solidFill>
                        <a:latin typeface="Times New Roman" pitchFamily="18" charset="0"/>
                        <a:ea typeface="Calibri"/>
                        <a:cs typeface="Times New Roman" pitchFamily="18" charset="0"/>
                      </a:endParaRPr>
                    </a:p>
                  </a:txBody>
                  <a:tcPr marL="68579" marR="68579" marT="0" marB="0" anchor="ctr"/>
                </a:tc>
                <a:extLst>
                  <a:ext uri="{0D108BD9-81ED-4DB2-BD59-A6C34878D82A}">
                    <a16:rowId xmlns="" xmlns:a16="http://schemas.microsoft.com/office/drawing/2014/main" val="10000"/>
                  </a:ext>
                </a:extLst>
              </a:tr>
              <a:tr h="939845">
                <a:tc>
                  <a:txBody>
                    <a:bodyPr/>
                    <a:lstStyle/>
                    <a:p>
                      <a:pPr algn="ctr">
                        <a:lnSpc>
                          <a:spcPct val="115000"/>
                        </a:lnSpc>
                        <a:spcAft>
                          <a:spcPts val="0"/>
                        </a:spcAft>
                      </a:pPr>
                      <a:r>
                        <a:rPr lang="en-US" sz="2000" dirty="0">
                          <a:latin typeface="Times New Roman" pitchFamily="18" charset="0"/>
                          <a:cs typeface="Times New Roman" pitchFamily="18" charset="0"/>
                        </a:rPr>
                        <a:t>1</a:t>
                      </a:r>
                      <a:endParaRPr lang="en-US" sz="2000" dirty="0">
                        <a:latin typeface="Times New Roman" pitchFamily="18" charset="0"/>
                        <a:ea typeface="Calibri"/>
                        <a:cs typeface="Times New Roman" pitchFamily="18" charset="0"/>
                      </a:endParaRPr>
                    </a:p>
                  </a:txBody>
                  <a:tcPr marL="68579" marR="68579" marT="0" marB="0" anchor="ctr"/>
                </a:tc>
                <a:tc>
                  <a:txBody>
                    <a:bodyPr/>
                    <a:lstStyle/>
                    <a:p>
                      <a:pPr>
                        <a:lnSpc>
                          <a:spcPct val="115000"/>
                        </a:lnSpc>
                        <a:spcAft>
                          <a:spcPts val="0"/>
                        </a:spcAft>
                      </a:pPr>
                      <a:r>
                        <a:rPr lang="en-US" sz="2000" dirty="0">
                          <a:latin typeface="Times New Roman" pitchFamily="18" charset="0"/>
                          <a:cs typeface="Times New Roman" pitchFamily="18" charset="0"/>
                        </a:rPr>
                        <a:t>What is the impact of higher garbage output on the performance? Give an example</a:t>
                      </a:r>
                      <a:endParaRPr lang="en-US" sz="2000" dirty="0">
                        <a:latin typeface="Times New Roman" pitchFamily="18" charset="0"/>
                        <a:ea typeface="Calibri"/>
                        <a:cs typeface="Times New Roman" pitchFamily="18" charset="0"/>
                      </a:endParaRPr>
                    </a:p>
                  </a:txBody>
                  <a:tcPr marL="68579" marR="68579" marT="0" marB="0" anchor="ctr"/>
                </a:tc>
                <a:tc>
                  <a:txBody>
                    <a:bodyPr/>
                    <a:lstStyle/>
                    <a:p>
                      <a:pPr>
                        <a:lnSpc>
                          <a:spcPct val="115000"/>
                        </a:lnSpc>
                        <a:spcAft>
                          <a:spcPts val="0"/>
                        </a:spcAft>
                      </a:pPr>
                      <a:r>
                        <a:rPr lang="en-US" sz="2000" dirty="0" smtClean="0">
                          <a:latin typeface="Times New Roman" pitchFamily="18" charset="0"/>
                          <a:cs typeface="Times New Roman" pitchFamily="18" charset="0"/>
                        </a:rPr>
                        <a:t>Leads</a:t>
                      </a:r>
                      <a:r>
                        <a:rPr lang="en-US" sz="2000" baseline="0" dirty="0" smtClean="0">
                          <a:latin typeface="Times New Roman" pitchFamily="18" charset="0"/>
                          <a:cs typeface="Times New Roman" pitchFamily="18" charset="0"/>
                        </a:rPr>
                        <a:t> to increase in Performance Cost (Total Cost, Constant Inputs).</a:t>
                      </a:r>
                      <a:endParaRPr lang="en-US" sz="2000" dirty="0">
                        <a:latin typeface="Times New Roman" pitchFamily="18" charset="0"/>
                        <a:ea typeface="Calibri"/>
                        <a:cs typeface="Times New Roman" pitchFamily="18" charset="0"/>
                      </a:endParaRPr>
                    </a:p>
                  </a:txBody>
                  <a:tcPr marL="68579" marR="68579" marT="0" marB="0" anchor="ctr"/>
                </a:tc>
                <a:extLst>
                  <a:ext uri="{0D108BD9-81ED-4DB2-BD59-A6C34878D82A}">
                    <a16:rowId xmlns="" xmlns:a16="http://schemas.microsoft.com/office/drawing/2014/main" val="10001"/>
                  </a:ext>
                </a:extLst>
              </a:tr>
              <a:tr h="1261737">
                <a:tc>
                  <a:txBody>
                    <a:bodyPr/>
                    <a:lstStyle/>
                    <a:p>
                      <a:pPr algn="ctr">
                        <a:lnSpc>
                          <a:spcPct val="115000"/>
                        </a:lnSpc>
                        <a:spcAft>
                          <a:spcPts val="0"/>
                        </a:spcAft>
                      </a:pPr>
                      <a:r>
                        <a:rPr lang="en-US" sz="2000">
                          <a:latin typeface="Times New Roman" pitchFamily="18" charset="0"/>
                          <a:cs typeface="Times New Roman" pitchFamily="18" charset="0"/>
                        </a:rPr>
                        <a:t>2</a:t>
                      </a:r>
                      <a:endParaRPr lang="en-US" sz="2000">
                        <a:latin typeface="Times New Roman" pitchFamily="18" charset="0"/>
                        <a:ea typeface="Calibri"/>
                        <a:cs typeface="Times New Roman" pitchFamily="18" charset="0"/>
                      </a:endParaRPr>
                    </a:p>
                  </a:txBody>
                  <a:tcPr marL="68579" marR="68579" marT="0" marB="0" anchor="ctr"/>
                </a:tc>
                <a:tc>
                  <a:txBody>
                    <a:bodyPr/>
                    <a:lstStyle/>
                    <a:p>
                      <a:pPr>
                        <a:lnSpc>
                          <a:spcPct val="115000"/>
                        </a:lnSpc>
                        <a:spcAft>
                          <a:spcPts val="0"/>
                        </a:spcAft>
                      </a:pPr>
                      <a:r>
                        <a:rPr lang="en-US" sz="2000">
                          <a:latin typeface="Times New Roman" pitchFamily="18" charset="0"/>
                          <a:cs typeface="Times New Roman" pitchFamily="18" charset="0"/>
                        </a:rPr>
                        <a:t>Any implementation done in practice, any of the module that you have carried out?</a:t>
                      </a:r>
                      <a:endParaRPr lang="en-US" sz="2000">
                        <a:latin typeface="Times New Roman" pitchFamily="18" charset="0"/>
                        <a:ea typeface="Calibri"/>
                        <a:cs typeface="Times New Roman" pitchFamily="18" charset="0"/>
                      </a:endParaRPr>
                    </a:p>
                  </a:txBody>
                  <a:tcPr marL="68579" marR="68579" marT="0" marB="0" anchor="ctr"/>
                </a:tc>
                <a:tc>
                  <a:txBody>
                    <a:bodyPr/>
                    <a:lstStyle/>
                    <a:p>
                      <a:pPr>
                        <a:lnSpc>
                          <a:spcPct val="115000"/>
                        </a:lnSpc>
                        <a:spcAft>
                          <a:spcPts val="0"/>
                        </a:spcAft>
                      </a:pPr>
                      <a:r>
                        <a:rPr lang="en-US" sz="2000" dirty="0" smtClean="0">
                          <a:latin typeface="Times New Roman" pitchFamily="18" charset="0"/>
                          <a:cs typeface="Times New Roman" pitchFamily="18" charset="0"/>
                        </a:rPr>
                        <a:t>No</a:t>
                      </a:r>
                      <a:r>
                        <a:rPr lang="en-US" sz="2000" baseline="0" dirty="0" smtClean="0">
                          <a:latin typeface="Times New Roman" pitchFamily="18" charset="0"/>
                          <a:cs typeface="Times New Roman" pitchFamily="18" charset="0"/>
                        </a:rPr>
                        <a:t> hardware is realized so far.</a:t>
                      </a:r>
                    </a:p>
                    <a:p>
                      <a:pPr>
                        <a:lnSpc>
                          <a:spcPct val="115000"/>
                        </a:lnSpc>
                        <a:spcAft>
                          <a:spcPts val="0"/>
                        </a:spcAft>
                      </a:pPr>
                      <a:r>
                        <a:rPr lang="en-US" sz="2000" baseline="0" dirty="0" smtClean="0">
                          <a:latin typeface="Times New Roman" pitchFamily="18" charset="0"/>
                          <a:cs typeface="Times New Roman" pitchFamily="18" charset="0"/>
                        </a:rPr>
                        <a:t>D-Wave System, Canada working in Quantum Computing (https://www.dwavesys.com/)</a:t>
                      </a:r>
                      <a:endParaRPr lang="en-US" sz="2000" dirty="0">
                        <a:latin typeface="Times New Roman" pitchFamily="18" charset="0"/>
                        <a:ea typeface="Calibri"/>
                        <a:cs typeface="Times New Roman" pitchFamily="18" charset="0"/>
                      </a:endParaRPr>
                    </a:p>
                  </a:txBody>
                  <a:tcPr marL="68579" marR="68579" marT="0" marB="0" anchor="ctr"/>
                </a:tc>
                <a:extLst>
                  <a:ext uri="{0D108BD9-81ED-4DB2-BD59-A6C34878D82A}">
                    <a16:rowId xmlns="" xmlns:a16="http://schemas.microsoft.com/office/drawing/2014/main" val="10002"/>
                  </a:ext>
                </a:extLst>
              </a:tr>
              <a:tr h="1261737">
                <a:tc>
                  <a:txBody>
                    <a:bodyPr/>
                    <a:lstStyle/>
                    <a:p>
                      <a:pPr algn="ctr">
                        <a:lnSpc>
                          <a:spcPct val="115000"/>
                        </a:lnSpc>
                        <a:spcAft>
                          <a:spcPts val="0"/>
                        </a:spcAft>
                      </a:pPr>
                      <a:r>
                        <a:rPr lang="en-US" sz="2000">
                          <a:latin typeface="Times New Roman" pitchFamily="18" charset="0"/>
                          <a:cs typeface="Times New Roman" pitchFamily="18" charset="0"/>
                        </a:rPr>
                        <a:t>3</a:t>
                      </a:r>
                      <a:endParaRPr lang="en-US" sz="2000">
                        <a:latin typeface="Times New Roman" pitchFamily="18" charset="0"/>
                        <a:ea typeface="Calibri"/>
                        <a:cs typeface="Times New Roman" pitchFamily="18" charset="0"/>
                      </a:endParaRPr>
                    </a:p>
                  </a:txBody>
                  <a:tcPr marL="68579" marR="68579" marT="0" marB="0" anchor="ctr"/>
                </a:tc>
                <a:tc>
                  <a:txBody>
                    <a:bodyPr/>
                    <a:lstStyle/>
                    <a:p>
                      <a:pPr>
                        <a:lnSpc>
                          <a:spcPct val="115000"/>
                        </a:lnSpc>
                        <a:spcAft>
                          <a:spcPts val="0"/>
                        </a:spcAft>
                      </a:pPr>
                      <a:r>
                        <a:rPr lang="en-US" sz="2000" dirty="0">
                          <a:latin typeface="Times New Roman" pitchFamily="18" charset="0"/>
                          <a:cs typeface="Times New Roman" pitchFamily="18" charset="0"/>
                        </a:rPr>
                        <a:t>Is there any disadvantage / limitations of your design? Also highlight the potential applications of your research outcomes.</a:t>
                      </a:r>
                      <a:endParaRPr lang="en-US" sz="2000" dirty="0">
                        <a:latin typeface="Times New Roman" pitchFamily="18" charset="0"/>
                        <a:ea typeface="Calibri"/>
                        <a:cs typeface="Times New Roman" pitchFamily="18" charset="0"/>
                      </a:endParaRPr>
                    </a:p>
                  </a:txBody>
                  <a:tcPr marL="68579" marR="68579" marT="0" marB="0" anchor="ctr"/>
                </a:tc>
                <a:tc>
                  <a:txBody>
                    <a:bodyPr/>
                    <a:lstStyle/>
                    <a:p>
                      <a:pPr>
                        <a:lnSpc>
                          <a:spcPct val="115000"/>
                        </a:lnSpc>
                        <a:spcAft>
                          <a:spcPts val="0"/>
                        </a:spcAft>
                      </a:pPr>
                      <a:r>
                        <a:rPr lang="en-US" sz="2000" dirty="0" smtClean="0">
                          <a:latin typeface="Times New Roman" pitchFamily="18" charset="0"/>
                          <a:cs typeface="Times New Roman" pitchFamily="18" charset="0"/>
                        </a:rPr>
                        <a:t>It is a Theoretical</a:t>
                      </a:r>
                      <a:r>
                        <a:rPr lang="en-US" sz="2000" baseline="0" dirty="0" smtClean="0">
                          <a:latin typeface="Times New Roman" pitchFamily="18" charset="0"/>
                          <a:cs typeface="Times New Roman" pitchFamily="18" charset="0"/>
                        </a:rPr>
                        <a:t> Research work. Implementation requires new manufacturing process and tools.</a:t>
                      </a:r>
                    </a:p>
                    <a:p>
                      <a:pPr>
                        <a:lnSpc>
                          <a:spcPct val="115000"/>
                        </a:lnSpc>
                        <a:spcAft>
                          <a:spcPts val="0"/>
                        </a:spcAft>
                      </a:pPr>
                      <a:r>
                        <a:rPr lang="en-US" sz="2000" baseline="0" dirty="0" smtClean="0">
                          <a:latin typeface="Times New Roman" pitchFamily="18" charset="0"/>
                          <a:ea typeface="Calibri"/>
                          <a:cs typeface="Times New Roman" pitchFamily="18" charset="0"/>
                        </a:rPr>
                        <a:t>This research is useful for Low Power Applications and Devices.</a:t>
                      </a:r>
                      <a:endParaRPr lang="en-US" sz="2000" dirty="0">
                        <a:latin typeface="Times New Roman" pitchFamily="18" charset="0"/>
                        <a:ea typeface="Calibri"/>
                        <a:cs typeface="Times New Roman" pitchFamily="18" charset="0"/>
                      </a:endParaRPr>
                    </a:p>
                  </a:txBody>
                  <a:tcPr marL="68579" marR="68579" marT="0" marB="0" anchor="ctr"/>
                </a:tc>
                <a:extLst>
                  <a:ext uri="{0D108BD9-81ED-4DB2-BD59-A6C34878D82A}">
                    <a16:rowId xmlns="" xmlns:a16="http://schemas.microsoft.com/office/drawing/2014/main" val="10003"/>
                  </a:ext>
                </a:extLst>
              </a:tr>
            </a:tbl>
          </a:graphicData>
        </a:graphic>
      </p:graphicFrame>
      <p:pic>
        <p:nvPicPr>
          <p:cNvPr id="10" name="Picture 9"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11" name="Title 1"/>
          <p:cNvSpPr txBox="1">
            <a:spLocks/>
          </p:cNvSpPr>
          <p:nvPr/>
        </p:nvSpPr>
        <p:spPr>
          <a:xfrm>
            <a:off x="1674812" y="1524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Comments from Examiners</a:t>
            </a:r>
            <a:endParaRPr lang="en-IN" sz="4000" b="1" i="1" u="sng" dirty="0">
              <a:solidFill>
                <a:srgbClr val="00B050"/>
              </a:solidFill>
              <a:latin typeface="Times New Roman" pitchFamily="18" charset="0"/>
              <a:cs typeface="Times New Roman" pitchFamily="18" charset="0"/>
            </a:endParaRPr>
          </a:p>
        </p:txBody>
      </p:sp>
      <p:sp>
        <p:nvSpPr>
          <p:cNvPr id="12" name="Rounded Rectangle 11"/>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dirty="0" smtClean="0">
                <a:solidFill>
                  <a:schemeClr val="accent1">
                    <a:lumMod val="50000"/>
                  </a:schemeClr>
                </a:solidFill>
                <a:latin typeface="Bodoni MT Black" pitchFamily="18" charset="0"/>
              </a:rPr>
              <a:t>COMMENTS - EXAMINERS</a:t>
            </a:r>
            <a:endParaRPr kumimoji="1" lang="zh-TW" altLang="en-US" dirty="0">
              <a:solidFill>
                <a:schemeClr val="accent1">
                  <a:lumMod val="50000"/>
                </a:schemeClr>
              </a:solidFill>
              <a:latin typeface="Bodoni MT Black" pitchFamily="18" charset="0"/>
            </a:endParaRPr>
          </a:p>
        </p:txBody>
      </p:sp>
      <p:sp>
        <p:nvSpPr>
          <p:cNvPr id="7" name="Date Placeholder 6"/>
          <p:cNvSpPr>
            <a:spLocks noGrp="1"/>
          </p:cNvSpPr>
          <p:nvPr>
            <p:ph type="dt" sz="half" idx="10"/>
          </p:nvPr>
        </p:nvSpPr>
        <p:spPr/>
        <p:txBody>
          <a:bodyPr/>
          <a:lstStyle/>
          <a:p>
            <a:fld id="{6318A8AB-FFAE-41D6-B62B-6BFB026AD9AD}" type="datetime1">
              <a:rPr lang="ta-IN" smtClean="0"/>
              <a:pPr/>
              <a:t>20-03-2020</a:t>
            </a:fld>
            <a:endParaRPr lang="en-US"/>
          </a:p>
        </p:txBody>
      </p:sp>
      <p:sp>
        <p:nvSpPr>
          <p:cNvPr id="8" name="Slide Number Placeholder 7"/>
          <p:cNvSpPr>
            <a:spLocks noGrp="1"/>
          </p:cNvSpPr>
          <p:nvPr>
            <p:ph type="sldNum" sz="quarter" idx="12"/>
          </p:nvPr>
        </p:nvSpPr>
        <p:spPr/>
        <p:txBody>
          <a:bodyPr/>
          <a:lstStyle/>
          <a:p>
            <a:fld id="{9481EC19-6D0F-46DC-855D-481A351B335A}" type="slidenum">
              <a:rPr lang="en-US" smtClean="0"/>
              <a:pPr/>
              <a:t>88</a:t>
            </a:fld>
            <a:endParaRPr lang="en-US"/>
          </a:p>
        </p:txBody>
      </p:sp>
      <p:sp>
        <p:nvSpPr>
          <p:cNvPr id="9" name="Footer Placeholder 8"/>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noGrp="1"/>
          </p:cNvGraphicFramePr>
          <p:nvPr>
            <p:ph idx="1"/>
          </p:nvPr>
        </p:nvGraphicFramePr>
        <p:xfrm>
          <a:off x="1446209" y="1370045"/>
          <a:ext cx="10515602" cy="5466420"/>
        </p:xfrm>
        <a:graphic>
          <a:graphicData uri="http://schemas.openxmlformats.org/drawingml/2006/table">
            <a:tbl>
              <a:tblPr firstRow="1" firstCol="1">
                <a:tableStyleId>{69CF1AB2-1976-4502-BF36-3FF5EA218861}</a:tableStyleId>
              </a:tblPr>
              <a:tblGrid>
                <a:gridCol w="344736">
                  <a:extLst>
                    <a:ext uri="{9D8B030D-6E8A-4147-A177-3AD203B41FA5}">
                      <a16:colId xmlns="" xmlns:a16="http://schemas.microsoft.com/office/drawing/2014/main" val="20000"/>
                    </a:ext>
                  </a:extLst>
                </a:gridCol>
                <a:gridCol w="4358943">
                  <a:extLst>
                    <a:ext uri="{9D8B030D-6E8A-4147-A177-3AD203B41FA5}">
                      <a16:colId xmlns="" xmlns:a16="http://schemas.microsoft.com/office/drawing/2014/main" val="20001"/>
                    </a:ext>
                  </a:extLst>
                </a:gridCol>
                <a:gridCol w="5811923">
                  <a:extLst>
                    <a:ext uri="{9D8B030D-6E8A-4147-A177-3AD203B41FA5}">
                      <a16:colId xmlns="" xmlns:a16="http://schemas.microsoft.com/office/drawing/2014/main" val="20002"/>
                    </a:ext>
                  </a:extLst>
                </a:gridCol>
              </a:tblGrid>
              <a:tr h="259980">
                <a:tc>
                  <a:txBody>
                    <a:bodyPr/>
                    <a:lstStyle/>
                    <a:p>
                      <a:pPr algn="ctr">
                        <a:lnSpc>
                          <a:spcPct val="115000"/>
                        </a:lnSpc>
                        <a:spcAft>
                          <a:spcPts val="0"/>
                        </a:spcAft>
                      </a:pPr>
                      <a:r>
                        <a:rPr lang="en-US" sz="900" dirty="0">
                          <a:latin typeface="Times New Roman" pitchFamily="18" charset="0"/>
                          <a:cs typeface="Times New Roman" pitchFamily="18" charset="0"/>
                        </a:rPr>
                        <a:t>S. No.</a:t>
                      </a:r>
                      <a:endParaRPr lang="en-US" sz="900" dirty="0">
                        <a:latin typeface="Times New Roman" pitchFamily="18" charset="0"/>
                        <a:ea typeface="Calibri"/>
                        <a:cs typeface="Times New Roman" pitchFamily="18" charset="0"/>
                      </a:endParaRPr>
                    </a:p>
                  </a:txBody>
                  <a:tcPr marL="9194" marR="9194" marT="0" marB="0" anchor="ctr"/>
                </a:tc>
                <a:tc>
                  <a:txBody>
                    <a:bodyPr/>
                    <a:lstStyle/>
                    <a:p>
                      <a:pPr algn="ctr">
                        <a:lnSpc>
                          <a:spcPct val="115000"/>
                        </a:lnSpc>
                        <a:spcAft>
                          <a:spcPts val="0"/>
                        </a:spcAft>
                      </a:pPr>
                      <a:r>
                        <a:rPr lang="en-US" sz="1050" dirty="0">
                          <a:latin typeface="Times New Roman" pitchFamily="18" charset="0"/>
                          <a:cs typeface="Times New Roman" pitchFamily="18" charset="0"/>
                        </a:rPr>
                        <a:t>Comments of the Examiner</a:t>
                      </a:r>
                      <a:endParaRPr lang="en-US" sz="1050" dirty="0">
                        <a:latin typeface="Times New Roman" pitchFamily="18" charset="0"/>
                        <a:ea typeface="Calibri"/>
                        <a:cs typeface="Times New Roman" pitchFamily="18" charset="0"/>
                      </a:endParaRPr>
                    </a:p>
                  </a:txBody>
                  <a:tcPr marL="9194" marR="9194" marT="0" marB="0" anchor="ctr"/>
                </a:tc>
                <a:tc>
                  <a:txBody>
                    <a:bodyPr/>
                    <a:lstStyle/>
                    <a:p>
                      <a:pPr algn="ctr">
                        <a:lnSpc>
                          <a:spcPct val="115000"/>
                        </a:lnSpc>
                        <a:spcAft>
                          <a:spcPts val="0"/>
                        </a:spcAft>
                      </a:pPr>
                      <a:r>
                        <a:rPr lang="en-US" sz="1050" dirty="0" smtClean="0">
                          <a:latin typeface="Times New Roman" pitchFamily="18" charset="0"/>
                          <a:cs typeface="Times New Roman" pitchFamily="18" charset="0"/>
                        </a:rPr>
                        <a:t>Response of the Scholar</a:t>
                      </a:r>
                      <a:endParaRPr lang="en-US" sz="105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0"/>
                  </a:ext>
                </a:extLst>
              </a:tr>
              <a:tr h="1039917">
                <a:tc>
                  <a:txBody>
                    <a:bodyPr/>
                    <a:lstStyle/>
                    <a:p>
                      <a:pPr marL="342900" lvl="0" indent="-342900" algn="ctr">
                        <a:lnSpc>
                          <a:spcPct val="115000"/>
                        </a:lnSpc>
                        <a:spcAft>
                          <a:spcPts val="0"/>
                        </a:spcAft>
                        <a:buFont typeface="+mj-lt"/>
                        <a:buNone/>
                      </a:pPr>
                      <a:r>
                        <a:rPr lang="en-US" sz="900" dirty="0" smtClean="0">
                          <a:latin typeface="Times New Roman" pitchFamily="18" charset="0"/>
                          <a:cs typeface="Times New Roman" pitchFamily="18" charset="0"/>
                        </a:rPr>
                        <a:t>1.</a:t>
                      </a:r>
                      <a:endParaRPr lang="en-US" sz="900" dirty="0">
                        <a:latin typeface="Times New Roman" pitchFamily="18" charset="0"/>
                        <a:ea typeface="Calibri"/>
                        <a:cs typeface="Times New Roman" pitchFamily="18" charset="0"/>
                      </a:endParaRPr>
                    </a:p>
                  </a:txBody>
                  <a:tcPr marL="9194" marR="9194" marT="0" marB="0" anchor="ctr"/>
                </a:tc>
                <a:tc>
                  <a:txBody>
                    <a:bodyPr/>
                    <a:lstStyle/>
                    <a:p>
                      <a:pPr algn="just">
                        <a:lnSpc>
                          <a:spcPct val="115000"/>
                        </a:lnSpc>
                        <a:spcAft>
                          <a:spcPts val="0"/>
                        </a:spcAft>
                      </a:pPr>
                      <a:r>
                        <a:rPr lang="en-US" sz="1200" dirty="0">
                          <a:latin typeface="Times New Roman" pitchFamily="18" charset="0"/>
                          <a:cs typeface="Times New Roman" pitchFamily="18" charset="0"/>
                        </a:rPr>
                        <a:t>The one most important suggestion is the definition for all the adopted symbols which are requires clear. For example, the “alpha”, “beta”, and “</a:t>
                      </a:r>
                      <a:r>
                        <a:rPr lang="en-US" sz="1200" dirty="0" err="1">
                          <a:latin typeface="Times New Roman" pitchFamily="18" charset="0"/>
                          <a:cs typeface="Times New Roman" pitchFamily="18" charset="0"/>
                        </a:rPr>
                        <a:t>gama</a:t>
                      </a:r>
                      <a:r>
                        <a:rPr lang="en-US" sz="1200" dirty="0">
                          <a:latin typeface="Times New Roman" pitchFamily="18" charset="0"/>
                          <a:cs typeface="Times New Roman" pitchFamily="18" charset="0"/>
                        </a:rPr>
                        <a:t>” expressed in Table 3.5 at pp.86. Please check up through the Thesis.</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174625" indent="0" algn="just"/>
                      <a:r>
                        <a:rPr lang="en-US" sz="1200" kern="1200" dirty="0" smtClean="0">
                          <a:latin typeface="Times New Roman" pitchFamily="18" charset="0"/>
                          <a:cs typeface="Times New Roman" pitchFamily="18" charset="0"/>
                        </a:rPr>
                        <a:t>Definition of “alpha”, “beta”, and “</a:t>
                      </a:r>
                      <a:r>
                        <a:rPr lang="en-US" sz="1200" kern="1200" dirty="0" err="1" smtClean="0">
                          <a:latin typeface="Times New Roman" pitchFamily="18" charset="0"/>
                          <a:cs typeface="Times New Roman" pitchFamily="18" charset="0"/>
                        </a:rPr>
                        <a:t>gama</a:t>
                      </a:r>
                      <a:r>
                        <a:rPr lang="en-US" sz="1200" kern="1200" dirty="0" smtClean="0">
                          <a:latin typeface="Times New Roman" pitchFamily="18" charset="0"/>
                          <a:cs typeface="Times New Roman" pitchFamily="18" charset="0"/>
                        </a:rPr>
                        <a:t>” is given in section 1.7.4 of Chapter-1.</a:t>
                      </a:r>
                    </a:p>
                    <a:p>
                      <a:pPr marL="174625" indent="0" algn="just"/>
                      <a:r>
                        <a:rPr lang="en-US" sz="1200" kern="1200" dirty="0" smtClean="0">
                          <a:latin typeface="Times New Roman" pitchFamily="18" charset="0"/>
                          <a:cs typeface="Times New Roman" pitchFamily="18" charset="0"/>
                        </a:rPr>
                        <a:t>As per the examiner’s comment, the meaning of “alpha”, “beta”, and “</a:t>
                      </a:r>
                      <a:r>
                        <a:rPr lang="en-US" sz="1200" kern="1200" dirty="0" err="1" smtClean="0">
                          <a:latin typeface="Times New Roman" pitchFamily="18" charset="0"/>
                          <a:cs typeface="Times New Roman" pitchFamily="18" charset="0"/>
                        </a:rPr>
                        <a:t>gama</a:t>
                      </a:r>
                      <a:r>
                        <a:rPr lang="en-US" sz="1200" kern="1200" dirty="0" smtClean="0">
                          <a:latin typeface="Times New Roman" pitchFamily="18" charset="0"/>
                          <a:cs typeface="Times New Roman" pitchFamily="18" charset="0"/>
                        </a:rPr>
                        <a:t>” is additionally included in the ‘List of Symbols and Abbreviations’ section in pp. xx.</a:t>
                      </a:r>
                    </a:p>
                    <a:p>
                      <a:pPr marL="174625" indent="0" algn="just"/>
                      <a:r>
                        <a:rPr lang="en-US" sz="1200" kern="1200" dirty="0" smtClean="0">
                          <a:latin typeface="Times New Roman" pitchFamily="18" charset="0"/>
                          <a:cs typeface="Times New Roman" pitchFamily="18" charset="0"/>
                        </a:rPr>
                        <a:t>The meaning of “alpha”, “beta”, and “</a:t>
                      </a:r>
                      <a:r>
                        <a:rPr lang="en-US" sz="1200" kern="1200" dirty="0" err="1" smtClean="0">
                          <a:latin typeface="Times New Roman" pitchFamily="18" charset="0"/>
                          <a:cs typeface="Times New Roman" pitchFamily="18" charset="0"/>
                        </a:rPr>
                        <a:t>gama</a:t>
                      </a:r>
                      <a:r>
                        <a:rPr lang="en-US" sz="1200" kern="1200" dirty="0" smtClean="0">
                          <a:latin typeface="Times New Roman" pitchFamily="18" charset="0"/>
                          <a:cs typeface="Times New Roman" pitchFamily="18" charset="0"/>
                        </a:rPr>
                        <a:t>” is included in Table 3.5 (page 86).  </a:t>
                      </a:r>
                      <a:endParaRPr lang="en-US" sz="1200" kern="1200" dirty="0" smtClean="0">
                        <a:solidFill>
                          <a:schemeClr val="tx1"/>
                        </a:solidFill>
                        <a:latin typeface="Times New Roman" pitchFamily="18" charset="0"/>
                        <a:ea typeface="+mn-ea"/>
                        <a:cs typeface="Times New Roman" pitchFamily="18" charset="0"/>
                      </a:endParaRPr>
                    </a:p>
                  </a:txBody>
                  <a:tcPr marL="9194" marR="9194" marT="0" marB="0" anchor="ctr"/>
                </a:tc>
                <a:extLst>
                  <a:ext uri="{0D108BD9-81ED-4DB2-BD59-A6C34878D82A}">
                    <a16:rowId xmlns="" xmlns:a16="http://schemas.microsoft.com/office/drawing/2014/main" val="10001"/>
                  </a:ext>
                </a:extLst>
              </a:tr>
              <a:tr h="1299896">
                <a:tc>
                  <a:txBody>
                    <a:bodyPr/>
                    <a:lstStyle/>
                    <a:p>
                      <a:pPr marL="342900" lvl="0" indent="-342900" algn="ctr">
                        <a:lnSpc>
                          <a:spcPct val="115000"/>
                        </a:lnSpc>
                        <a:spcAft>
                          <a:spcPts val="0"/>
                        </a:spcAft>
                        <a:buFont typeface="+mj-lt"/>
                        <a:buNone/>
                      </a:pPr>
                      <a:r>
                        <a:rPr lang="en-US" sz="900" dirty="0" smtClean="0">
                          <a:latin typeface="Times New Roman" pitchFamily="18" charset="0"/>
                          <a:cs typeface="Times New Roman" pitchFamily="18" charset="0"/>
                        </a:rPr>
                        <a:t>2.</a:t>
                      </a:r>
                      <a:endParaRPr lang="en-US" sz="900" dirty="0">
                        <a:latin typeface="Times New Roman" pitchFamily="18" charset="0"/>
                        <a:ea typeface="Calibri"/>
                        <a:cs typeface="Times New Roman" pitchFamily="18" charset="0"/>
                      </a:endParaRPr>
                    </a:p>
                  </a:txBody>
                  <a:tcPr marL="9194" marR="9194" marT="0" marB="0" anchor="ctr"/>
                </a:tc>
                <a:tc>
                  <a:txBody>
                    <a:bodyPr/>
                    <a:lstStyle/>
                    <a:p>
                      <a:pPr algn="just">
                        <a:lnSpc>
                          <a:spcPct val="115000"/>
                        </a:lnSpc>
                        <a:spcAft>
                          <a:spcPts val="0"/>
                        </a:spcAft>
                      </a:pPr>
                      <a:r>
                        <a:rPr lang="en-US" sz="1200" dirty="0">
                          <a:latin typeface="Times New Roman" pitchFamily="18" charset="0"/>
                          <a:cs typeface="Times New Roman" pitchFamily="18" charset="0"/>
                        </a:rPr>
                        <a:t>Several reports of performance analysis are expressed in Chapter 3 in which there are much of the comparison results are shown detail. However, it is suggested that those shown values can be expressed clearly with abstract discussion. For example, the Quantum Cost is “9” shown on Table 3.12 for KMD Gate3 the proposed design in pp.108, to explain with reasons for obtaining “9” is necessary.</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174625" indent="0" algn="just"/>
                      <a:r>
                        <a:rPr lang="en-US" sz="1200" kern="1200" dirty="0" smtClean="0">
                          <a:latin typeface="Times New Roman" pitchFamily="18" charset="0"/>
                          <a:cs typeface="Times New Roman" pitchFamily="18" charset="0"/>
                        </a:rPr>
                        <a:t>The definition, explanation and examples are discussed in Chapter 1, Section 1.7.1, page 11. </a:t>
                      </a:r>
                    </a:p>
                    <a:p>
                      <a:pPr marL="174625" indent="0" algn="just"/>
                      <a:r>
                        <a:rPr lang="en-US" sz="1200" kern="1200" dirty="0" smtClean="0">
                          <a:latin typeface="Times New Roman" pitchFamily="18" charset="0"/>
                          <a:cs typeface="Times New Roman" pitchFamily="18" charset="0"/>
                        </a:rPr>
                        <a:t>As per the examiner’s comment, a calculation of Quantum Cost is explained with an example for the KMD Gates. This is included in the thesis as Appendix-1. </a:t>
                      </a:r>
                    </a:p>
                    <a:p>
                      <a:pPr marL="174625" indent="0" algn="just"/>
                      <a:r>
                        <a:rPr lang="en-US" sz="1200" kern="1200" dirty="0" smtClean="0">
                          <a:latin typeface="Times New Roman" pitchFamily="18" charset="0"/>
                          <a:cs typeface="Times New Roman" pitchFamily="18" charset="0"/>
                        </a:rPr>
                        <a:t>These Quantum Costs are used throughout the Thesis for performance calculations of ALU, Floating Point Division and Vedic Multiplier.</a:t>
                      </a:r>
                      <a:endParaRPr lang="en-US" sz="120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2"/>
                  </a:ext>
                </a:extLst>
              </a:tr>
              <a:tr h="779938">
                <a:tc>
                  <a:txBody>
                    <a:bodyPr/>
                    <a:lstStyle/>
                    <a:p>
                      <a:pPr marL="342900" lvl="0" indent="-342900" algn="ctr">
                        <a:lnSpc>
                          <a:spcPct val="115000"/>
                        </a:lnSpc>
                        <a:spcAft>
                          <a:spcPts val="0"/>
                        </a:spcAft>
                        <a:buFont typeface="+mj-lt"/>
                        <a:buNone/>
                      </a:pPr>
                      <a:r>
                        <a:rPr lang="en-US" sz="900" dirty="0" smtClean="0">
                          <a:latin typeface="Times New Roman" pitchFamily="18" charset="0"/>
                          <a:cs typeface="Times New Roman" pitchFamily="18" charset="0"/>
                        </a:rPr>
                        <a:t>.3</a:t>
                      </a:r>
                      <a:endParaRPr lang="en-US" sz="900" dirty="0">
                        <a:latin typeface="Times New Roman" pitchFamily="18" charset="0"/>
                        <a:ea typeface="Calibri"/>
                        <a:cs typeface="Times New Roman" pitchFamily="18" charset="0"/>
                      </a:endParaRPr>
                    </a:p>
                  </a:txBody>
                  <a:tcPr marL="9194" marR="9194" marT="0" marB="0" anchor="ctr"/>
                </a:tc>
                <a:tc>
                  <a:txBody>
                    <a:bodyPr/>
                    <a:lstStyle/>
                    <a:p>
                      <a:pPr algn="just">
                        <a:lnSpc>
                          <a:spcPct val="115000"/>
                        </a:lnSpc>
                        <a:spcAft>
                          <a:spcPts val="0"/>
                        </a:spcAft>
                      </a:pPr>
                      <a:r>
                        <a:rPr lang="en-US" sz="1200" dirty="0">
                          <a:latin typeface="Times New Roman" pitchFamily="18" charset="0"/>
                          <a:cs typeface="Times New Roman" pitchFamily="18" charset="0"/>
                        </a:rPr>
                        <a:t>It is also another interesting issue to be addressed, what the algorithm definitely to define the “Logical Calculations” is shown in the last column of Table 3.1.</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174625" marR="0" indent="0" algn="just" defTabSz="914400" rtl="0" eaLnBrk="1" fontAlgn="auto" latinLnBrk="0" hangingPunct="1">
                        <a:lnSpc>
                          <a:spcPct val="115000"/>
                        </a:lnSpc>
                        <a:spcBef>
                          <a:spcPts val="0"/>
                        </a:spcBef>
                        <a:spcAft>
                          <a:spcPts val="0"/>
                        </a:spcAft>
                        <a:buClrTx/>
                        <a:buSzTx/>
                        <a:buFontTx/>
                        <a:buNone/>
                        <a:tabLst/>
                        <a:defRPr/>
                      </a:pPr>
                      <a:r>
                        <a:rPr lang="en-US" sz="1200" kern="1200" dirty="0" smtClean="0">
                          <a:latin typeface="Times New Roman" pitchFamily="18" charset="0"/>
                          <a:cs typeface="Times New Roman" pitchFamily="18" charset="0"/>
                        </a:rPr>
                        <a:t>In the Chapter1, Section 1.7.4 at page 13 given with the definition, explanations and method to obtain Logical Calculations are given with examples. Based on this information, the Logical Calculations of Table 3.1 (Page.77) is obtained. The same logical calculation definition is adopted throughout the Thesis.</a:t>
                      </a:r>
                      <a:endParaRPr lang="en-US" sz="120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3"/>
                  </a:ext>
                </a:extLst>
              </a:tr>
              <a:tr h="1039917">
                <a:tc>
                  <a:txBody>
                    <a:bodyPr/>
                    <a:lstStyle/>
                    <a:p>
                      <a:pPr marL="342900" lvl="0" indent="-342900" algn="ctr">
                        <a:lnSpc>
                          <a:spcPct val="115000"/>
                        </a:lnSpc>
                        <a:spcAft>
                          <a:spcPts val="0"/>
                        </a:spcAft>
                        <a:buFont typeface="+mj-lt"/>
                        <a:buNone/>
                      </a:pPr>
                      <a:r>
                        <a:rPr lang="en-US" sz="900" dirty="0" smtClean="0">
                          <a:latin typeface="Times New Roman" pitchFamily="18" charset="0"/>
                          <a:cs typeface="Times New Roman" pitchFamily="18" charset="0"/>
                        </a:rPr>
                        <a:t>4.</a:t>
                      </a:r>
                      <a:endParaRPr lang="en-US" sz="900" dirty="0">
                        <a:latin typeface="Times New Roman" pitchFamily="18" charset="0"/>
                        <a:ea typeface="Calibri"/>
                        <a:cs typeface="Times New Roman" pitchFamily="18" charset="0"/>
                      </a:endParaRPr>
                    </a:p>
                  </a:txBody>
                  <a:tcPr marL="9194" marR="9194" marT="0" marB="0" anchor="ctr"/>
                </a:tc>
                <a:tc>
                  <a:txBody>
                    <a:bodyPr/>
                    <a:lstStyle/>
                    <a:p>
                      <a:pPr algn="just">
                        <a:lnSpc>
                          <a:spcPct val="115000"/>
                        </a:lnSpc>
                        <a:spcAft>
                          <a:spcPts val="0"/>
                        </a:spcAft>
                      </a:pPr>
                      <a:r>
                        <a:rPr lang="en-US" sz="1200" dirty="0">
                          <a:latin typeface="Times New Roman" pitchFamily="18" charset="0"/>
                          <a:cs typeface="Times New Roman" pitchFamily="18" charset="0"/>
                        </a:rPr>
                        <a:t>There are several issues suggested discussed deeply, for example, the issue claimed in Table 4.8. “… the performance cost of … linearly increase…”. Please explain clear.</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174625" marR="0" indent="0" algn="just" defTabSz="914400" rtl="0" eaLnBrk="1" fontAlgn="auto" latinLnBrk="0" hangingPunct="1">
                        <a:lnSpc>
                          <a:spcPct val="115000"/>
                        </a:lnSpc>
                        <a:spcBef>
                          <a:spcPts val="0"/>
                        </a:spcBef>
                        <a:spcAft>
                          <a:spcPts val="0"/>
                        </a:spcAft>
                        <a:buClrTx/>
                        <a:buSzTx/>
                        <a:buFontTx/>
                        <a:buNone/>
                        <a:tabLst/>
                        <a:defRPr/>
                      </a:pPr>
                      <a:r>
                        <a:rPr lang="en-US" sz="1200" kern="1200" dirty="0" smtClean="0">
                          <a:latin typeface="Times New Roman" pitchFamily="18" charset="0"/>
                          <a:cs typeface="Times New Roman" pitchFamily="18" charset="0"/>
                        </a:rPr>
                        <a:t>The Section 4.3, Table 4.8, pp.127 shows the performance cost of n-bit ALU. The n-bit ALU can be constructed by replicating the 1-bit ALU structure for n number of times. In this process there is no additional hardware is required to construct n-bit ALU. Thus the performance cost of the ALU is linearly increasing with number of bits (n). In other words, number of bits and performance cost are directly proportional for the ALU. Hence there is no additional hardware overhead.</a:t>
                      </a:r>
                      <a:endParaRPr lang="en-US" sz="120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4"/>
                  </a:ext>
                </a:extLst>
              </a:tr>
              <a:tr h="763507">
                <a:tc>
                  <a:txBody>
                    <a:bodyPr/>
                    <a:lstStyle/>
                    <a:p>
                      <a:pPr marL="342900" lvl="0" indent="-342900" algn="ctr">
                        <a:lnSpc>
                          <a:spcPct val="115000"/>
                        </a:lnSpc>
                        <a:spcAft>
                          <a:spcPts val="0"/>
                        </a:spcAft>
                        <a:buFont typeface="+mj-lt"/>
                        <a:buNone/>
                      </a:pPr>
                      <a:r>
                        <a:rPr lang="en-US" sz="900" dirty="0" smtClean="0">
                          <a:latin typeface="Times New Roman" pitchFamily="18" charset="0"/>
                          <a:cs typeface="Times New Roman" pitchFamily="18" charset="0"/>
                        </a:rPr>
                        <a:t>5.</a:t>
                      </a:r>
                      <a:endParaRPr lang="en-US" sz="900" dirty="0">
                        <a:latin typeface="Times New Roman" pitchFamily="18" charset="0"/>
                        <a:ea typeface="Calibri"/>
                        <a:cs typeface="Times New Roman" pitchFamily="18" charset="0"/>
                      </a:endParaRPr>
                    </a:p>
                  </a:txBody>
                  <a:tcPr marL="9194" marR="9194" marT="0" marB="0" anchor="ctr"/>
                </a:tc>
                <a:tc>
                  <a:txBody>
                    <a:bodyPr/>
                    <a:lstStyle/>
                    <a:p>
                      <a:pPr algn="just">
                        <a:lnSpc>
                          <a:spcPct val="115000"/>
                        </a:lnSpc>
                        <a:spcAft>
                          <a:spcPts val="0"/>
                        </a:spcAft>
                      </a:pPr>
                      <a:r>
                        <a:rPr lang="en-US" sz="1200" dirty="0">
                          <a:latin typeface="Times New Roman" pitchFamily="18" charset="0"/>
                          <a:cs typeface="Times New Roman" pitchFamily="18" charset="0"/>
                        </a:rPr>
                        <a:t>The reviewer suggests that the ways to set up the simulation environment are required explained briefly. Thus, it can make sense the trusties for the proposed ALU expressed in Chapter 4.</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174625" marR="0" indent="0" algn="just" defTabSz="914400" rtl="0" eaLnBrk="1" fontAlgn="auto" latinLnBrk="0" hangingPunct="1">
                        <a:lnSpc>
                          <a:spcPct val="115000"/>
                        </a:lnSpc>
                        <a:spcBef>
                          <a:spcPts val="0"/>
                        </a:spcBef>
                        <a:spcAft>
                          <a:spcPts val="0"/>
                        </a:spcAft>
                        <a:buClrTx/>
                        <a:buSzTx/>
                        <a:buFontTx/>
                        <a:buNone/>
                        <a:tabLst/>
                        <a:defRPr/>
                      </a:pPr>
                      <a:r>
                        <a:rPr lang="en-US" sz="1200" kern="1200" dirty="0" smtClean="0">
                          <a:latin typeface="Times New Roman" pitchFamily="18" charset="0"/>
                          <a:cs typeface="Times New Roman" pitchFamily="18" charset="0"/>
                        </a:rPr>
                        <a:t>The Simulation Environment and its specifications are explained and included in the thesis as Appendix-2. The same environment is maintained for the simulation of KMD Gates, ALU, Floating Point Division and Vedic Multiplier in QCA.</a:t>
                      </a:r>
                      <a:endParaRPr lang="en-US" sz="120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5"/>
                  </a:ext>
                </a:extLst>
              </a:tr>
            </a:tbl>
          </a:graphicData>
        </a:graphic>
      </p:graphicFrame>
      <p:pic>
        <p:nvPicPr>
          <p:cNvPr id="5" name="Picture 4"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1751012" y="1524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Comments from Examiners</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dirty="0" smtClean="0">
                <a:solidFill>
                  <a:schemeClr val="accent1">
                    <a:lumMod val="50000"/>
                  </a:schemeClr>
                </a:solidFill>
                <a:latin typeface="Bodoni MT Black" pitchFamily="18" charset="0"/>
              </a:rPr>
              <a:t>COMMENTS - EXAMINERS</a:t>
            </a:r>
            <a:endParaRPr kumimoji="1" lang="zh-TW" altLang="en-US" dirty="0">
              <a:solidFill>
                <a:schemeClr val="accent1">
                  <a:lumMod val="50000"/>
                </a:schemeClr>
              </a:solidFill>
              <a:latin typeface="Bodoni MT Black" pitchFamily="18" charset="0"/>
            </a:endParaRPr>
          </a:p>
        </p:txBody>
      </p:sp>
      <p:sp>
        <p:nvSpPr>
          <p:cNvPr id="9" name="Date Placeholder 8"/>
          <p:cNvSpPr>
            <a:spLocks noGrp="1"/>
          </p:cNvSpPr>
          <p:nvPr>
            <p:ph type="dt" sz="half" idx="10"/>
          </p:nvPr>
        </p:nvSpPr>
        <p:spPr/>
        <p:txBody>
          <a:bodyPr/>
          <a:lstStyle/>
          <a:p>
            <a:fld id="{11F25FE5-D130-44AB-BE28-9806980753E5}" type="datetime1">
              <a:rPr lang="ta-IN" smtClean="0"/>
              <a:pPr/>
              <a:t>20-03-2020</a:t>
            </a:fld>
            <a:endParaRPr lang="en-US"/>
          </a:p>
        </p:txBody>
      </p:sp>
      <p:sp>
        <p:nvSpPr>
          <p:cNvPr id="10" name="Slide Number Placeholder 9"/>
          <p:cNvSpPr>
            <a:spLocks noGrp="1"/>
          </p:cNvSpPr>
          <p:nvPr>
            <p:ph type="sldNum" sz="quarter" idx="12"/>
          </p:nvPr>
        </p:nvSpPr>
        <p:spPr/>
        <p:txBody>
          <a:bodyPr/>
          <a:lstStyle/>
          <a:p>
            <a:fld id="{9481EC19-6D0F-46DC-855D-481A351B335A}" type="slidenum">
              <a:rPr lang="en-US" smtClean="0"/>
              <a:pPr/>
              <a:t>89</a:t>
            </a:fld>
            <a:endParaRPr lang="en-US"/>
          </a:p>
        </p:txBody>
      </p:sp>
      <p:sp>
        <p:nvSpPr>
          <p:cNvPr id="11" name="Footer Placeholder 10"/>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106612" y="2"/>
            <a:ext cx="11160000" cy="1583736"/>
          </a:xfrm>
          <a:prstGeom prst="rect">
            <a:avLst/>
          </a:prstGeom>
          <a:ln>
            <a:noFill/>
          </a:ln>
          <a:effectLst>
            <a:softEdge rad="112500"/>
          </a:effectLst>
        </p:spPr>
      </p:pic>
      <p:sp>
        <p:nvSpPr>
          <p:cNvPr id="4" name="Title 1"/>
          <p:cNvSpPr>
            <a:spLocks noGrp="1"/>
          </p:cNvSpPr>
          <p:nvPr>
            <p:ph type="title"/>
          </p:nvPr>
        </p:nvSpPr>
        <p:spPr>
          <a:xfrm>
            <a:off x="2132013" y="152400"/>
            <a:ext cx="9143999" cy="1143000"/>
          </a:xfrm>
          <a:noFill/>
        </p:spPr>
        <p:txBody>
          <a:bodyPr>
            <a:normAutofit/>
          </a:bodyPr>
          <a:lstStyle/>
          <a:p>
            <a:r>
              <a:rPr lang="en-IN" b="1" i="1" u="sng" dirty="0" smtClean="0">
                <a:solidFill>
                  <a:srgbClr val="00B050"/>
                </a:solidFill>
                <a:latin typeface="Times New Roman" pitchFamily="18" charset="0"/>
                <a:cs typeface="Times New Roman" pitchFamily="18" charset="0"/>
              </a:rPr>
              <a:t>Reversible Gates – A Comparison</a:t>
            </a:r>
            <a:endParaRPr lang="en-IN" b="1" i="1" u="sng" dirty="0">
              <a:solidFill>
                <a:srgbClr val="00B050"/>
              </a:solidFill>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3554057260"/>
              </p:ext>
            </p:extLst>
          </p:nvPr>
        </p:nvGraphicFramePr>
        <p:xfrm>
          <a:off x="1446212" y="1600200"/>
          <a:ext cx="10670817" cy="3199329"/>
        </p:xfrm>
        <a:graphic>
          <a:graphicData uri="http://schemas.openxmlformats.org/drawingml/2006/table">
            <a:tbl>
              <a:tblPr firstRow="1" bandRow="1">
                <a:tableStyleId>{5C22544A-7EE6-4342-B048-85BDC9FD1C3A}</a:tableStyleId>
              </a:tblPr>
              <a:tblGrid>
                <a:gridCol w="533400">
                  <a:extLst>
                    <a:ext uri="{9D8B030D-6E8A-4147-A177-3AD203B41FA5}">
                      <a16:colId xmlns="" xmlns:a16="http://schemas.microsoft.com/office/drawing/2014/main" val="20000"/>
                    </a:ext>
                  </a:extLst>
                </a:gridCol>
                <a:gridCol w="1938867">
                  <a:extLst>
                    <a:ext uri="{9D8B030D-6E8A-4147-A177-3AD203B41FA5}">
                      <a16:colId xmlns="" xmlns:a16="http://schemas.microsoft.com/office/drawing/2014/main" val="20001"/>
                    </a:ext>
                  </a:extLst>
                </a:gridCol>
                <a:gridCol w="788439">
                  <a:extLst>
                    <a:ext uri="{9D8B030D-6E8A-4147-A177-3AD203B41FA5}">
                      <a16:colId xmlns="" xmlns:a16="http://schemas.microsoft.com/office/drawing/2014/main" val="20002"/>
                    </a:ext>
                  </a:extLst>
                </a:gridCol>
                <a:gridCol w="848915">
                  <a:extLst>
                    <a:ext uri="{9D8B030D-6E8A-4147-A177-3AD203B41FA5}">
                      <a16:colId xmlns="" xmlns:a16="http://schemas.microsoft.com/office/drawing/2014/main" val="20003"/>
                    </a:ext>
                  </a:extLst>
                </a:gridCol>
                <a:gridCol w="995779">
                  <a:extLst>
                    <a:ext uri="{9D8B030D-6E8A-4147-A177-3AD203B41FA5}">
                      <a16:colId xmlns="" xmlns:a16="http://schemas.microsoft.com/office/drawing/2014/main" val="20004"/>
                    </a:ext>
                  </a:extLst>
                </a:gridCol>
                <a:gridCol w="1143000">
                  <a:extLst>
                    <a:ext uri="{9D8B030D-6E8A-4147-A177-3AD203B41FA5}">
                      <a16:colId xmlns="" xmlns:a16="http://schemas.microsoft.com/office/drawing/2014/main" val="20005"/>
                    </a:ext>
                  </a:extLst>
                </a:gridCol>
                <a:gridCol w="1981200">
                  <a:extLst>
                    <a:ext uri="{9D8B030D-6E8A-4147-A177-3AD203B41FA5}">
                      <a16:colId xmlns="" xmlns:a16="http://schemas.microsoft.com/office/drawing/2014/main" val="20006"/>
                    </a:ext>
                  </a:extLst>
                </a:gridCol>
                <a:gridCol w="2441217">
                  <a:extLst>
                    <a:ext uri="{9D8B030D-6E8A-4147-A177-3AD203B41FA5}">
                      <a16:colId xmlns="" xmlns:a16="http://schemas.microsoft.com/office/drawing/2014/main" val="20007"/>
                    </a:ext>
                  </a:extLst>
                </a:gridCol>
              </a:tblGrid>
              <a:tr h="355695">
                <a:tc>
                  <a:txBody>
                    <a:bodyPr/>
                    <a:lstStyle/>
                    <a:p>
                      <a:pPr algn="ctr">
                        <a:lnSpc>
                          <a:spcPct val="115000"/>
                        </a:lnSpc>
                        <a:spcAft>
                          <a:spcPts val="0"/>
                        </a:spcAft>
                      </a:pPr>
                      <a:r>
                        <a:rPr lang="en-US" sz="1200" kern="1200" dirty="0">
                          <a:effectLst/>
                          <a:latin typeface="Times New Roman" pitchFamily="18" charset="0"/>
                          <a:cs typeface="Times New Roman" pitchFamily="18" charset="0"/>
                        </a:rPr>
                        <a:t>S. No.</a:t>
                      </a:r>
                      <a:endParaRPr lang="en-IN" sz="13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200" kern="1200" dirty="0">
                          <a:effectLst/>
                          <a:latin typeface="Times New Roman" pitchFamily="18" charset="0"/>
                          <a:cs typeface="Times New Roman" pitchFamily="18" charset="0"/>
                        </a:rPr>
                        <a:t>Author </a:t>
                      </a:r>
                      <a:endParaRPr lang="en-IN" sz="13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Year</a:t>
                      </a:r>
                      <a:endParaRPr lang="en-IN" sz="13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200" kern="1200" dirty="0">
                          <a:effectLst/>
                          <a:latin typeface="Times New Roman" pitchFamily="18" charset="0"/>
                          <a:cs typeface="Times New Roman" pitchFamily="18" charset="0"/>
                        </a:rPr>
                        <a:t>Name of the Gate</a:t>
                      </a:r>
                      <a:endParaRPr lang="en-IN" sz="13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200" kern="1200" dirty="0">
                          <a:effectLst/>
                          <a:latin typeface="Times New Roman" pitchFamily="18" charset="0"/>
                          <a:cs typeface="Times New Roman" pitchFamily="18" charset="0"/>
                        </a:rPr>
                        <a:t>Size of the Gate</a:t>
                      </a:r>
                      <a:endParaRPr lang="en-IN" sz="13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200" b="1" kern="1200" dirty="0" smtClean="0">
                          <a:solidFill>
                            <a:schemeClr val="lt1"/>
                          </a:solidFill>
                          <a:effectLst/>
                          <a:latin typeface="Times New Roman" pitchFamily="18" charset="0"/>
                          <a:ea typeface="+mn-ea"/>
                          <a:cs typeface="Times New Roman" pitchFamily="18" charset="0"/>
                        </a:rPr>
                        <a:t>Quantum Cost</a:t>
                      </a:r>
                      <a:endParaRPr lang="en-IN" sz="1200" b="1" kern="1200" dirty="0">
                        <a:solidFill>
                          <a:schemeClr val="lt1"/>
                        </a:solidFill>
                        <a:effectLst/>
                        <a:latin typeface="Times New Roman" pitchFamily="18" charset="0"/>
                        <a:ea typeface="+mn-ea"/>
                        <a:cs typeface="Times New Roman" pitchFamily="18" charset="0"/>
                      </a:endParaRPr>
                    </a:p>
                  </a:txBody>
                  <a:tcPr marL="68579" marR="68579" marT="0" marB="0" anchor="ctr"/>
                </a:tc>
                <a:tc>
                  <a:txBody>
                    <a:bodyPr/>
                    <a:lstStyle/>
                    <a:p>
                      <a:pPr algn="ctr">
                        <a:lnSpc>
                          <a:spcPct val="115000"/>
                        </a:lnSpc>
                        <a:spcAft>
                          <a:spcPts val="0"/>
                        </a:spcAft>
                      </a:pPr>
                      <a:r>
                        <a:rPr lang="en-US" sz="1200" kern="1200">
                          <a:effectLst/>
                          <a:latin typeface="Times New Roman" pitchFamily="18" charset="0"/>
                          <a:cs typeface="Times New Roman" pitchFamily="18" charset="0"/>
                        </a:rPr>
                        <a:t>Application</a:t>
                      </a:r>
                      <a:endParaRPr lang="en-IN" sz="13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200" kern="1200" dirty="0">
                          <a:effectLst/>
                          <a:latin typeface="Times New Roman" pitchFamily="18" charset="0"/>
                          <a:cs typeface="Times New Roman" pitchFamily="18" charset="0"/>
                        </a:rPr>
                        <a:t>Remark</a:t>
                      </a:r>
                      <a:endParaRPr lang="en-IN" sz="1300" dirty="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0"/>
                  </a:ext>
                </a:extLst>
              </a:tr>
              <a:tr h="311367">
                <a:tc>
                  <a:txBody>
                    <a:bodyPr/>
                    <a:lstStyle/>
                    <a:p>
                      <a:pPr algn="l"/>
                      <a:r>
                        <a:rPr lang="en-IN" sz="1400" dirty="0" smtClean="0">
                          <a:solidFill>
                            <a:srgbClr val="000000"/>
                          </a:solidFill>
                          <a:effectLst/>
                          <a:latin typeface="Times New Roman" pitchFamily="18" charset="0"/>
                          <a:cs typeface="Times New Roman" pitchFamily="18" charset="0"/>
                        </a:rPr>
                        <a:t>1.</a:t>
                      </a:r>
                      <a:endParaRPr lang="en-IN" sz="1400" dirty="0">
                        <a:solidFill>
                          <a:srgbClr val="000000"/>
                        </a:solidFill>
                        <a:effectLst/>
                        <a:latin typeface="Times New Roman" pitchFamily="18" charset="0"/>
                        <a:cs typeface="Times New Roman" pitchFamily="18" charset="0"/>
                      </a:endParaRPr>
                    </a:p>
                  </a:txBody>
                  <a:tcPr marL="68579" marR="68579" marT="0" marB="0" anchor="ctr"/>
                </a:tc>
                <a:tc>
                  <a:txBody>
                    <a:bodyPr/>
                    <a:lstStyle/>
                    <a:p>
                      <a:pPr algn="l">
                        <a:lnSpc>
                          <a:spcPct val="115000"/>
                        </a:lnSpc>
                        <a:spcAft>
                          <a:spcPts val="0"/>
                        </a:spcAft>
                      </a:pPr>
                      <a:r>
                        <a:rPr lang="en-US" sz="1400" kern="1200" dirty="0" err="1">
                          <a:effectLst/>
                          <a:latin typeface="Times New Roman" pitchFamily="18" charset="0"/>
                          <a:cs typeface="Times New Roman" pitchFamily="18" charset="0"/>
                        </a:rPr>
                        <a:t>Prashanth</a:t>
                      </a:r>
                      <a:r>
                        <a:rPr lang="en-US" sz="1400" kern="1200" dirty="0">
                          <a:effectLst/>
                          <a:latin typeface="Times New Roman" pitchFamily="18" charset="0"/>
                          <a:cs typeface="Times New Roman" pitchFamily="18" charset="0"/>
                        </a:rPr>
                        <a:t>, N.G et. al.</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2013</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MIG</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6×6</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400" dirty="0" smtClean="0">
                          <a:solidFill>
                            <a:srgbClr val="000000"/>
                          </a:solidFill>
                          <a:effectLst/>
                          <a:latin typeface="Times New Roman" pitchFamily="18" charset="0"/>
                          <a:ea typeface="Times New Roman"/>
                          <a:cs typeface="Times New Roman" pitchFamily="18" charset="0"/>
                        </a:rPr>
                        <a:t>7</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Full Adder/  Subtractor</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dirty="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Higher Size</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1"/>
                  </a:ext>
                </a:extLst>
              </a:tr>
              <a:tr h="311367">
                <a:tc>
                  <a:txBody>
                    <a:bodyPr/>
                    <a:lstStyle/>
                    <a:p>
                      <a:pPr algn="l"/>
                      <a:r>
                        <a:rPr lang="en-IN" sz="1400" dirty="0" smtClean="0">
                          <a:solidFill>
                            <a:srgbClr val="000000"/>
                          </a:solidFill>
                          <a:effectLst/>
                          <a:latin typeface="Times New Roman" pitchFamily="18" charset="0"/>
                          <a:cs typeface="Times New Roman" pitchFamily="18" charset="0"/>
                        </a:rPr>
                        <a:t>2.</a:t>
                      </a:r>
                      <a:endParaRPr lang="en-IN" sz="1400" dirty="0">
                        <a:solidFill>
                          <a:srgbClr val="000000"/>
                        </a:solidFill>
                        <a:effectLst/>
                        <a:latin typeface="Times New Roman" pitchFamily="18" charset="0"/>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Vasudevan DP et al.</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2006</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R gate </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dirty="0">
                          <a:effectLst/>
                          <a:latin typeface="Times New Roman" pitchFamily="18" charset="0"/>
                          <a:cs typeface="Times New Roman" pitchFamily="18" charset="0"/>
                        </a:rPr>
                        <a:t>3</a:t>
                      </a:r>
                      <a:r>
                        <a:rPr lang="en-US" sz="1400" kern="1200" dirty="0">
                          <a:effectLst/>
                          <a:latin typeface="Times New Roman" pitchFamily="18" charset="0"/>
                          <a:cs typeface="Times New Roman" pitchFamily="18" charset="0"/>
                        </a:rPr>
                        <a:t>×</a:t>
                      </a:r>
                      <a:r>
                        <a:rPr lang="en-US" sz="1400" dirty="0">
                          <a:effectLst/>
                          <a:latin typeface="Times New Roman" pitchFamily="18" charset="0"/>
                          <a:cs typeface="Times New Roman" pitchFamily="18" charset="0"/>
                        </a:rPr>
                        <a:t>3</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400" dirty="0" smtClean="0">
                          <a:solidFill>
                            <a:srgbClr val="000000"/>
                          </a:solidFill>
                          <a:effectLst/>
                          <a:latin typeface="Times New Roman" pitchFamily="18" charset="0"/>
                          <a:ea typeface="Times New Roman"/>
                          <a:cs typeface="Times New Roman" pitchFamily="18" charset="0"/>
                        </a:rPr>
                        <a:t>6</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kern="1200" dirty="0">
                          <a:effectLst/>
                          <a:latin typeface="Times New Roman" pitchFamily="18" charset="0"/>
                          <a:cs typeface="Times New Roman" pitchFamily="18" charset="0"/>
                        </a:rPr>
                        <a:t>basic logical functions </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R, U – Yes; PP – No </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2"/>
                  </a:ext>
                </a:extLst>
              </a:tr>
              <a:tr h="311367">
                <a:tc>
                  <a:txBody>
                    <a:bodyPr/>
                    <a:lstStyle/>
                    <a:p>
                      <a:pPr algn="l"/>
                      <a:r>
                        <a:rPr lang="en-IN" sz="1400" dirty="0" smtClean="0">
                          <a:solidFill>
                            <a:srgbClr val="000000"/>
                          </a:solidFill>
                          <a:effectLst/>
                          <a:latin typeface="Times New Roman" pitchFamily="18" charset="0"/>
                          <a:cs typeface="Times New Roman" pitchFamily="18" charset="0"/>
                        </a:rPr>
                        <a:t>3.</a:t>
                      </a:r>
                      <a:endParaRPr lang="en-IN" sz="1400" dirty="0">
                        <a:solidFill>
                          <a:srgbClr val="000000"/>
                        </a:solidFill>
                        <a:effectLst/>
                        <a:latin typeface="Times New Roman" pitchFamily="18" charset="0"/>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Thapliyal H et. al.</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2009</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TR gate </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a:t>
                      </a:r>
                      <a:r>
                        <a:rPr lang="en-US" sz="1400" kern="1200">
                          <a:effectLst/>
                          <a:latin typeface="Times New Roman" pitchFamily="18" charset="0"/>
                          <a:cs typeface="Times New Roman" pitchFamily="18" charset="0"/>
                        </a:rPr>
                        <a:t>×</a:t>
                      </a:r>
                      <a:r>
                        <a:rPr lang="en-US" sz="1400">
                          <a:effectLst/>
                          <a:latin typeface="Times New Roman" pitchFamily="18" charset="0"/>
                          <a:cs typeface="Times New Roman" pitchFamily="18" charset="0"/>
                        </a:rPr>
                        <a:t>3</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400" dirty="0" smtClean="0">
                          <a:solidFill>
                            <a:srgbClr val="000000"/>
                          </a:solidFill>
                          <a:effectLst/>
                          <a:latin typeface="Times New Roman" pitchFamily="18" charset="0"/>
                          <a:ea typeface="Times New Roman"/>
                          <a:cs typeface="Times New Roman" pitchFamily="18" charset="0"/>
                        </a:rPr>
                        <a:t>7</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Full Adder/  Subtractor</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R, U – Yes; PP – No </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3"/>
                  </a:ext>
                </a:extLst>
              </a:tr>
              <a:tr h="229071">
                <a:tc>
                  <a:txBody>
                    <a:bodyPr/>
                    <a:lstStyle/>
                    <a:p>
                      <a:pPr algn="l">
                        <a:lnSpc>
                          <a:spcPct val="115000"/>
                        </a:lnSpc>
                        <a:spcAft>
                          <a:spcPts val="0"/>
                        </a:spcAft>
                      </a:pPr>
                      <a:r>
                        <a:rPr lang="en-US" sz="1400" dirty="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4.</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Mahammad S K N </a:t>
                      </a:r>
                      <a:r>
                        <a:rPr lang="en-US" sz="1400" kern="1200">
                          <a:effectLst/>
                          <a:latin typeface="Times New Roman" pitchFamily="18" charset="0"/>
                          <a:cs typeface="Times New Roman" pitchFamily="18" charset="0"/>
                        </a:rPr>
                        <a:t>et. al.</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2010</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URG</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a:t>
                      </a:r>
                      <a:r>
                        <a:rPr lang="en-US" sz="1400" kern="1200">
                          <a:effectLst/>
                          <a:latin typeface="Times New Roman" pitchFamily="18" charset="0"/>
                          <a:cs typeface="Times New Roman" pitchFamily="18" charset="0"/>
                        </a:rPr>
                        <a:t>×</a:t>
                      </a:r>
                      <a:r>
                        <a:rPr lang="en-US" sz="1400">
                          <a:effectLst/>
                          <a:latin typeface="Times New Roman" pitchFamily="18" charset="0"/>
                          <a:cs typeface="Times New Roman" pitchFamily="18" charset="0"/>
                        </a:rPr>
                        <a:t>3</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400" dirty="0" smtClean="0">
                          <a:solidFill>
                            <a:srgbClr val="000000"/>
                          </a:solidFill>
                          <a:effectLst/>
                          <a:latin typeface="Times New Roman" pitchFamily="18" charset="0"/>
                          <a:ea typeface="Times New Roman"/>
                          <a:cs typeface="Times New Roman" pitchFamily="18" charset="0"/>
                        </a:rPr>
                        <a:t>10</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Logical Functions &amp; FFs</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dirty="0">
                          <a:effectLst/>
                          <a:latin typeface="Times New Roman" pitchFamily="18" charset="0"/>
                          <a:cs typeface="Times New Roman" pitchFamily="18" charset="0"/>
                        </a:rPr>
                        <a:t>R, U – Yes; PP – No </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4"/>
                  </a:ext>
                </a:extLst>
              </a:tr>
              <a:tr h="311367">
                <a:tc>
                  <a:txBody>
                    <a:bodyPr/>
                    <a:lstStyle/>
                    <a:p>
                      <a:pPr algn="l">
                        <a:lnSpc>
                          <a:spcPct val="115000"/>
                        </a:lnSpc>
                        <a:spcAft>
                          <a:spcPts val="0"/>
                        </a:spcAft>
                      </a:pPr>
                      <a:r>
                        <a:rPr lang="en-US" sz="1400" dirty="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5.</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Roohi A </a:t>
                      </a:r>
                      <a:r>
                        <a:rPr lang="en-US" sz="1400" kern="1200">
                          <a:effectLst/>
                          <a:latin typeface="Times New Roman" pitchFamily="18" charset="0"/>
                          <a:cs typeface="Times New Roman" pitchFamily="18" charset="0"/>
                        </a:rPr>
                        <a:t>et. al.</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2016</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PPRG</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3</a:t>
                      </a:r>
                      <a:r>
                        <a:rPr lang="en-US" sz="1400" kern="1200">
                          <a:effectLst/>
                          <a:latin typeface="Times New Roman" pitchFamily="18" charset="0"/>
                          <a:cs typeface="Times New Roman" pitchFamily="18" charset="0"/>
                        </a:rPr>
                        <a:t>×</a:t>
                      </a:r>
                      <a:r>
                        <a:rPr lang="en-US" sz="1400">
                          <a:effectLst/>
                          <a:latin typeface="Times New Roman" pitchFamily="18" charset="0"/>
                          <a:cs typeface="Times New Roman" pitchFamily="18" charset="0"/>
                        </a:rPr>
                        <a:t>3</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400" dirty="0" smtClean="0">
                          <a:solidFill>
                            <a:srgbClr val="000000"/>
                          </a:solidFill>
                          <a:effectLst/>
                          <a:latin typeface="Times New Roman" pitchFamily="18" charset="0"/>
                          <a:ea typeface="Times New Roman"/>
                          <a:cs typeface="Times New Roman" pitchFamily="18" charset="0"/>
                        </a:rPr>
                        <a:t>19</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Full Adder</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R, PP – Yes; U – No</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5"/>
                  </a:ext>
                </a:extLst>
              </a:tr>
              <a:tr h="311367">
                <a:tc>
                  <a:txBody>
                    <a:bodyPr/>
                    <a:lstStyle/>
                    <a:p>
                      <a:pPr algn="l">
                        <a:lnSpc>
                          <a:spcPct val="115000"/>
                        </a:lnSpc>
                        <a:spcAft>
                          <a:spcPts val="0"/>
                        </a:spcAft>
                      </a:pPr>
                      <a:r>
                        <a:rPr lang="en-US" sz="1400" dirty="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6.</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Thapliyal H </a:t>
                      </a:r>
                      <a:r>
                        <a:rPr lang="en-US" sz="1400" kern="1200">
                          <a:effectLst/>
                          <a:latin typeface="Times New Roman" pitchFamily="18" charset="0"/>
                          <a:cs typeface="Times New Roman" pitchFamily="18" charset="0"/>
                        </a:rPr>
                        <a:t>et. al.</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2005</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TSG</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4×</a:t>
                      </a:r>
                      <a:r>
                        <a:rPr lang="en-US" sz="1400">
                          <a:effectLst/>
                          <a:latin typeface="Times New Roman" pitchFamily="18" charset="0"/>
                          <a:cs typeface="Times New Roman" pitchFamily="18" charset="0"/>
                        </a:rPr>
                        <a:t>4</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400" dirty="0" smtClean="0">
                          <a:solidFill>
                            <a:srgbClr val="000000"/>
                          </a:solidFill>
                          <a:effectLst/>
                          <a:latin typeface="Times New Roman" pitchFamily="18" charset="0"/>
                          <a:ea typeface="Times New Roman"/>
                          <a:cs typeface="Times New Roman" pitchFamily="18" charset="0"/>
                        </a:rPr>
                        <a:t>33</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Adder (BCD, CLA etc…)</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R, U – Yes; PP – No </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6"/>
                  </a:ext>
                </a:extLst>
              </a:tr>
              <a:tr h="311367">
                <a:tc>
                  <a:txBody>
                    <a:bodyPr/>
                    <a:lstStyle/>
                    <a:p>
                      <a:pPr algn="l">
                        <a:lnSpc>
                          <a:spcPct val="115000"/>
                        </a:lnSpc>
                        <a:spcAft>
                          <a:spcPts val="0"/>
                        </a:spcAft>
                      </a:pPr>
                      <a:r>
                        <a:rPr lang="en-US" sz="1400" dirty="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7.</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Morrison </a:t>
                      </a:r>
                      <a:r>
                        <a:rPr lang="en-US" sz="1400" kern="1200">
                          <a:effectLst/>
                          <a:latin typeface="Times New Roman" pitchFamily="18" charset="0"/>
                          <a:cs typeface="Times New Roman" pitchFamily="18" charset="0"/>
                        </a:rPr>
                        <a:t>et. al.</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2011</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MRG</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4×</a:t>
                      </a:r>
                      <a:r>
                        <a:rPr lang="en-US" sz="1400">
                          <a:effectLst/>
                          <a:latin typeface="Times New Roman" pitchFamily="18" charset="0"/>
                          <a:cs typeface="Times New Roman" pitchFamily="18" charset="0"/>
                        </a:rPr>
                        <a:t>4</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400" dirty="0" smtClean="0">
                          <a:solidFill>
                            <a:srgbClr val="000000"/>
                          </a:solidFill>
                          <a:effectLst/>
                          <a:latin typeface="Times New Roman" pitchFamily="18" charset="0"/>
                          <a:ea typeface="Times New Roman"/>
                          <a:cs typeface="Times New Roman" pitchFamily="18" charset="0"/>
                        </a:rPr>
                        <a:t>6</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ALU Design</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6 Operations only</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7"/>
                  </a:ext>
                </a:extLst>
              </a:tr>
              <a:tr h="353772">
                <a:tc>
                  <a:txBody>
                    <a:bodyPr/>
                    <a:lstStyle/>
                    <a:p>
                      <a:pPr algn="l">
                        <a:lnSpc>
                          <a:spcPct val="115000"/>
                        </a:lnSpc>
                        <a:spcAft>
                          <a:spcPts val="0"/>
                        </a:spcAft>
                      </a:pPr>
                      <a:r>
                        <a:rPr lang="en-US" sz="1400" dirty="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8.</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Neeraj Kumar </a:t>
                      </a:r>
                      <a:r>
                        <a:rPr lang="en-US" sz="1400" kern="1200">
                          <a:effectLst/>
                          <a:latin typeface="Times New Roman" pitchFamily="18" charset="0"/>
                          <a:cs typeface="Times New Roman" pitchFamily="18" charset="0"/>
                        </a:rPr>
                        <a:t>et. al.</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2016</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UPPG</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4×</a:t>
                      </a:r>
                      <a:r>
                        <a:rPr lang="en-US" sz="1400">
                          <a:effectLst/>
                          <a:latin typeface="Times New Roman" pitchFamily="18" charset="0"/>
                          <a:cs typeface="Times New Roman" pitchFamily="18" charset="0"/>
                        </a:rPr>
                        <a:t>4</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400" dirty="0" smtClean="0">
                          <a:solidFill>
                            <a:srgbClr val="000000"/>
                          </a:solidFill>
                          <a:effectLst/>
                          <a:latin typeface="Times New Roman" pitchFamily="18" charset="0"/>
                          <a:ea typeface="Times New Roman"/>
                          <a:cs typeface="Times New Roman" pitchFamily="18" charset="0"/>
                        </a:rPr>
                        <a:t>10</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ALU Design</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a:effectLst/>
                          <a:latin typeface="Times New Roman" pitchFamily="18" charset="0"/>
                          <a:cs typeface="Times New Roman" pitchFamily="18" charset="0"/>
                        </a:rPr>
                        <a:t>14 Operations; R, U, PP - Yes</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8"/>
                  </a:ext>
                </a:extLst>
              </a:tr>
              <a:tr h="311367">
                <a:tc>
                  <a:txBody>
                    <a:bodyPr/>
                    <a:lstStyle/>
                    <a:p>
                      <a:pPr algn="l">
                        <a:lnSpc>
                          <a:spcPct val="115000"/>
                        </a:lnSpc>
                        <a:spcAft>
                          <a:spcPts val="0"/>
                        </a:spcAft>
                      </a:pPr>
                      <a:r>
                        <a:rPr lang="en-US" sz="1400" dirty="0">
                          <a:effectLst/>
                          <a:latin typeface="Times New Roman" pitchFamily="18" charset="0"/>
                          <a:cs typeface="Times New Roman" pitchFamily="18" charset="0"/>
                        </a:rPr>
                        <a:t> </a:t>
                      </a:r>
                      <a:r>
                        <a:rPr lang="en-US" sz="1400" dirty="0" smtClean="0">
                          <a:effectLst/>
                          <a:latin typeface="Times New Roman" pitchFamily="18" charset="0"/>
                          <a:cs typeface="Times New Roman" pitchFamily="18" charset="0"/>
                        </a:rPr>
                        <a:t>9.</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dirty="0">
                          <a:effectLst/>
                          <a:latin typeface="Times New Roman" pitchFamily="18" charset="0"/>
                          <a:cs typeface="Times New Roman" pitchFamily="18" charset="0"/>
                        </a:rPr>
                        <a:t>Ali </a:t>
                      </a:r>
                      <a:r>
                        <a:rPr lang="en-US" sz="1400" dirty="0" err="1">
                          <a:effectLst/>
                          <a:latin typeface="Times New Roman" pitchFamily="18" charset="0"/>
                          <a:cs typeface="Times New Roman" pitchFamily="18" charset="0"/>
                        </a:rPr>
                        <a:t>Newaz</a:t>
                      </a:r>
                      <a:r>
                        <a:rPr lang="en-US" sz="1400" dirty="0">
                          <a:effectLst/>
                          <a:latin typeface="Times New Roman" pitchFamily="18" charset="0"/>
                          <a:cs typeface="Times New Roman" pitchFamily="18" charset="0"/>
                        </a:rPr>
                        <a:t> </a:t>
                      </a:r>
                      <a:r>
                        <a:rPr lang="en-US" sz="1400" kern="1200" dirty="0">
                          <a:effectLst/>
                          <a:latin typeface="Times New Roman" pitchFamily="18" charset="0"/>
                          <a:cs typeface="Times New Roman" pitchFamily="18" charset="0"/>
                        </a:rPr>
                        <a:t>et. al.</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a:effectLst/>
                          <a:latin typeface="Times New Roman" pitchFamily="18" charset="0"/>
                          <a:cs typeface="Times New Roman" pitchFamily="18" charset="0"/>
                        </a:rPr>
                        <a:t>2015</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a:effectLst/>
                          <a:latin typeface="Times New Roman" pitchFamily="18" charset="0"/>
                          <a:cs typeface="Times New Roman" pitchFamily="18" charset="0"/>
                        </a:rPr>
                        <a:t>NFT</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US" sz="1400" kern="1200" dirty="0">
                          <a:effectLst/>
                          <a:latin typeface="Times New Roman" pitchFamily="18" charset="0"/>
                          <a:cs typeface="Times New Roman" pitchFamily="18" charset="0"/>
                        </a:rPr>
                        <a:t>4×</a:t>
                      </a:r>
                      <a:r>
                        <a:rPr lang="en-US" sz="1400" dirty="0">
                          <a:effectLst/>
                          <a:latin typeface="Times New Roman" pitchFamily="18" charset="0"/>
                          <a:cs typeface="Times New Roman" pitchFamily="18" charset="0"/>
                        </a:rPr>
                        <a:t>4</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ctr">
                        <a:lnSpc>
                          <a:spcPct val="115000"/>
                        </a:lnSpc>
                        <a:spcAft>
                          <a:spcPts val="0"/>
                        </a:spcAft>
                      </a:pPr>
                      <a:r>
                        <a:rPr lang="en-IN" sz="1400" dirty="0" smtClean="0">
                          <a:solidFill>
                            <a:srgbClr val="000000"/>
                          </a:solidFill>
                          <a:effectLst/>
                          <a:latin typeface="Times New Roman" pitchFamily="18" charset="0"/>
                          <a:ea typeface="Times New Roman"/>
                          <a:cs typeface="Times New Roman" pitchFamily="18" charset="0"/>
                        </a:rPr>
                        <a:t>9</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kern="1200">
                          <a:effectLst/>
                          <a:latin typeface="Times New Roman" pitchFamily="18" charset="0"/>
                          <a:cs typeface="Times New Roman" pitchFamily="18" charset="0"/>
                        </a:rPr>
                        <a:t>QCA Realization</a:t>
                      </a:r>
                      <a:endParaRPr lang="en-IN" sz="1400">
                        <a:solidFill>
                          <a:srgbClr val="000000"/>
                        </a:solidFill>
                        <a:effectLst/>
                        <a:latin typeface="Times New Roman" pitchFamily="18" charset="0"/>
                        <a:ea typeface="Times New Roman"/>
                        <a:cs typeface="Times New Roman" pitchFamily="18" charset="0"/>
                      </a:endParaRPr>
                    </a:p>
                  </a:txBody>
                  <a:tcPr marL="68579" marR="68579" marT="0" marB="0" anchor="ctr"/>
                </a:tc>
                <a:tc>
                  <a:txBody>
                    <a:bodyPr/>
                    <a:lstStyle/>
                    <a:p>
                      <a:pPr algn="l">
                        <a:lnSpc>
                          <a:spcPct val="115000"/>
                        </a:lnSpc>
                        <a:spcAft>
                          <a:spcPts val="0"/>
                        </a:spcAft>
                      </a:pPr>
                      <a:r>
                        <a:rPr lang="en-US" sz="1400" dirty="0">
                          <a:effectLst/>
                          <a:latin typeface="Times New Roman" pitchFamily="18" charset="0"/>
                          <a:cs typeface="Times New Roman" pitchFamily="18" charset="0"/>
                        </a:rPr>
                        <a:t>Used Majority voter gates</a:t>
                      </a:r>
                      <a:endParaRPr lang="en-IN" sz="1400" dirty="0">
                        <a:solidFill>
                          <a:srgbClr val="000000"/>
                        </a:solidFill>
                        <a:effectLst/>
                        <a:latin typeface="Times New Roman" pitchFamily="18" charset="0"/>
                        <a:ea typeface="Times New Roman"/>
                        <a:cs typeface="Times New Roman" pitchFamily="18" charset="0"/>
                      </a:endParaRPr>
                    </a:p>
                  </a:txBody>
                  <a:tcPr marL="68579" marR="68579" marT="0" marB="0" anchor="ctr"/>
                </a:tc>
                <a:extLst>
                  <a:ext uri="{0D108BD9-81ED-4DB2-BD59-A6C34878D82A}">
                    <a16:rowId xmlns="" xmlns:a16="http://schemas.microsoft.com/office/drawing/2014/main" val="10009"/>
                  </a:ext>
                </a:extLst>
              </a:tr>
            </a:tbl>
          </a:graphicData>
        </a:graphic>
      </p:graphicFrame>
      <p:sp>
        <p:nvSpPr>
          <p:cNvPr id="6" name="TextBox 5"/>
          <p:cNvSpPr txBox="1"/>
          <p:nvPr/>
        </p:nvSpPr>
        <p:spPr>
          <a:xfrm>
            <a:off x="1342614" y="4964668"/>
            <a:ext cx="1322798" cy="400110"/>
          </a:xfrm>
          <a:prstGeom prst="rect">
            <a:avLst/>
          </a:prstGeom>
          <a:noFill/>
        </p:spPr>
        <p:txBody>
          <a:bodyPr wrap="none" rtlCol="0">
            <a:spAutoFit/>
          </a:bodyPr>
          <a:lstStyle/>
          <a:p>
            <a:r>
              <a:rPr lang="en-US" sz="2000" b="1" dirty="0" smtClean="0">
                <a:latin typeface="Andalus" pitchFamily="18" charset="-78"/>
                <a:cs typeface="Andalus" pitchFamily="18" charset="-78"/>
              </a:rPr>
              <a:t>Inferences:</a:t>
            </a:r>
            <a:endParaRPr lang="en-US" sz="2000" b="1" dirty="0">
              <a:latin typeface="Andalus" pitchFamily="18" charset="-78"/>
              <a:cs typeface="Andalus" pitchFamily="18" charset="-78"/>
            </a:endParaRPr>
          </a:p>
        </p:txBody>
      </p:sp>
      <p:sp>
        <p:nvSpPr>
          <p:cNvPr id="7" name="TextBox 6"/>
          <p:cNvSpPr txBox="1"/>
          <p:nvPr/>
        </p:nvSpPr>
        <p:spPr>
          <a:xfrm>
            <a:off x="7363450" y="4800600"/>
            <a:ext cx="4826962" cy="338554"/>
          </a:xfrm>
          <a:prstGeom prst="rect">
            <a:avLst/>
          </a:prstGeom>
          <a:noFill/>
        </p:spPr>
        <p:txBody>
          <a:bodyPr wrap="none" rtlCol="0">
            <a:spAutoFit/>
          </a:bodyPr>
          <a:lstStyle/>
          <a:p>
            <a:r>
              <a:rPr lang="en-IN" sz="1600" dirty="0" smtClean="0">
                <a:latin typeface="Times New Roman" pitchFamily="18" charset="0"/>
                <a:cs typeface="Times New Roman" pitchFamily="18" charset="0"/>
              </a:rPr>
              <a:t>R- Reversibility; U-Universality; PP-Parity Preservation</a:t>
            </a:r>
            <a:endParaRPr lang="en-IN" sz="1600" dirty="0">
              <a:latin typeface="Times New Roman" pitchFamily="18" charset="0"/>
              <a:cs typeface="Times New Roman" pitchFamily="18" charset="0"/>
            </a:endParaRPr>
          </a:p>
        </p:txBody>
      </p:sp>
      <p:sp>
        <p:nvSpPr>
          <p:cNvPr id="8" name="TextBox 7"/>
          <p:cNvSpPr txBox="1"/>
          <p:nvPr/>
        </p:nvSpPr>
        <p:spPr>
          <a:xfrm>
            <a:off x="2291693" y="5257800"/>
            <a:ext cx="8984319" cy="1323439"/>
          </a:xfrm>
          <a:prstGeom prst="rect">
            <a:avLst/>
          </a:prstGeom>
          <a:noFill/>
        </p:spPr>
        <p:txBody>
          <a:bodyPr wrap="none" rtlCol="0">
            <a:spAutoFit/>
          </a:bodyPr>
          <a:lstStyle/>
          <a:p>
            <a:pPr marL="465138" indent="-465138">
              <a:buFont typeface="Wingdings" pitchFamily="2" charset="2"/>
              <a:buChar char="v"/>
            </a:pPr>
            <a:r>
              <a:rPr lang="en-US" sz="2000" b="1" dirty="0" smtClean="0">
                <a:latin typeface="Andalus" pitchFamily="18" charset="-78"/>
                <a:cs typeface="Andalus" pitchFamily="18" charset="-78"/>
              </a:rPr>
              <a:t>All Reversible Gates are having Reversibility</a:t>
            </a:r>
          </a:p>
          <a:p>
            <a:pPr marL="465138" indent="-465138">
              <a:buFont typeface="Wingdings" pitchFamily="2" charset="2"/>
              <a:buChar char="v"/>
            </a:pPr>
            <a:r>
              <a:rPr lang="en-US" sz="2000" b="1" dirty="0" smtClean="0">
                <a:latin typeface="Andalus" pitchFamily="18" charset="-78"/>
                <a:cs typeface="Andalus" pitchFamily="18" charset="-78"/>
              </a:rPr>
              <a:t>Most of them are having Universality</a:t>
            </a:r>
          </a:p>
          <a:p>
            <a:pPr marL="465138" indent="-465138">
              <a:buFont typeface="Wingdings" pitchFamily="2" charset="2"/>
              <a:buChar char="v"/>
            </a:pPr>
            <a:r>
              <a:rPr lang="en-US" sz="2000" b="1" dirty="0" smtClean="0">
                <a:latin typeface="Andalus" pitchFamily="18" charset="-78"/>
                <a:cs typeface="Andalus" pitchFamily="18" charset="-78"/>
              </a:rPr>
              <a:t>Rarely they have Parity Preservation</a:t>
            </a:r>
          </a:p>
          <a:p>
            <a:pPr marL="465138" indent="-465138">
              <a:buFont typeface="Wingdings" pitchFamily="2" charset="2"/>
              <a:buChar char="v"/>
            </a:pPr>
            <a:r>
              <a:rPr lang="en-US" sz="2000" b="1" dirty="0" smtClean="0">
                <a:latin typeface="Andalus" pitchFamily="18" charset="-78"/>
                <a:cs typeface="Andalus" pitchFamily="18" charset="-78"/>
              </a:rPr>
              <a:t>New reversible gates are introduced to improve functionality and performance</a:t>
            </a:r>
            <a:endParaRPr lang="en-US" sz="2000" b="1" dirty="0">
              <a:latin typeface="Andalus" pitchFamily="18" charset="-78"/>
              <a:cs typeface="Andalus" pitchFamily="18" charset="-78"/>
            </a:endParaRPr>
          </a:p>
        </p:txBody>
      </p:sp>
      <p:sp>
        <p:nvSpPr>
          <p:cNvPr id="10" name="Rounded Rectangle 9"/>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2000" dirty="0" smtClean="0">
                <a:solidFill>
                  <a:schemeClr val="accent1">
                    <a:lumMod val="50000"/>
                  </a:schemeClr>
                </a:solidFill>
                <a:latin typeface="Bodoni MT Black" pitchFamily="18" charset="0"/>
              </a:rPr>
              <a:t>LITERATURE REVIEW</a:t>
            </a:r>
            <a:endParaRPr kumimoji="1" lang="zh-TW" altLang="en-US" sz="2000" dirty="0">
              <a:solidFill>
                <a:schemeClr val="accent1">
                  <a:lumMod val="50000"/>
                </a:schemeClr>
              </a:solidFill>
              <a:latin typeface="Bodoni MT Black" pitchFamily="18" charset="0"/>
            </a:endParaRPr>
          </a:p>
        </p:txBody>
      </p:sp>
      <p:sp>
        <p:nvSpPr>
          <p:cNvPr id="11" name="Date Placeholder 10"/>
          <p:cNvSpPr>
            <a:spLocks noGrp="1"/>
          </p:cNvSpPr>
          <p:nvPr>
            <p:ph type="dt" sz="half" idx="10"/>
          </p:nvPr>
        </p:nvSpPr>
        <p:spPr/>
        <p:txBody>
          <a:bodyPr/>
          <a:lstStyle/>
          <a:p>
            <a:fld id="{942BE586-6D2E-4170-B8B2-99C37091FD6F}" type="datetime1">
              <a:rPr lang="ta-IN" smtClean="0"/>
              <a:pPr/>
              <a:t>20-03-2020</a:t>
            </a:fld>
            <a:endParaRPr lang="en-US"/>
          </a:p>
        </p:txBody>
      </p:sp>
      <p:sp>
        <p:nvSpPr>
          <p:cNvPr id="12" name="Slide Number Placeholder 11"/>
          <p:cNvSpPr>
            <a:spLocks noGrp="1"/>
          </p:cNvSpPr>
          <p:nvPr>
            <p:ph type="sldNum" sz="quarter" idx="12"/>
          </p:nvPr>
        </p:nvSpPr>
        <p:spPr/>
        <p:txBody>
          <a:bodyPr/>
          <a:lstStyle/>
          <a:p>
            <a:fld id="{9481EC19-6D0F-46DC-855D-481A351B335A}" type="slidenum">
              <a:rPr lang="en-US" smtClean="0"/>
              <a:pPr/>
              <a:t>9</a:t>
            </a:fld>
            <a:endParaRPr lang="en-US"/>
          </a:p>
        </p:txBody>
      </p:sp>
      <p:sp>
        <p:nvSpPr>
          <p:cNvPr id="13" name="Footer Placeholder 12"/>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en Drive Backup\Reversible Logic\Thesis\References\History\Thesis PPT\Images\imagesjk.png"/>
          <p:cNvPicPr>
            <a:picLocks noChangeAspect="1" noChangeArrowheads="1"/>
          </p:cNvPicPr>
          <p:nvPr/>
        </p:nvPicPr>
        <p:blipFill>
          <a:blip r:embed="rId2" cstate="print"/>
          <a:srcRect/>
          <a:stretch>
            <a:fillRect/>
          </a:stretch>
        </p:blipFill>
        <p:spPr bwMode="auto">
          <a:xfrm>
            <a:off x="1293812" y="61452"/>
            <a:ext cx="10896600" cy="1317522"/>
          </a:xfrm>
          <a:prstGeom prst="rect">
            <a:avLst/>
          </a:prstGeom>
          <a:ln>
            <a:noFill/>
          </a:ln>
          <a:effectLst>
            <a:softEdge rad="112500"/>
          </a:effectLst>
        </p:spPr>
      </p:pic>
      <p:sp>
        <p:nvSpPr>
          <p:cNvPr id="5" name="Title 1"/>
          <p:cNvSpPr txBox="1">
            <a:spLocks/>
          </p:cNvSpPr>
          <p:nvPr/>
        </p:nvSpPr>
        <p:spPr>
          <a:xfrm>
            <a:off x="1751012" y="1524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Comments from Examiners</a:t>
            </a:r>
            <a:endParaRPr lang="en-IN" sz="4000" b="1" i="1" u="sng" dirty="0">
              <a:solidFill>
                <a:srgbClr val="00B050"/>
              </a:solidFill>
              <a:latin typeface="Times New Roman" pitchFamily="18" charset="0"/>
              <a:cs typeface="Times New Roman" pitchFamily="18" charset="0"/>
            </a:endParaRPr>
          </a:p>
        </p:txBody>
      </p:sp>
      <p:sp>
        <p:nvSpPr>
          <p:cNvPr id="6" name="Rounded Rectangle 5"/>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dirty="0" smtClean="0">
                <a:solidFill>
                  <a:schemeClr val="accent1">
                    <a:lumMod val="50000"/>
                  </a:schemeClr>
                </a:solidFill>
                <a:latin typeface="Bodoni MT Black" pitchFamily="18" charset="0"/>
              </a:rPr>
              <a:t>COMMENTS - EXAMINERS</a:t>
            </a:r>
            <a:endParaRPr kumimoji="1" lang="zh-TW" altLang="en-US" dirty="0">
              <a:solidFill>
                <a:schemeClr val="accent1">
                  <a:lumMod val="50000"/>
                </a:schemeClr>
              </a:solidFill>
              <a:latin typeface="Bodoni MT Black" pitchFamily="18"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517892650"/>
              </p:ext>
            </p:extLst>
          </p:nvPr>
        </p:nvGraphicFramePr>
        <p:xfrm>
          <a:off x="1522412" y="1447800"/>
          <a:ext cx="10515600" cy="5059304"/>
        </p:xfrm>
        <a:graphic>
          <a:graphicData uri="http://schemas.openxmlformats.org/drawingml/2006/table">
            <a:tbl>
              <a:tblPr firstRow="1" firstCol="1" lastCol="1">
                <a:tableStyleId>{69CF1AB2-1976-4502-BF36-3FF5EA218861}</a:tableStyleId>
              </a:tblPr>
              <a:tblGrid>
                <a:gridCol w="332713">
                  <a:extLst>
                    <a:ext uri="{9D8B030D-6E8A-4147-A177-3AD203B41FA5}">
                      <a16:colId xmlns="" xmlns:a16="http://schemas.microsoft.com/office/drawing/2014/main" val="20000"/>
                    </a:ext>
                  </a:extLst>
                </a:gridCol>
                <a:gridCol w="3934487">
                  <a:extLst>
                    <a:ext uri="{9D8B030D-6E8A-4147-A177-3AD203B41FA5}">
                      <a16:colId xmlns="" xmlns:a16="http://schemas.microsoft.com/office/drawing/2014/main" val="20001"/>
                    </a:ext>
                  </a:extLst>
                </a:gridCol>
                <a:gridCol w="6248400">
                  <a:extLst>
                    <a:ext uri="{9D8B030D-6E8A-4147-A177-3AD203B41FA5}">
                      <a16:colId xmlns="" xmlns:a16="http://schemas.microsoft.com/office/drawing/2014/main" val="20002"/>
                    </a:ext>
                  </a:extLst>
                </a:gridCol>
              </a:tblGrid>
              <a:tr h="381000">
                <a:tc>
                  <a:txBody>
                    <a:bodyPr/>
                    <a:lstStyle/>
                    <a:p>
                      <a:pPr algn="ctr">
                        <a:lnSpc>
                          <a:spcPct val="115000"/>
                        </a:lnSpc>
                        <a:spcAft>
                          <a:spcPts val="0"/>
                        </a:spcAft>
                      </a:pPr>
                      <a:r>
                        <a:rPr lang="en-US" sz="1200" dirty="0">
                          <a:latin typeface="Times New Roman" pitchFamily="18" charset="0"/>
                          <a:cs typeface="Times New Roman" pitchFamily="18" charset="0"/>
                        </a:rPr>
                        <a:t>S. No.</a:t>
                      </a:r>
                      <a:endParaRPr lang="en-US" sz="1200" dirty="0">
                        <a:latin typeface="Times New Roman" pitchFamily="18" charset="0"/>
                        <a:ea typeface="Calibri"/>
                        <a:cs typeface="Times New Roman" pitchFamily="18" charset="0"/>
                      </a:endParaRPr>
                    </a:p>
                  </a:txBody>
                  <a:tcPr marL="9194" marR="9194" marT="0" marB="0" anchor="ctr"/>
                </a:tc>
                <a:tc>
                  <a:txBody>
                    <a:bodyPr/>
                    <a:lstStyle/>
                    <a:p>
                      <a:pPr algn="ctr">
                        <a:lnSpc>
                          <a:spcPct val="115000"/>
                        </a:lnSpc>
                        <a:spcAft>
                          <a:spcPts val="0"/>
                        </a:spcAft>
                      </a:pPr>
                      <a:r>
                        <a:rPr lang="en-US" sz="1200" dirty="0">
                          <a:latin typeface="Times New Roman" pitchFamily="18" charset="0"/>
                          <a:cs typeface="Times New Roman" pitchFamily="18" charset="0"/>
                        </a:rPr>
                        <a:t>Comments of the Examiner</a:t>
                      </a:r>
                      <a:endParaRPr lang="en-US" sz="1200" dirty="0">
                        <a:latin typeface="Times New Roman" pitchFamily="18" charset="0"/>
                        <a:ea typeface="Calibri"/>
                        <a:cs typeface="Times New Roman" pitchFamily="18" charset="0"/>
                      </a:endParaRPr>
                    </a:p>
                  </a:txBody>
                  <a:tcPr marL="9194" marR="9194" marT="0" marB="0" anchor="ctr"/>
                </a:tc>
                <a:tc>
                  <a:txBody>
                    <a:bodyPr/>
                    <a:lstStyle/>
                    <a:p>
                      <a:pPr algn="ctr">
                        <a:lnSpc>
                          <a:spcPct val="115000"/>
                        </a:lnSpc>
                        <a:spcAft>
                          <a:spcPts val="0"/>
                        </a:spcAft>
                      </a:pPr>
                      <a:r>
                        <a:rPr lang="en-US" sz="1200" dirty="0" smtClean="0">
                          <a:latin typeface="Times New Roman" pitchFamily="18" charset="0"/>
                          <a:cs typeface="Times New Roman" pitchFamily="18" charset="0"/>
                        </a:rPr>
                        <a:t>Response of the Scholar</a:t>
                      </a:r>
                      <a:endParaRPr lang="en-US" sz="120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0"/>
                  </a:ext>
                </a:extLst>
              </a:tr>
              <a:tr h="1036319">
                <a:tc>
                  <a:txBody>
                    <a:bodyPr/>
                    <a:lstStyle/>
                    <a:p>
                      <a:pPr marL="342900" lvl="0" indent="-342900" algn="ctr">
                        <a:lnSpc>
                          <a:spcPct val="115000"/>
                        </a:lnSpc>
                        <a:spcAft>
                          <a:spcPts val="0"/>
                        </a:spcAft>
                        <a:buFont typeface="+mj-lt"/>
                        <a:buNone/>
                      </a:pPr>
                      <a:r>
                        <a:rPr lang="en-US" sz="1200" dirty="0" smtClean="0">
                          <a:latin typeface="Times New Roman" pitchFamily="18" charset="0"/>
                          <a:cs typeface="Times New Roman" pitchFamily="18" charset="0"/>
                        </a:rPr>
                        <a:t>6.</a:t>
                      </a:r>
                      <a:endParaRPr lang="en-US" sz="1200" dirty="0">
                        <a:latin typeface="Times New Roman" pitchFamily="18" charset="0"/>
                        <a:ea typeface="Calibri"/>
                        <a:cs typeface="Times New Roman" pitchFamily="18" charset="0"/>
                      </a:endParaRPr>
                    </a:p>
                  </a:txBody>
                  <a:tcPr marL="9194" marR="9194" marT="0" marB="0" anchor="ctr"/>
                </a:tc>
                <a:tc>
                  <a:txBody>
                    <a:bodyPr/>
                    <a:lstStyle/>
                    <a:p>
                      <a:pPr algn="just">
                        <a:lnSpc>
                          <a:spcPct val="115000"/>
                        </a:lnSpc>
                        <a:spcAft>
                          <a:spcPts val="0"/>
                        </a:spcAft>
                      </a:pPr>
                      <a:r>
                        <a:rPr lang="en-US" sz="1200" dirty="0">
                          <a:latin typeface="Times New Roman" pitchFamily="18" charset="0"/>
                          <a:cs typeface="Times New Roman" pitchFamily="18" charset="0"/>
                        </a:rPr>
                        <a:t>Is there any reason or referred that “The proposed ALU performs 18 distinct Arithmetic and  …” expressed in Chapter 4. That is, if the results of the performance will become degradation when the number of Arithmetic increased. </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231775" indent="0"/>
                      <a:r>
                        <a:rPr lang="en-US" sz="1200" b="0" kern="1200" dirty="0" smtClean="0">
                          <a:latin typeface="Times New Roman" pitchFamily="18" charset="0"/>
                          <a:cs typeface="Times New Roman" pitchFamily="18" charset="0"/>
                        </a:rPr>
                        <a:t>The results show that there is no degradation in the performance of ALU due to increase in the number of arithmetic operations. The performance of ALU using KMD is improved as there is a reduction in the total cost (Ref. Section 4.3, Table 4.6, pp.125). </a:t>
                      </a:r>
                      <a:endParaRPr lang="en-US" sz="1200" b="0" kern="1200" dirty="0" smtClean="0">
                        <a:solidFill>
                          <a:schemeClr val="tx1"/>
                        </a:solidFill>
                        <a:latin typeface="Times New Roman" pitchFamily="18" charset="0"/>
                        <a:ea typeface="+mn-ea"/>
                        <a:cs typeface="Times New Roman" pitchFamily="18" charset="0"/>
                      </a:endParaRPr>
                    </a:p>
                  </a:txBody>
                  <a:tcPr marL="9194" marR="9194" marT="0" marB="0" anchor="ctr"/>
                </a:tc>
                <a:extLst>
                  <a:ext uri="{0D108BD9-81ED-4DB2-BD59-A6C34878D82A}">
                    <a16:rowId xmlns="" xmlns:a16="http://schemas.microsoft.com/office/drawing/2014/main" val="10001"/>
                  </a:ext>
                </a:extLst>
              </a:tr>
              <a:tr h="169195">
                <a:tc>
                  <a:txBody>
                    <a:bodyPr/>
                    <a:lstStyle/>
                    <a:p>
                      <a:pPr marL="342900" lvl="0" indent="-342900" algn="ctr">
                        <a:lnSpc>
                          <a:spcPct val="115000"/>
                        </a:lnSpc>
                        <a:spcAft>
                          <a:spcPts val="0"/>
                        </a:spcAft>
                        <a:buFont typeface="+mj-lt"/>
                        <a:buNone/>
                      </a:pPr>
                      <a:r>
                        <a:rPr lang="en-US" sz="1200" dirty="0" smtClean="0">
                          <a:latin typeface="Times New Roman" pitchFamily="18" charset="0"/>
                          <a:cs typeface="Times New Roman" pitchFamily="18" charset="0"/>
                        </a:rPr>
                        <a:t>7.</a:t>
                      </a:r>
                      <a:endParaRPr lang="en-US" sz="1200" dirty="0">
                        <a:latin typeface="Times New Roman" pitchFamily="18" charset="0"/>
                        <a:ea typeface="Calibri"/>
                        <a:cs typeface="Times New Roman" pitchFamily="18" charset="0"/>
                      </a:endParaRPr>
                    </a:p>
                  </a:txBody>
                  <a:tcPr marL="9194" marR="9194" marT="0" marB="0" anchor="ctr"/>
                </a:tc>
                <a:tc>
                  <a:txBody>
                    <a:bodyPr/>
                    <a:lstStyle/>
                    <a:p>
                      <a:pPr algn="just">
                        <a:lnSpc>
                          <a:spcPct val="115000"/>
                        </a:lnSpc>
                        <a:spcAft>
                          <a:spcPts val="0"/>
                        </a:spcAft>
                      </a:pPr>
                      <a:r>
                        <a:rPr lang="en-US" sz="1200" dirty="0">
                          <a:latin typeface="Times New Roman" pitchFamily="18" charset="0"/>
                          <a:cs typeface="Times New Roman" pitchFamily="18" charset="0"/>
                        </a:rPr>
                        <a:t>All the acronym symbols of the context should be noted through all over the thesis.</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231775" marR="0" indent="0" algn="just" defTabSz="914400" rtl="0" eaLnBrk="1" fontAlgn="auto" latinLnBrk="0" hangingPunct="1">
                        <a:lnSpc>
                          <a:spcPct val="115000"/>
                        </a:lnSpc>
                        <a:spcBef>
                          <a:spcPts val="0"/>
                        </a:spcBef>
                        <a:spcAft>
                          <a:spcPts val="0"/>
                        </a:spcAft>
                        <a:buClrTx/>
                        <a:buSzTx/>
                        <a:buFontTx/>
                        <a:buNone/>
                        <a:tabLst/>
                        <a:defRPr/>
                      </a:pPr>
                      <a:r>
                        <a:rPr lang="en-US" sz="1200" b="0" kern="1200" dirty="0" smtClean="0">
                          <a:latin typeface="Times New Roman" pitchFamily="18" charset="0"/>
                          <a:cs typeface="Times New Roman" pitchFamily="18" charset="0"/>
                        </a:rPr>
                        <a:t>The acronym and symbols used in the entire thesis are included the section ‘List of Symbols and Abbreviations’ in pp. xviii - xx  </a:t>
                      </a:r>
                      <a:endParaRPr lang="en-US" sz="1200" b="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2"/>
                  </a:ext>
                </a:extLst>
              </a:tr>
              <a:tr h="1078617">
                <a:tc>
                  <a:txBody>
                    <a:bodyPr/>
                    <a:lstStyle/>
                    <a:p>
                      <a:pPr marL="342900" lvl="0" indent="-342900" algn="ctr">
                        <a:lnSpc>
                          <a:spcPct val="115000"/>
                        </a:lnSpc>
                        <a:spcAft>
                          <a:spcPts val="0"/>
                        </a:spcAft>
                        <a:buFont typeface="+mj-lt"/>
                        <a:buNone/>
                      </a:pPr>
                      <a:r>
                        <a:rPr lang="en-US" sz="1200" dirty="0" smtClean="0">
                          <a:latin typeface="Times New Roman" pitchFamily="18" charset="0"/>
                          <a:cs typeface="Times New Roman" pitchFamily="18" charset="0"/>
                        </a:rPr>
                        <a:t>8.</a:t>
                      </a:r>
                      <a:endParaRPr lang="en-US" sz="1200" dirty="0">
                        <a:latin typeface="Times New Roman" pitchFamily="18" charset="0"/>
                        <a:ea typeface="Calibri"/>
                        <a:cs typeface="Times New Roman" pitchFamily="18" charset="0"/>
                      </a:endParaRPr>
                    </a:p>
                  </a:txBody>
                  <a:tcPr marL="9194" marR="9194" marT="0" marB="0" anchor="ctr"/>
                </a:tc>
                <a:tc>
                  <a:txBody>
                    <a:bodyPr/>
                    <a:lstStyle/>
                    <a:p>
                      <a:pPr algn="just">
                        <a:lnSpc>
                          <a:spcPct val="115000"/>
                        </a:lnSpc>
                        <a:spcAft>
                          <a:spcPts val="0"/>
                        </a:spcAft>
                        <a:tabLst/>
                      </a:pPr>
                      <a:r>
                        <a:rPr lang="en-US" sz="1200" dirty="0">
                          <a:latin typeface="Times New Roman" pitchFamily="18" charset="0"/>
                          <a:cs typeface="Times New Roman" pitchFamily="18" charset="0"/>
                        </a:rPr>
                        <a:t>Please give some words to express the operation of quantum circuit shown in Figure 5.9 and Figure 6.11? Moreover, the explanation to the methods for obtaining Quantum Cost expressed in pp.141 is requested.</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231775" indent="0" algn="just">
                        <a:lnSpc>
                          <a:spcPct val="115000"/>
                        </a:lnSpc>
                        <a:spcAft>
                          <a:spcPts val="0"/>
                        </a:spcAft>
                      </a:pPr>
                      <a:r>
                        <a:rPr lang="en-US" sz="1200" b="0" kern="1200" dirty="0" smtClean="0">
                          <a:latin typeface="Times New Roman" pitchFamily="18" charset="0"/>
                          <a:cs typeface="Times New Roman" pitchFamily="18" charset="0"/>
                        </a:rPr>
                        <a:t>The quantum circuit is obtained for the circuits using </a:t>
                      </a:r>
                      <a:r>
                        <a:rPr lang="en-US" sz="1200" b="0" kern="1200" dirty="0" err="1" smtClean="0">
                          <a:latin typeface="Times New Roman" pitchFamily="18" charset="0"/>
                          <a:cs typeface="Times New Roman" pitchFamily="18" charset="0"/>
                        </a:rPr>
                        <a:t>RCViewer</a:t>
                      </a:r>
                      <a:r>
                        <a:rPr lang="en-US" sz="1200" b="0" kern="1200" dirty="0" smtClean="0">
                          <a:latin typeface="Times New Roman" pitchFamily="18" charset="0"/>
                          <a:cs typeface="Times New Roman" pitchFamily="18" charset="0"/>
                        </a:rPr>
                        <a:t> + software. Quantum circuits are constructed using quantum dots. The quantum circuit operation is same as the functioning of hardware elements of the circuit.  A calculation of quantum cost shown in Appendix-1. </a:t>
                      </a:r>
                      <a:endParaRPr lang="en-US" sz="1200" b="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3"/>
                  </a:ext>
                </a:extLst>
              </a:tr>
              <a:tr h="380688">
                <a:tc>
                  <a:txBody>
                    <a:bodyPr/>
                    <a:lstStyle/>
                    <a:p>
                      <a:pPr marL="342900" lvl="0" indent="-342900" algn="ctr">
                        <a:lnSpc>
                          <a:spcPct val="115000"/>
                        </a:lnSpc>
                        <a:spcAft>
                          <a:spcPts val="0"/>
                        </a:spcAft>
                        <a:buFont typeface="+mj-lt"/>
                        <a:buNone/>
                      </a:pPr>
                      <a:r>
                        <a:rPr lang="en-US" sz="1200" dirty="0" smtClean="0">
                          <a:latin typeface="Times New Roman" pitchFamily="18" charset="0"/>
                          <a:cs typeface="Times New Roman" pitchFamily="18" charset="0"/>
                        </a:rPr>
                        <a:t>9.</a:t>
                      </a:r>
                      <a:endParaRPr lang="en-US" sz="1200" dirty="0">
                        <a:latin typeface="Times New Roman" pitchFamily="18" charset="0"/>
                        <a:ea typeface="Calibri"/>
                        <a:cs typeface="Times New Roman" pitchFamily="18" charset="0"/>
                      </a:endParaRPr>
                    </a:p>
                  </a:txBody>
                  <a:tcPr marL="9194" marR="9194" marT="0" marB="0" anchor="ctr"/>
                </a:tc>
                <a:tc>
                  <a:txBody>
                    <a:bodyPr/>
                    <a:lstStyle/>
                    <a:p>
                      <a:pPr algn="just">
                        <a:lnSpc>
                          <a:spcPct val="115000"/>
                        </a:lnSpc>
                        <a:spcAft>
                          <a:spcPts val="0"/>
                        </a:spcAft>
                      </a:pPr>
                      <a:r>
                        <a:rPr lang="en-US" sz="1200" dirty="0">
                          <a:latin typeface="Times New Roman" pitchFamily="18" charset="0"/>
                          <a:cs typeface="Times New Roman" pitchFamily="18" charset="0"/>
                        </a:rPr>
                        <a:t>Specifically, it interesting in providing 2 approaches discussed in Chapter 6. The results from the corresponding way seem natural. Please give the reasons for describing the two schemes when the defense rehearsal is held.</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231775" indent="0" algn="just">
                        <a:lnSpc>
                          <a:spcPct val="115000"/>
                        </a:lnSpc>
                        <a:spcAft>
                          <a:spcPts val="0"/>
                        </a:spcAft>
                      </a:pPr>
                      <a:r>
                        <a:rPr lang="en-US" sz="1200" b="0" dirty="0">
                          <a:latin typeface="Times New Roman" pitchFamily="18" charset="0"/>
                          <a:cs typeface="Times New Roman" pitchFamily="18" charset="0"/>
                        </a:rPr>
                        <a:t>In order to reduce the quantum cost of the Vedic Multiplier without compromising in Parity preservation and functionality Approach 2 is adopted in Chapter 4 and Chapter 6. </a:t>
                      </a:r>
                    </a:p>
                    <a:p>
                      <a:pPr marL="231775" indent="0" algn="just">
                        <a:lnSpc>
                          <a:spcPct val="115000"/>
                        </a:lnSpc>
                        <a:spcAft>
                          <a:spcPts val="0"/>
                        </a:spcAft>
                      </a:pPr>
                      <a:r>
                        <a:rPr lang="en-US" sz="1200" b="0" dirty="0">
                          <a:latin typeface="Times New Roman" pitchFamily="18" charset="0"/>
                          <a:cs typeface="Times New Roman" pitchFamily="18" charset="0"/>
                        </a:rPr>
                        <a:t>The Garbage output, Constant Input and Number of Gates are remains the same in both approaches as shown in Section 6.4, Table 6.2 (pp.162) and Table 6.3 (pp.163).</a:t>
                      </a:r>
                      <a:endParaRPr lang="en-US" sz="1200" b="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4"/>
                  </a:ext>
                </a:extLst>
              </a:tr>
              <a:tr h="380688">
                <a:tc>
                  <a:txBody>
                    <a:bodyPr/>
                    <a:lstStyle/>
                    <a:p>
                      <a:pPr marL="342900" lvl="0" indent="-342900" algn="ctr">
                        <a:lnSpc>
                          <a:spcPct val="115000"/>
                        </a:lnSpc>
                        <a:spcAft>
                          <a:spcPts val="0"/>
                        </a:spcAft>
                        <a:buFont typeface="+mj-lt"/>
                        <a:buNone/>
                      </a:pPr>
                      <a:r>
                        <a:rPr lang="en-US" sz="1200" dirty="0" smtClean="0">
                          <a:latin typeface="Times New Roman" pitchFamily="18" charset="0"/>
                          <a:cs typeface="Times New Roman" pitchFamily="18" charset="0"/>
                        </a:rPr>
                        <a:t>10.</a:t>
                      </a:r>
                      <a:endParaRPr lang="en-US" sz="1200" dirty="0">
                        <a:latin typeface="Times New Roman" pitchFamily="18" charset="0"/>
                        <a:ea typeface="Calibri"/>
                        <a:cs typeface="Times New Roman" pitchFamily="18" charset="0"/>
                      </a:endParaRPr>
                    </a:p>
                  </a:txBody>
                  <a:tcPr marL="9194" marR="9194" marT="0" marB="0" anchor="ct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1200" kern="1200" dirty="0" smtClean="0">
                          <a:latin typeface="Times New Roman" pitchFamily="18" charset="0"/>
                          <a:cs typeface="Times New Roman" pitchFamily="18" charset="0"/>
                        </a:rPr>
                        <a:t>Though there are huge of articles addressing in studying on reversible logics, the results comparison of this investigation to the existing works has provided in the Thesis. It is worth give some positive words to the Scholar, keep on the investigation to the future scope highlighted in the desertion</a:t>
                      </a:r>
                    </a:p>
                    <a:p>
                      <a:pPr algn="just">
                        <a:lnSpc>
                          <a:spcPct val="115000"/>
                        </a:lnSpc>
                        <a:spcAft>
                          <a:spcPts val="0"/>
                        </a:spcAft>
                      </a:pPr>
                      <a:endParaRPr lang="en-US" sz="1200" dirty="0">
                        <a:latin typeface="Times New Roman" pitchFamily="18" charset="0"/>
                        <a:ea typeface="Calibri"/>
                        <a:cs typeface="Times New Roman" pitchFamily="18" charset="0"/>
                      </a:endParaRPr>
                    </a:p>
                  </a:txBody>
                  <a:tcPr marL="9194" marR="9194" marT="0" marB="0" anchor="ctr"/>
                </a:tc>
                <a:tc>
                  <a:txBody>
                    <a:bodyPr/>
                    <a:lstStyle/>
                    <a:p>
                      <a:pPr marL="231775" indent="0" algn="just">
                        <a:lnSpc>
                          <a:spcPct val="115000"/>
                        </a:lnSpc>
                        <a:spcAft>
                          <a:spcPts val="0"/>
                        </a:spcAft>
                      </a:pPr>
                      <a:r>
                        <a:rPr lang="en-IN" sz="1200" b="0" kern="1200" dirty="0" smtClean="0">
                          <a:latin typeface="Times New Roman" pitchFamily="18" charset="0"/>
                          <a:cs typeface="Times New Roman" pitchFamily="18" charset="0"/>
                        </a:rPr>
                        <a:t>The design of quantum circuits with controlled V and V</a:t>
                      </a:r>
                      <a:r>
                        <a:rPr lang="en-IN" sz="1200" b="0" kern="1200" baseline="30000" dirty="0" smtClean="0">
                          <a:latin typeface="Times New Roman" pitchFamily="18" charset="0"/>
                          <a:cs typeface="Times New Roman" pitchFamily="18" charset="0"/>
                        </a:rPr>
                        <a:t>+ </a:t>
                      </a:r>
                      <a:r>
                        <a:rPr lang="en-IN" sz="1200" b="0" kern="1200" dirty="0" smtClean="0">
                          <a:latin typeface="Times New Roman" pitchFamily="18" charset="0"/>
                          <a:cs typeface="Times New Roman" pitchFamily="18" charset="0"/>
                        </a:rPr>
                        <a:t>decomposition and integrated </a:t>
                      </a:r>
                      <a:r>
                        <a:rPr lang="en-IN" sz="1200" b="0" kern="1200" dirty="0" err="1" smtClean="0">
                          <a:latin typeface="Times New Roman" pitchFamily="18" charset="0"/>
                          <a:cs typeface="Times New Roman" pitchFamily="18" charset="0"/>
                        </a:rPr>
                        <a:t>qubit</a:t>
                      </a:r>
                      <a:r>
                        <a:rPr lang="en-IN" sz="1200" b="0" kern="1200" dirty="0" smtClean="0">
                          <a:latin typeface="Times New Roman" pitchFamily="18" charset="0"/>
                          <a:cs typeface="Times New Roman" pitchFamily="18" charset="0"/>
                        </a:rPr>
                        <a:t> optimization are in progress</a:t>
                      </a:r>
                      <a:r>
                        <a:rPr lang="en-IN" sz="1200" b="0" kern="1200" baseline="0" dirty="0" smtClean="0">
                          <a:latin typeface="Times New Roman" pitchFamily="18" charset="0"/>
                          <a:cs typeface="Times New Roman" pitchFamily="18" charset="0"/>
                        </a:rPr>
                        <a:t> for the desertion work.</a:t>
                      </a:r>
                      <a:endParaRPr lang="en-US" sz="1200" b="0" dirty="0">
                        <a:latin typeface="Times New Roman" pitchFamily="18" charset="0"/>
                        <a:ea typeface="Calibri"/>
                        <a:cs typeface="Times New Roman" pitchFamily="18" charset="0"/>
                      </a:endParaRPr>
                    </a:p>
                  </a:txBody>
                  <a:tcPr marL="9194" marR="9194" marT="0" marB="0" anchor="ctr"/>
                </a:tc>
                <a:extLst>
                  <a:ext uri="{0D108BD9-81ED-4DB2-BD59-A6C34878D82A}">
                    <a16:rowId xmlns="" xmlns:a16="http://schemas.microsoft.com/office/drawing/2014/main" val="10005"/>
                  </a:ext>
                </a:extLst>
              </a:tr>
            </a:tbl>
          </a:graphicData>
        </a:graphic>
      </p:graphicFrame>
      <p:sp>
        <p:nvSpPr>
          <p:cNvPr id="8" name="Date Placeholder 7"/>
          <p:cNvSpPr>
            <a:spLocks noGrp="1"/>
          </p:cNvSpPr>
          <p:nvPr>
            <p:ph type="dt" sz="half" idx="10"/>
          </p:nvPr>
        </p:nvSpPr>
        <p:spPr/>
        <p:txBody>
          <a:bodyPr/>
          <a:lstStyle/>
          <a:p>
            <a:fld id="{59946295-4EAB-4C83-9E19-3A026B511C1B}" type="datetime1">
              <a:rPr lang="ta-IN" smtClean="0"/>
              <a:pPr/>
              <a:t>20-03-2020</a:t>
            </a:fld>
            <a:endParaRPr lang="en-US"/>
          </a:p>
        </p:txBody>
      </p:sp>
      <p:sp>
        <p:nvSpPr>
          <p:cNvPr id="9" name="Slide Number Placeholder 8"/>
          <p:cNvSpPr>
            <a:spLocks noGrp="1"/>
          </p:cNvSpPr>
          <p:nvPr>
            <p:ph type="sldNum" sz="quarter" idx="12"/>
          </p:nvPr>
        </p:nvSpPr>
        <p:spPr/>
        <p:txBody>
          <a:bodyPr/>
          <a:lstStyle/>
          <a:p>
            <a:fld id="{9481EC19-6D0F-46DC-855D-481A351B335A}" type="slidenum">
              <a:rPr lang="en-US" smtClean="0"/>
              <a:pPr/>
              <a:t>90</a:t>
            </a:fld>
            <a:endParaRPr lang="en-US"/>
          </a:p>
        </p:txBody>
      </p:sp>
      <p:sp>
        <p:nvSpPr>
          <p:cNvPr id="10" name="Footer Placeholder 9"/>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Thankss.gif"/>
          <p:cNvPicPr>
            <a:picLocks noChangeAspect="1"/>
          </p:cNvPicPr>
          <p:nvPr/>
        </p:nvPicPr>
        <p:blipFill>
          <a:blip r:embed="rId3" cstate="print"/>
          <a:stretch>
            <a:fillRect/>
          </a:stretch>
        </p:blipFill>
        <p:spPr>
          <a:xfrm>
            <a:off x="4570412" y="5305425"/>
            <a:ext cx="3505200" cy="1552575"/>
          </a:xfrm>
          <a:prstGeom prst="rect">
            <a:avLst/>
          </a:prstGeom>
        </p:spPr>
      </p:pic>
      <p:sp>
        <p:nvSpPr>
          <p:cNvPr id="3" name="Content Placeholder 2"/>
          <p:cNvSpPr>
            <a:spLocks noGrp="1"/>
          </p:cNvSpPr>
          <p:nvPr>
            <p:ph idx="1"/>
          </p:nvPr>
        </p:nvSpPr>
        <p:spPr>
          <a:xfrm>
            <a:off x="1522412" y="1600203"/>
            <a:ext cx="10439400" cy="4525963"/>
          </a:xfrm>
        </p:spPr>
        <p:txBody>
          <a:bodyPr>
            <a:normAutofit/>
          </a:bodyPr>
          <a:lstStyle/>
          <a:p>
            <a:r>
              <a:rPr lang="en-US" b="1" dirty="0" smtClean="0">
                <a:latin typeface="Times New Roman" pitchFamily="18" charset="0"/>
                <a:cs typeface="Times New Roman" pitchFamily="18" charset="0"/>
              </a:rPr>
              <a:t>Supervisor</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Dr.P.Marichamy</a:t>
            </a:r>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Doctoral Committee Members (</a:t>
            </a:r>
            <a:r>
              <a:rPr lang="en-US" b="1" dirty="0" err="1" smtClean="0">
                <a:latin typeface="Times New Roman" pitchFamily="18" charset="0"/>
                <a:cs typeface="Times New Roman" pitchFamily="18" charset="0"/>
              </a:rPr>
              <a:t>Dr.M.Vijayaraj</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GCE, </a:t>
            </a:r>
            <a:r>
              <a:rPr lang="en-US" dirty="0" err="1" smtClean="0">
                <a:latin typeface="Times New Roman" pitchFamily="18" charset="0"/>
                <a:cs typeface="Times New Roman" pitchFamily="18" charset="0"/>
              </a:rPr>
              <a:t>Tirunelveli</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&amp; </a:t>
            </a:r>
            <a:r>
              <a:rPr lang="en-US" b="1" dirty="0" err="1" smtClean="0">
                <a:latin typeface="Times New Roman" pitchFamily="18" charset="0"/>
                <a:cs typeface="Times New Roman" pitchFamily="18" charset="0"/>
              </a:rPr>
              <a:t>Dr.S.Rajaram</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TCE, Madurai</a:t>
            </a:r>
            <a:r>
              <a:rPr lang="en-US" b="1" dirty="0" smtClean="0">
                <a:latin typeface="Times New Roman" pitchFamily="18" charset="0"/>
                <a:cs typeface="Times New Roman" pitchFamily="18" charset="0"/>
              </a:rPr>
              <a:t>)</a:t>
            </a:r>
          </a:p>
          <a:p>
            <a:r>
              <a:rPr lang="en-US" b="1" dirty="0" smtClean="0">
                <a:latin typeface="Times New Roman" pitchFamily="18" charset="0"/>
                <a:cs typeface="Times New Roman" pitchFamily="18" charset="0"/>
              </a:rPr>
              <a:t>P.S.R Engineering College, </a:t>
            </a:r>
            <a:r>
              <a:rPr lang="en-US" b="1" dirty="0" err="1" smtClean="0">
                <a:latin typeface="Times New Roman" pitchFamily="18" charset="0"/>
                <a:cs typeface="Times New Roman" pitchFamily="18" charset="0"/>
              </a:rPr>
              <a:t>Sivakasi</a:t>
            </a:r>
            <a:endParaRPr lang="en-US" dirty="0" smtClean="0">
              <a:latin typeface="Times New Roman" pitchFamily="18" charset="0"/>
              <a:cs typeface="Times New Roman" pitchFamily="18" charset="0"/>
            </a:endParaRPr>
          </a:p>
          <a:p>
            <a:r>
              <a:rPr lang="en-US" b="1" dirty="0" err="1" smtClean="0">
                <a:latin typeface="Times New Roman" pitchFamily="18" charset="0"/>
                <a:cs typeface="Times New Roman" pitchFamily="18" charset="0"/>
              </a:rPr>
              <a:t>Mepco</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Schlenk</a:t>
            </a:r>
            <a:r>
              <a:rPr lang="en-US" b="1" dirty="0" smtClean="0">
                <a:latin typeface="Times New Roman" pitchFamily="18" charset="0"/>
                <a:cs typeface="Times New Roman" pitchFamily="18" charset="0"/>
              </a:rPr>
              <a:t> Engineering College, </a:t>
            </a:r>
            <a:r>
              <a:rPr lang="en-US" b="1" dirty="0" err="1" smtClean="0">
                <a:latin typeface="Times New Roman" pitchFamily="18" charset="0"/>
                <a:cs typeface="Times New Roman" pitchFamily="18" charset="0"/>
              </a:rPr>
              <a:t>Sivakasi</a:t>
            </a:r>
            <a:endParaRPr lang="en-US" dirty="0" smtClean="0">
              <a:latin typeface="Times New Roman" pitchFamily="18" charset="0"/>
              <a:cs typeface="Times New Roman" pitchFamily="18" charset="0"/>
            </a:endParaRPr>
          </a:p>
        </p:txBody>
      </p:sp>
      <p:pic>
        <p:nvPicPr>
          <p:cNvPr id="5" name="Picture 4" descr="D:\Pen Drive Backup\Reversible Logic\Thesis\References\History\Thesis PPT\Images\imagesjk.png"/>
          <p:cNvPicPr>
            <a:picLocks noChangeAspect="1" noChangeArrowheads="1"/>
          </p:cNvPicPr>
          <p:nvPr/>
        </p:nvPicPr>
        <p:blipFill>
          <a:blip r:embed="rId4" cstate="print"/>
          <a:srcRect/>
          <a:stretch>
            <a:fillRect/>
          </a:stretch>
        </p:blipFill>
        <p:spPr bwMode="auto">
          <a:xfrm>
            <a:off x="1293812" y="61452"/>
            <a:ext cx="10896600" cy="1317522"/>
          </a:xfrm>
          <a:prstGeom prst="rect">
            <a:avLst/>
          </a:prstGeom>
          <a:ln>
            <a:noFill/>
          </a:ln>
          <a:effectLst>
            <a:softEdge rad="112500"/>
          </a:effectLst>
        </p:spPr>
      </p:pic>
      <p:sp>
        <p:nvSpPr>
          <p:cNvPr id="6" name="Title 1"/>
          <p:cNvSpPr txBox="1">
            <a:spLocks/>
          </p:cNvSpPr>
          <p:nvPr/>
        </p:nvSpPr>
        <p:spPr>
          <a:xfrm>
            <a:off x="2055812" y="76200"/>
            <a:ext cx="9829800"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4000" b="1" i="1" u="sng" dirty="0" smtClean="0">
                <a:solidFill>
                  <a:srgbClr val="00B050"/>
                </a:solidFill>
                <a:latin typeface="Times New Roman" pitchFamily="18" charset="0"/>
                <a:cs typeface="Times New Roman" pitchFamily="18" charset="0"/>
              </a:rPr>
              <a:t>Thanks to…</a:t>
            </a:r>
            <a:endParaRPr lang="en-IN" sz="4000" b="1" i="1" u="sng" dirty="0">
              <a:solidFill>
                <a:srgbClr val="00B050"/>
              </a:solidFill>
              <a:latin typeface="Times New Roman" pitchFamily="18" charset="0"/>
              <a:cs typeface="Times New Roman" pitchFamily="18" charset="0"/>
            </a:endParaRPr>
          </a:p>
        </p:txBody>
      </p:sp>
      <p:sp>
        <p:nvSpPr>
          <p:cNvPr id="7" name="Rounded Rectangle 6"/>
          <p:cNvSpPr/>
          <p:nvPr/>
        </p:nvSpPr>
        <p:spPr bwMode="auto">
          <a:xfrm>
            <a:off x="76201" y="85725"/>
            <a:ext cx="1217611" cy="6619875"/>
          </a:xfrm>
          <a:prstGeom prst="roundRect">
            <a:avLst>
              <a:gd name="adj" fmla="val 4727"/>
            </a:avLst>
          </a:prstGeom>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fontAlgn="base">
              <a:spcBef>
                <a:spcPct val="0"/>
              </a:spcBef>
              <a:spcAft>
                <a:spcPct val="0"/>
              </a:spcAft>
              <a:defRPr/>
            </a:pPr>
            <a:r>
              <a:rPr kumimoji="1" lang="en-IN" altLang="zh-TW" sz="3600" dirty="0" smtClean="0">
                <a:solidFill>
                  <a:schemeClr val="accent1">
                    <a:lumMod val="50000"/>
                  </a:schemeClr>
                </a:solidFill>
                <a:latin typeface="Bodoni MT Black" pitchFamily="18" charset="0"/>
              </a:rPr>
              <a:t>THANKS</a:t>
            </a:r>
            <a:endParaRPr kumimoji="1" lang="zh-TW" altLang="en-US" sz="3600" dirty="0">
              <a:solidFill>
                <a:schemeClr val="accent1">
                  <a:lumMod val="50000"/>
                </a:schemeClr>
              </a:solidFill>
              <a:latin typeface="Bodoni MT Black" pitchFamily="18" charset="0"/>
            </a:endParaRPr>
          </a:p>
        </p:txBody>
      </p:sp>
      <p:pic>
        <p:nvPicPr>
          <p:cNvPr id="107524" name="Picture 4" descr="D:\Pen Drive Backup\Reversible Logic\Thesis\References\History\Thesis PPT\Images\namaste-gesture-leaves_23-2147697671.jpg"/>
          <p:cNvPicPr>
            <a:picLocks noChangeAspect="1" noChangeArrowheads="1"/>
          </p:cNvPicPr>
          <p:nvPr/>
        </p:nvPicPr>
        <p:blipFill>
          <a:blip r:embed="rId5" cstate="print"/>
          <a:srcRect l="15495" t="14217" r="15495" b="7827"/>
          <a:stretch>
            <a:fillRect/>
          </a:stretch>
        </p:blipFill>
        <p:spPr bwMode="auto">
          <a:xfrm>
            <a:off x="4494212" y="304800"/>
            <a:ext cx="990600" cy="1119011"/>
          </a:xfrm>
          <a:prstGeom prst="ellipse">
            <a:avLst/>
          </a:prstGeom>
          <a:ln>
            <a:noFill/>
          </a:ln>
          <a:effectLst>
            <a:softEdge rad="112500"/>
          </a:effectLst>
        </p:spPr>
      </p:pic>
      <p:pic>
        <p:nvPicPr>
          <p:cNvPr id="12" name="Picture 4" descr="D:\Pen Drive Backup\Reversible Logic\Thesis\References\History\Thesis PPT\Images\namaste-gesture-leaves_23-2147697671.jpg"/>
          <p:cNvPicPr>
            <a:picLocks noChangeAspect="1" noChangeArrowheads="1"/>
          </p:cNvPicPr>
          <p:nvPr/>
        </p:nvPicPr>
        <p:blipFill>
          <a:blip r:embed="rId5" cstate="print"/>
          <a:srcRect l="15495" t="14217" r="15495" b="7827"/>
          <a:stretch>
            <a:fillRect/>
          </a:stretch>
        </p:blipFill>
        <p:spPr bwMode="auto">
          <a:xfrm>
            <a:off x="227012" y="76200"/>
            <a:ext cx="990600" cy="1119011"/>
          </a:xfrm>
          <a:prstGeom prst="ellipse">
            <a:avLst/>
          </a:prstGeom>
          <a:ln>
            <a:noFill/>
          </a:ln>
          <a:effectLst>
            <a:softEdge rad="112500"/>
          </a:effectLst>
        </p:spPr>
      </p:pic>
      <p:pic>
        <p:nvPicPr>
          <p:cNvPr id="13" name="Picture 4" descr="D:\Pen Drive Backup\Reversible Logic\Thesis\References\History\Thesis PPT\Images\namaste-gesture-leaves_23-2147697671.jpg"/>
          <p:cNvPicPr>
            <a:picLocks noChangeAspect="1" noChangeArrowheads="1"/>
          </p:cNvPicPr>
          <p:nvPr/>
        </p:nvPicPr>
        <p:blipFill>
          <a:blip r:embed="rId5" cstate="print"/>
          <a:srcRect l="15495" t="14217" r="15495" b="7827"/>
          <a:stretch>
            <a:fillRect/>
          </a:stretch>
        </p:blipFill>
        <p:spPr bwMode="auto">
          <a:xfrm>
            <a:off x="227012" y="5486400"/>
            <a:ext cx="990600" cy="1119011"/>
          </a:xfrm>
          <a:prstGeom prst="ellipse">
            <a:avLst/>
          </a:prstGeom>
          <a:ln>
            <a:noFill/>
          </a:ln>
          <a:effectLst>
            <a:softEdge rad="112500"/>
          </a:effectLst>
        </p:spPr>
      </p:pic>
      <p:sp>
        <p:nvSpPr>
          <p:cNvPr id="10" name="Date Placeholder 9"/>
          <p:cNvSpPr>
            <a:spLocks noGrp="1"/>
          </p:cNvSpPr>
          <p:nvPr>
            <p:ph type="dt" sz="half" idx="10"/>
          </p:nvPr>
        </p:nvSpPr>
        <p:spPr/>
        <p:txBody>
          <a:bodyPr/>
          <a:lstStyle/>
          <a:p>
            <a:fld id="{C66B2958-28B8-4C69-9538-8013F3407929}" type="datetime1">
              <a:rPr lang="ta-IN" smtClean="0"/>
              <a:pPr/>
              <a:t>20-03-2020</a:t>
            </a:fld>
            <a:endParaRPr lang="en-US"/>
          </a:p>
        </p:txBody>
      </p:sp>
      <p:sp>
        <p:nvSpPr>
          <p:cNvPr id="11" name="Slide Number Placeholder 10"/>
          <p:cNvSpPr>
            <a:spLocks noGrp="1"/>
          </p:cNvSpPr>
          <p:nvPr>
            <p:ph type="sldNum" sz="quarter" idx="12"/>
          </p:nvPr>
        </p:nvSpPr>
        <p:spPr/>
        <p:txBody>
          <a:bodyPr/>
          <a:lstStyle/>
          <a:p>
            <a:fld id="{9481EC19-6D0F-46DC-855D-481A351B335A}" type="slidenum">
              <a:rPr lang="en-US" smtClean="0"/>
              <a:pPr/>
              <a:t>91</a:t>
            </a:fld>
            <a:endParaRPr lang="en-US"/>
          </a:p>
        </p:txBody>
      </p:sp>
      <p:sp>
        <p:nvSpPr>
          <p:cNvPr id="14" name="Footer Placeholder 13"/>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35188" y="-304800"/>
            <a:ext cx="8229600" cy="1143000"/>
          </a:xfrm>
        </p:spPr>
        <p:txBody>
          <a:bodyPr>
            <a:normAutofit/>
          </a:bodyPr>
          <a:lstStyle/>
          <a:p>
            <a:pPr lvl="2" algn="ctr" rtl="0">
              <a:spcBef>
                <a:spcPct val="0"/>
              </a:spcBef>
            </a:pPr>
            <a:r>
              <a:rPr lang="en-GB" sz="3600" b="1" i="1" u="sng" dirty="0" smtClean="0">
                <a:solidFill>
                  <a:srgbClr val="FF0000"/>
                </a:solidFill>
                <a:latin typeface="Times New Roman" pitchFamily="18" charset="0"/>
                <a:cs typeface="Times New Roman" pitchFamily="18" charset="0"/>
              </a:rPr>
              <a:t>3×3 Reversible Gates</a:t>
            </a:r>
            <a:endParaRPr lang="en-IN" sz="3600" i="1" u="sng" dirty="0">
              <a:solidFill>
                <a:srgbClr val="FF0000"/>
              </a:solidFill>
              <a:latin typeface="Times New Roman" pitchFamily="18" charset="0"/>
              <a:cs typeface="Times New Roman" pitchFamily="18" charset="0"/>
            </a:endParaRPr>
          </a:p>
        </p:txBody>
      </p:sp>
      <p:sp>
        <p:nvSpPr>
          <p:cNvPr id="5" name="Content Placeholder 2"/>
          <p:cNvSpPr>
            <a:spLocks noGrp="1"/>
          </p:cNvSpPr>
          <p:nvPr>
            <p:ph idx="1"/>
          </p:nvPr>
        </p:nvSpPr>
        <p:spPr>
          <a:xfrm>
            <a:off x="457200" y="1600202"/>
            <a:ext cx="2970212" cy="4525963"/>
          </a:xfrm>
        </p:spPr>
        <p:txBody>
          <a:bodyPr>
            <a:normAutofit lnSpcReduction="10000"/>
          </a:bodyPr>
          <a:lstStyle/>
          <a:p>
            <a:r>
              <a:rPr lang="en-US" dirty="0" smtClean="0">
                <a:latin typeface="Times New Roman" pitchFamily="18" charset="0"/>
                <a:cs typeface="Times New Roman" pitchFamily="18" charset="0"/>
              </a:rPr>
              <a:t>Peres</a:t>
            </a:r>
          </a:p>
          <a:p>
            <a:r>
              <a:rPr lang="en-US" dirty="0" smtClean="0">
                <a:latin typeface="Times New Roman" pitchFamily="18" charset="0"/>
                <a:cs typeface="Times New Roman" pitchFamily="18" charset="0"/>
              </a:rPr>
              <a:t>R Gate</a:t>
            </a:r>
          </a:p>
          <a:p>
            <a:r>
              <a:rPr lang="en-US" dirty="0" smtClean="0">
                <a:latin typeface="Times New Roman" pitchFamily="18" charset="0"/>
                <a:cs typeface="Times New Roman" pitchFamily="18" charset="0"/>
              </a:rPr>
              <a:t>TR Gate</a:t>
            </a:r>
          </a:p>
          <a:p>
            <a:r>
              <a:rPr lang="en-US" dirty="0" smtClean="0">
                <a:latin typeface="Times New Roman" pitchFamily="18" charset="0"/>
                <a:cs typeface="Times New Roman" pitchFamily="18" charset="0"/>
              </a:rPr>
              <a:t>URG Gate</a:t>
            </a:r>
          </a:p>
          <a:p>
            <a:r>
              <a:rPr lang="en-US" dirty="0" smtClean="0">
                <a:latin typeface="Times New Roman" pitchFamily="18" charset="0"/>
                <a:cs typeface="Times New Roman" pitchFamily="18" charset="0"/>
              </a:rPr>
              <a:t>PPRG Gate</a:t>
            </a:r>
          </a:p>
          <a:p>
            <a:r>
              <a:rPr lang="en-US" dirty="0" smtClean="0">
                <a:latin typeface="Times New Roman" pitchFamily="18" charset="0"/>
                <a:cs typeface="Times New Roman" pitchFamily="18" charset="0"/>
              </a:rPr>
              <a:t>SAM Gate</a:t>
            </a:r>
          </a:p>
          <a:p>
            <a:r>
              <a:rPr lang="en-US" dirty="0" smtClean="0">
                <a:latin typeface="Times New Roman" pitchFamily="18" charset="0"/>
                <a:cs typeface="Times New Roman" pitchFamily="18" charset="0"/>
              </a:rPr>
              <a:t>RM Gate and </a:t>
            </a:r>
          </a:p>
          <a:p>
            <a:r>
              <a:rPr lang="en-US" dirty="0" smtClean="0">
                <a:latin typeface="Times New Roman" pitchFamily="18" charset="0"/>
                <a:cs typeface="Times New Roman" pitchFamily="18" charset="0"/>
              </a:rPr>
              <a:t>RUG Gate</a:t>
            </a:r>
            <a:endParaRPr lang="en-IN" dirty="0">
              <a:latin typeface="Times New Roman" pitchFamily="18" charset="0"/>
              <a:cs typeface="Times New Roman" pitchFamily="18" charset="0"/>
            </a:endParaRPr>
          </a:p>
        </p:txBody>
      </p:sp>
      <p:grpSp>
        <p:nvGrpSpPr>
          <p:cNvPr id="6" name="Group 5"/>
          <p:cNvGrpSpPr/>
          <p:nvPr/>
        </p:nvGrpSpPr>
        <p:grpSpPr>
          <a:xfrm>
            <a:off x="2925533" y="362926"/>
            <a:ext cx="4415689" cy="1828800"/>
            <a:chOff x="1845245" y="1585560"/>
            <a:chExt cx="4415689" cy="1828800"/>
          </a:xfrm>
        </p:grpSpPr>
        <p:sp>
          <p:nvSpPr>
            <p:cNvPr id="7" name="Rectangle 6"/>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Peres Gate</a:t>
              </a:r>
              <a:endParaRPr lang="en-US" b="1" dirty="0">
                <a:latin typeface="Times New Roman" pitchFamily="18" charset="0"/>
                <a:cs typeface="Times New Roman" pitchFamily="18" charset="0"/>
              </a:endParaRPr>
            </a:p>
          </p:txBody>
        </p:sp>
        <p:cxnSp>
          <p:nvCxnSpPr>
            <p:cNvPr id="8" name="Straight Connector 7"/>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2229295" y="25372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557360" y="253142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15" name="TextBox 14"/>
            <p:cNvSpPr txBox="1"/>
            <p:nvPr/>
          </p:nvSpPr>
          <p:spPr>
            <a:xfrm>
              <a:off x="1845245" y="2345235"/>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16" name="TextBox 15"/>
            <p:cNvSpPr txBox="1"/>
            <p:nvPr/>
          </p:nvSpPr>
          <p:spPr>
            <a:xfrm>
              <a:off x="1845245" y="2852895"/>
              <a:ext cx="351378" cy="369332"/>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17" name="TextBox 16"/>
            <p:cNvSpPr txBox="1"/>
            <p:nvPr/>
          </p:nvSpPr>
          <p:spPr>
            <a:xfrm>
              <a:off x="5073662" y="1852640"/>
              <a:ext cx="623889"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18" name="TextBox 17"/>
            <p:cNvSpPr txBox="1"/>
            <p:nvPr/>
          </p:nvSpPr>
          <p:spPr>
            <a:xfrm>
              <a:off x="5080803" y="2321578"/>
              <a:ext cx="104227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Q=A⊕B</a:t>
              </a:r>
              <a:endParaRPr lang="en-US" b="1" dirty="0">
                <a:latin typeface="Times New Roman" pitchFamily="18" charset="0"/>
                <a:cs typeface="Times New Roman" pitchFamily="18" charset="0"/>
              </a:endParaRPr>
            </a:p>
          </p:txBody>
        </p:sp>
        <p:sp>
          <p:nvSpPr>
            <p:cNvPr id="19" name="TextBox 18"/>
            <p:cNvSpPr txBox="1"/>
            <p:nvPr/>
          </p:nvSpPr>
          <p:spPr>
            <a:xfrm>
              <a:off x="5064773" y="2852925"/>
              <a:ext cx="1196161"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R=AB⊕C</a:t>
              </a:r>
              <a:endParaRPr lang="en-US" b="1" dirty="0">
                <a:latin typeface="Times New Roman" pitchFamily="18" charset="0"/>
                <a:cs typeface="Times New Roman" pitchFamily="18" charset="0"/>
              </a:endParaRPr>
            </a:p>
          </p:txBody>
        </p:sp>
      </p:grpSp>
      <p:grpSp>
        <p:nvGrpSpPr>
          <p:cNvPr id="20" name="Group 19"/>
          <p:cNvGrpSpPr/>
          <p:nvPr/>
        </p:nvGrpSpPr>
        <p:grpSpPr>
          <a:xfrm>
            <a:off x="7188197" y="381000"/>
            <a:ext cx="4492634" cy="1828800"/>
            <a:chOff x="1845245" y="1585560"/>
            <a:chExt cx="4492634" cy="1828800"/>
          </a:xfrm>
        </p:grpSpPr>
        <p:sp>
          <p:nvSpPr>
            <p:cNvPr id="21" name="Rectangle 20"/>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R Gate</a:t>
              </a:r>
              <a:endParaRPr lang="en-US" b="1" dirty="0">
                <a:latin typeface="Times New Roman" pitchFamily="18" charset="0"/>
                <a:cs typeface="Times New Roman" pitchFamily="18" charset="0"/>
              </a:endParaRPr>
            </a:p>
          </p:txBody>
        </p:sp>
        <p:cxnSp>
          <p:nvCxnSpPr>
            <p:cNvPr id="22" name="Straight Connector 21"/>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2229295" y="25372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4557360" y="253142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29" name="TextBox 28"/>
            <p:cNvSpPr txBox="1"/>
            <p:nvPr/>
          </p:nvSpPr>
          <p:spPr>
            <a:xfrm>
              <a:off x="1845245" y="2345235"/>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30" name="TextBox 29"/>
            <p:cNvSpPr txBox="1"/>
            <p:nvPr/>
          </p:nvSpPr>
          <p:spPr>
            <a:xfrm>
              <a:off x="1845245" y="2852895"/>
              <a:ext cx="351378" cy="369332"/>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31" name="TextBox 30"/>
            <p:cNvSpPr txBox="1"/>
            <p:nvPr/>
          </p:nvSpPr>
          <p:spPr>
            <a:xfrm>
              <a:off x="5073662" y="1852640"/>
              <a:ext cx="1003801"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P=A⊕B</a:t>
              </a:r>
              <a:endParaRPr lang="en-US" b="1" dirty="0">
                <a:latin typeface="Times New Roman" pitchFamily="18" charset="0"/>
                <a:cs typeface="Times New Roman" pitchFamily="18" charset="0"/>
              </a:endParaRPr>
            </a:p>
          </p:txBody>
        </p:sp>
        <p:sp>
          <p:nvSpPr>
            <p:cNvPr id="32" name="TextBox 31"/>
            <p:cNvSpPr txBox="1"/>
            <p:nvPr/>
          </p:nvSpPr>
          <p:spPr>
            <a:xfrm>
              <a:off x="5080803" y="2321578"/>
              <a:ext cx="662361"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Q=A</a:t>
              </a:r>
              <a:endParaRPr lang="en-US" b="1" dirty="0">
                <a:latin typeface="Times New Roman" pitchFamily="18" charset="0"/>
                <a:cs typeface="Times New Roman" pitchFamily="18" charset="0"/>
              </a:endParaRPr>
            </a:p>
          </p:txBody>
        </p:sp>
        <p:sp>
          <p:nvSpPr>
            <p:cNvPr id="33" name="TextBox 32"/>
            <p:cNvSpPr txBox="1"/>
            <p:nvPr/>
          </p:nvSpPr>
          <p:spPr>
            <a:xfrm>
              <a:off x="5064774" y="2852925"/>
              <a:ext cx="127310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R=AB⊕C’</a:t>
              </a:r>
              <a:endParaRPr lang="en-US" b="1" dirty="0">
                <a:latin typeface="Times New Roman" pitchFamily="18" charset="0"/>
                <a:cs typeface="Times New Roman" pitchFamily="18" charset="0"/>
              </a:endParaRPr>
            </a:p>
          </p:txBody>
        </p:sp>
      </p:grpSp>
      <p:grpSp>
        <p:nvGrpSpPr>
          <p:cNvPr id="34" name="Group 33"/>
          <p:cNvGrpSpPr/>
          <p:nvPr/>
        </p:nvGrpSpPr>
        <p:grpSpPr>
          <a:xfrm>
            <a:off x="2920251" y="2743200"/>
            <a:ext cx="4492633" cy="1828800"/>
            <a:chOff x="1845245" y="1585560"/>
            <a:chExt cx="4492633" cy="1828800"/>
          </a:xfrm>
        </p:grpSpPr>
        <p:sp>
          <p:nvSpPr>
            <p:cNvPr id="35" name="Rectangle 34"/>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TR Gate</a:t>
              </a:r>
              <a:endParaRPr lang="en-US" b="1" dirty="0">
                <a:latin typeface="Times New Roman" pitchFamily="18" charset="0"/>
                <a:cs typeface="Times New Roman" pitchFamily="18" charset="0"/>
              </a:endParaRPr>
            </a:p>
          </p:txBody>
        </p:sp>
        <p:cxnSp>
          <p:nvCxnSpPr>
            <p:cNvPr id="36" name="Straight Connector 35"/>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2229295" y="25372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4557360" y="253142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42" name="TextBox 41"/>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43" name="TextBox 42"/>
            <p:cNvSpPr txBox="1"/>
            <p:nvPr/>
          </p:nvSpPr>
          <p:spPr>
            <a:xfrm>
              <a:off x="1845245" y="2345235"/>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44" name="TextBox 43"/>
            <p:cNvSpPr txBox="1"/>
            <p:nvPr/>
          </p:nvSpPr>
          <p:spPr>
            <a:xfrm>
              <a:off x="1845245" y="2852895"/>
              <a:ext cx="351378" cy="369332"/>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45" name="TextBox 44"/>
            <p:cNvSpPr txBox="1"/>
            <p:nvPr/>
          </p:nvSpPr>
          <p:spPr>
            <a:xfrm>
              <a:off x="5073662" y="1852640"/>
              <a:ext cx="623889"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46" name="TextBox 45"/>
            <p:cNvSpPr txBox="1"/>
            <p:nvPr/>
          </p:nvSpPr>
          <p:spPr>
            <a:xfrm>
              <a:off x="5080803" y="2321578"/>
              <a:ext cx="104227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Q=A⊕B</a:t>
              </a:r>
            </a:p>
          </p:txBody>
        </p:sp>
        <p:sp>
          <p:nvSpPr>
            <p:cNvPr id="47" name="TextBox 46"/>
            <p:cNvSpPr txBox="1"/>
            <p:nvPr/>
          </p:nvSpPr>
          <p:spPr>
            <a:xfrm>
              <a:off x="5064773" y="2852925"/>
              <a:ext cx="127310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R=AB’⊕C</a:t>
              </a:r>
              <a:endParaRPr lang="en-US" b="1" dirty="0">
                <a:latin typeface="Times New Roman" pitchFamily="18" charset="0"/>
                <a:cs typeface="Times New Roman" pitchFamily="18" charset="0"/>
              </a:endParaRPr>
            </a:p>
          </p:txBody>
        </p:sp>
      </p:grpSp>
      <p:grpSp>
        <p:nvGrpSpPr>
          <p:cNvPr id="48" name="Group 47"/>
          <p:cNvGrpSpPr/>
          <p:nvPr/>
        </p:nvGrpSpPr>
        <p:grpSpPr>
          <a:xfrm>
            <a:off x="7339851" y="2743200"/>
            <a:ext cx="4701022" cy="1828800"/>
            <a:chOff x="1845245" y="1585560"/>
            <a:chExt cx="4701023" cy="1828800"/>
          </a:xfrm>
        </p:grpSpPr>
        <p:sp>
          <p:nvSpPr>
            <p:cNvPr id="49" name="Rectangle 48"/>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URG Gate</a:t>
              </a:r>
              <a:endParaRPr lang="en-US" b="1" dirty="0">
                <a:latin typeface="Times New Roman" pitchFamily="18" charset="0"/>
                <a:cs typeface="Times New Roman" pitchFamily="18" charset="0"/>
              </a:endParaRPr>
            </a:p>
          </p:txBody>
        </p:sp>
        <p:cxnSp>
          <p:nvCxnSpPr>
            <p:cNvPr id="50" name="Straight Connector 49"/>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2229295" y="25372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557360" y="253142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57" name="TextBox 56"/>
            <p:cNvSpPr txBox="1"/>
            <p:nvPr/>
          </p:nvSpPr>
          <p:spPr>
            <a:xfrm>
              <a:off x="1845245" y="2345235"/>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58" name="TextBox 57"/>
            <p:cNvSpPr txBox="1"/>
            <p:nvPr/>
          </p:nvSpPr>
          <p:spPr>
            <a:xfrm>
              <a:off x="1845245" y="2852895"/>
              <a:ext cx="351378" cy="369332"/>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59" name="TextBox 58"/>
            <p:cNvSpPr txBox="1"/>
            <p:nvPr/>
          </p:nvSpPr>
          <p:spPr>
            <a:xfrm>
              <a:off x="5073662" y="1852640"/>
              <a:ext cx="11705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P=AB⊕C</a:t>
              </a:r>
              <a:endParaRPr lang="en-US" b="1" dirty="0">
                <a:latin typeface="Times New Roman" pitchFamily="18" charset="0"/>
                <a:cs typeface="Times New Roman" pitchFamily="18" charset="0"/>
              </a:endParaRPr>
            </a:p>
          </p:txBody>
        </p:sp>
        <p:sp>
          <p:nvSpPr>
            <p:cNvPr id="60" name="TextBox 59"/>
            <p:cNvSpPr txBox="1"/>
            <p:nvPr/>
          </p:nvSpPr>
          <p:spPr>
            <a:xfrm>
              <a:off x="5080803" y="2321578"/>
              <a:ext cx="649537"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Q=B</a:t>
              </a:r>
            </a:p>
          </p:txBody>
        </p:sp>
        <p:sp>
          <p:nvSpPr>
            <p:cNvPr id="61" name="TextBox 60"/>
            <p:cNvSpPr txBox="1"/>
            <p:nvPr/>
          </p:nvSpPr>
          <p:spPr>
            <a:xfrm>
              <a:off x="5064772" y="2852925"/>
              <a:ext cx="1481496"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R=(A+B)⊕C</a:t>
              </a:r>
              <a:endParaRPr lang="en-US" b="1" dirty="0">
                <a:latin typeface="Times New Roman" pitchFamily="18" charset="0"/>
                <a:cs typeface="Times New Roman" pitchFamily="18" charset="0"/>
              </a:endParaRPr>
            </a:p>
          </p:txBody>
        </p:sp>
      </p:grpSp>
      <p:grpSp>
        <p:nvGrpSpPr>
          <p:cNvPr id="62" name="Group 61"/>
          <p:cNvGrpSpPr/>
          <p:nvPr/>
        </p:nvGrpSpPr>
        <p:grpSpPr>
          <a:xfrm>
            <a:off x="2940462" y="4953000"/>
            <a:ext cx="4701537" cy="1828800"/>
            <a:chOff x="1845245" y="1585560"/>
            <a:chExt cx="4701537" cy="1828800"/>
          </a:xfrm>
        </p:grpSpPr>
        <p:sp>
          <p:nvSpPr>
            <p:cNvPr id="63" name="Rectangle 62"/>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PPRG Gate</a:t>
              </a:r>
              <a:endParaRPr lang="en-US" b="1" dirty="0">
                <a:latin typeface="Times New Roman" pitchFamily="18" charset="0"/>
                <a:cs typeface="Times New Roman" pitchFamily="18" charset="0"/>
              </a:endParaRPr>
            </a:p>
          </p:txBody>
        </p:sp>
        <p:cxnSp>
          <p:nvCxnSpPr>
            <p:cNvPr id="64" name="Straight Connector 63"/>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2229295" y="25372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a:off x="4557360" y="253142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70" name="TextBox 69"/>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71" name="TextBox 70"/>
            <p:cNvSpPr txBox="1"/>
            <p:nvPr/>
          </p:nvSpPr>
          <p:spPr>
            <a:xfrm>
              <a:off x="1845245" y="2345235"/>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72" name="TextBox 71"/>
            <p:cNvSpPr txBox="1"/>
            <p:nvPr/>
          </p:nvSpPr>
          <p:spPr>
            <a:xfrm>
              <a:off x="1845245" y="2852895"/>
              <a:ext cx="351378" cy="369332"/>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73" name="TextBox 72"/>
            <p:cNvSpPr txBox="1"/>
            <p:nvPr/>
          </p:nvSpPr>
          <p:spPr>
            <a:xfrm>
              <a:off x="5073662" y="1852640"/>
              <a:ext cx="1003801"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P=A⊕B</a:t>
              </a:r>
              <a:endParaRPr lang="en-US" b="1" dirty="0">
                <a:latin typeface="Times New Roman" pitchFamily="18" charset="0"/>
                <a:cs typeface="Times New Roman" pitchFamily="18" charset="0"/>
              </a:endParaRPr>
            </a:p>
          </p:txBody>
        </p:sp>
        <p:sp>
          <p:nvSpPr>
            <p:cNvPr id="74" name="TextBox 73"/>
            <p:cNvSpPr txBox="1"/>
            <p:nvPr/>
          </p:nvSpPr>
          <p:spPr>
            <a:xfrm>
              <a:off x="5080802" y="2321578"/>
              <a:ext cx="143500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Q=AC+B’C’</a:t>
              </a:r>
            </a:p>
          </p:txBody>
        </p:sp>
        <p:sp>
          <p:nvSpPr>
            <p:cNvPr id="75" name="TextBox 74"/>
            <p:cNvSpPr txBox="1"/>
            <p:nvPr/>
          </p:nvSpPr>
          <p:spPr>
            <a:xfrm>
              <a:off x="5064773" y="2852925"/>
              <a:ext cx="1482009"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R=A’C+B’C’</a:t>
              </a:r>
              <a:endParaRPr lang="en-US" b="1" dirty="0">
                <a:latin typeface="Times New Roman" pitchFamily="18" charset="0"/>
                <a:cs typeface="Times New Roman" pitchFamily="18" charset="0"/>
              </a:endParaRPr>
            </a:p>
          </p:txBody>
        </p:sp>
      </p:grpSp>
      <p:grpSp>
        <p:nvGrpSpPr>
          <p:cNvPr id="76" name="Group 75"/>
          <p:cNvGrpSpPr/>
          <p:nvPr/>
        </p:nvGrpSpPr>
        <p:grpSpPr>
          <a:xfrm>
            <a:off x="7518590" y="4953000"/>
            <a:ext cx="4748023" cy="1828800"/>
            <a:chOff x="1845245" y="1585560"/>
            <a:chExt cx="4748023" cy="1828800"/>
          </a:xfrm>
        </p:grpSpPr>
        <p:sp>
          <p:nvSpPr>
            <p:cNvPr id="77" name="Rectangle 76"/>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SAM Gate</a:t>
              </a:r>
              <a:endParaRPr lang="en-US" b="1" dirty="0">
                <a:latin typeface="Times New Roman" pitchFamily="18" charset="0"/>
                <a:cs typeface="Times New Roman" pitchFamily="18" charset="0"/>
              </a:endParaRPr>
            </a:p>
          </p:txBody>
        </p:sp>
        <p:cxnSp>
          <p:nvCxnSpPr>
            <p:cNvPr id="78" name="Straight Connector 77"/>
            <p:cNvCxnSpPr/>
            <p:nvPr/>
          </p:nvCxnSpPr>
          <p:spPr>
            <a:xfrm>
              <a:off x="2229295" y="204642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p:cNvCxnSpPr/>
            <p:nvPr/>
          </p:nvCxnSpPr>
          <p:spPr>
            <a:xfrm>
              <a:off x="2229295" y="25372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p:cNvCxnSpPr/>
            <p:nvPr/>
          </p:nvCxnSpPr>
          <p:spPr>
            <a:xfrm>
              <a:off x="2229295" y="304495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4557360" y="204058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4557360" y="2531421"/>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4557360" y="3039111"/>
              <a:ext cx="499265" cy="0"/>
            </a:xfrm>
            <a:prstGeom prst="line">
              <a:avLst/>
            </a:prstGeom>
          </p:spPr>
          <p:style>
            <a:lnRef idx="2">
              <a:schemeClr val="dk1"/>
            </a:lnRef>
            <a:fillRef idx="0">
              <a:schemeClr val="dk1"/>
            </a:fillRef>
            <a:effectRef idx="1">
              <a:schemeClr val="dk1"/>
            </a:effectRef>
            <a:fontRef idx="minor">
              <a:schemeClr val="tx1"/>
            </a:fontRef>
          </p:style>
        </p:cxnSp>
        <p:sp>
          <p:nvSpPr>
            <p:cNvPr id="84" name="TextBox 83"/>
            <p:cNvSpPr txBox="1"/>
            <p:nvPr/>
          </p:nvSpPr>
          <p:spPr>
            <a:xfrm>
              <a:off x="1845245" y="1854395"/>
              <a:ext cx="35137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85" name="TextBox 84"/>
            <p:cNvSpPr txBox="1"/>
            <p:nvPr/>
          </p:nvSpPr>
          <p:spPr>
            <a:xfrm>
              <a:off x="1845245" y="2345235"/>
              <a:ext cx="338554" cy="369332"/>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86" name="TextBox 85"/>
            <p:cNvSpPr txBox="1"/>
            <p:nvPr/>
          </p:nvSpPr>
          <p:spPr>
            <a:xfrm>
              <a:off x="1845245" y="2852895"/>
              <a:ext cx="351378" cy="369332"/>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87" name="TextBox 86"/>
            <p:cNvSpPr txBox="1"/>
            <p:nvPr/>
          </p:nvSpPr>
          <p:spPr>
            <a:xfrm>
              <a:off x="5073663" y="1852640"/>
              <a:ext cx="683713"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88" name="TextBox 87"/>
            <p:cNvSpPr txBox="1"/>
            <p:nvPr/>
          </p:nvSpPr>
          <p:spPr>
            <a:xfrm>
              <a:off x="5080803" y="2321578"/>
              <a:ext cx="1512465"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Q=A’B⊕AC’</a:t>
              </a:r>
            </a:p>
          </p:txBody>
        </p:sp>
        <p:sp>
          <p:nvSpPr>
            <p:cNvPr id="89" name="TextBox 88"/>
            <p:cNvSpPr txBox="1"/>
            <p:nvPr/>
          </p:nvSpPr>
          <p:spPr>
            <a:xfrm>
              <a:off x="5064773" y="2852925"/>
              <a:ext cx="1422697"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R=A’C⊕AB</a:t>
              </a:r>
              <a:endParaRPr lang="en-US" b="1" dirty="0">
                <a:latin typeface="Times New Roman" pitchFamily="18" charset="0"/>
                <a:cs typeface="Times New Roman" pitchFamily="18" charset="0"/>
              </a:endParaRPr>
            </a:p>
          </p:txBody>
        </p:sp>
      </p:grpSp>
      <p:sp>
        <p:nvSpPr>
          <p:cNvPr id="90" name="Date Placeholder 89"/>
          <p:cNvSpPr>
            <a:spLocks noGrp="1"/>
          </p:cNvSpPr>
          <p:nvPr>
            <p:ph type="dt" sz="half" idx="10"/>
          </p:nvPr>
        </p:nvSpPr>
        <p:spPr/>
        <p:txBody>
          <a:bodyPr/>
          <a:lstStyle/>
          <a:p>
            <a:fld id="{2014EBDD-193E-4157-8BC8-F7C2BB142E0A}" type="datetime1">
              <a:rPr lang="ta-IN" smtClean="0"/>
              <a:pPr/>
              <a:t>20-03-2020</a:t>
            </a:fld>
            <a:endParaRPr lang="en-US"/>
          </a:p>
        </p:txBody>
      </p:sp>
      <p:sp>
        <p:nvSpPr>
          <p:cNvPr id="91" name="Slide Number Placeholder 90"/>
          <p:cNvSpPr>
            <a:spLocks noGrp="1"/>
          </p:cNvSpPr>
          <p:nvPr>
            <p:ph type="sldNum" sz="quarter" idx="12"/>
          </p:nvPr>
        </p:nvSpPr>
        <p:spPr/>
        <p:txBody>
          <a:bodyPr/>
          <a:lstStyle/>
          <a:p>
            <a:fld id="{9481EC19-6D0F-46DC-855D-481A351B335A}" type="slidenum">
              <a:rPr lang="en-US" smtClean="0"/>
              <a:pPr/>
              <a:t>92</a:t>
            </a:fld>
            <a:endParaRPr lang="en-US"/>
          </a:p>
        </p:txBody>
      </p:sp>
      <p:sp>
        <p:nvSpPr>
          <p:cNvPr id="92" name="Footer Placeholder 91"/>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3308154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229600" cy="1143000"/>
          </a:xfrm>
        </p:spPr>
        <p:txBody>
          <a:bodyPr>
            <a:normAutofit/>
          </a:bodyPr>
          <a:lstStyle/>
          <a:p>
            <a:pPr lvl="2" algn="ctr" rtl="0">
              <a:spcBef>
                <a:spcPct val="0"/>
              </a:spcBef>
            </a:pPr>
            <a:r>
              <a:rPr lang="en-GB" sz="3600" b="1" i="1" u="sng" dirty="0" smtClean="0">
                <a:solidFill>
                  <a:srgbClr val="FF0000"/>
                </a:solidFill>
                <a:latin typeface="Times New Roman" pitchFamily="18" charset="0"/>
                <a:cs typeface="Times New Roman" pitchFamily="18" charset="0"/>
              </a:rPr>
              <a:t>4 × 4 Reversible Gates</a:t>
            </a:r>
            <a:endParaRPr lang="en-IN" sz="3600" i="1" u="sng" dirty="0">
              <a:solidFill>
                <a:srgbClr val="FF0000"/>
              </a:solidFill>
              <a:latin typeface="Times New Roman" pitchFamily="18" charset="0"/>
              <a:cs typeface="Times New Roman" pitchFamily="18" charset="0"/>
            </a:endParaRPr>
          </a:p>
        </p:txBody>
      </p:sp>
      <p:sp>
        <p:nvSpPr>
          <p:cNvPr id="5" name="Content Placeholder 2"/>
          <p:cNvSpPr>
            <a:spLocks noGrp="1"/>
          </p:cNvSpPr>
          <p:nvPr>
            <p:ph idx="1"/>
          </p:nvPr>
        </p:nvSpPr>
        <p:spPr>
          <a:xfrm>
            <a:off x="457200" y="1600202"/>
            <a:ext cx="2741613" cy="4525963"/>
          </a:xfrm>
        </p:spPr>
        <p:txBody>
          <a:bodyPr/>
          <a:lstStyle/>
          <a:p>
            <a:r>
              <a:rPr lang="en-US" dirty="0" smtClean="0">
                <a:latin typeface="Times New Roman" pitchFamily="18" charset="0"/>
                <a:cs typeface="Times New Roman" pitchFamily="18" charset="0"/>
              </a:rPr>
              <a:t>TSG Gate</a:t>
            </a:r>
          </a:p>
          <a:p>
            <a:r>
              <a:rPr lang="en-US" dirty="0" smtClean="0">
                <a:latin typeface="Times New Roman" pitchFamily="18" charset="0"/>
                <a:cs typeface="Times New Roman" pitchFamily="18" charset="0"/>
              </a:rPr>
              <a:t>HNG Gate</a:t>
            </a:r>
          </a:p>
          <a:p>
            <a:r>
              <a:rPr lang="en-US" dirty="0" smtClean="0">
                <a:latin typeface="Times New Roman" pitchFamily="18" charset="0"/>
                <a:cs typeface="Times New Roman" pitchFamily="18" charset="0"/>
              </a:rPr>
              <a:t>MRG Gate</a:t>
            </a:r>
          </a:p>
          <a:p>
            <a:r>
              <a:rPr lang="en-US" dirty="0" smtClean="0">
                <a:latin typeface="Times New Roman" pitchFamily="18" charset="0"/>
                <a:cs typeface="Times New Roman" pitchFamily="18" charset="0"/>
              </a:rPr>
              <a:t>UPPG Gate</a:t>
            </a:r>
          </a:p>
          <a:p>
            <a:r>
              <a:rPr lang="en-US" dirty="0" smtClean="0">
                <a:latin typeface="Times New Roman" pitchFamily="18" charset="0"/>
                <a:cs typeface="Times New Roman" pitchFamily="18" charset="0"/>
              </a:rPr>
              <a:t>PAOG Gate</a:t>
            </a:r>
          </a:p>
          <a:p>
            <a:r>
              <a:rPr lang="en-US" dirty="0" smtClean="0">
                <a:latin typeface="Times New Roman" pitchFamily="18" charset="0"/>
                <a:cs typeface="Times New Roman" pitchFamily="18" charset="0"/>
              </a:rPr>
              <a:t>SMS Gate</a:t>
            </a:r>
          </a:p>
          <a:p>
            <a:r>
              <a:rPr lang="en-US" dirty="0" smtClean="0">
                <a:latin typeface="Times New Roman" pitchFamily="18" charset="0"/>
                <a:cs typeface="Times New Roman" pitchFamily="18" charset="0"/>
              </a:rPr>
              <a:t>OTG Gate</a:t>
            </a:r>
          </a:p>
          <a:p>
            <a:endParaRPr lang="en-US" dirty="0" smtClean="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grpSp>
        <p:nvGrpSpPr>
          <p:cNvPr id="6" name="Group 5"/>
          <p:cNvGrpSpPr/>
          <p:nvPr/>
        </p:nvGrpSpPr>
        <p:grpSpPr>
          <a:xfrm>
            <a:off x="2817813" y="1196752"/>
            <a:ext cx="4676795" cy="1376236"/>
            <a:chOff x="134959" y="3429000"/>
            <a:chExt cx="5954508" cy="1909826"/>
          </a:xfrm>
        </p:grpSpPr>
        <p:grpSp>
          <p:nvGrpSpPr>
            <p:cNvPr id="7" name="Group 32"/>
            <p:cNvGrpSpPr/>
            <p:nvPr/>
          </p:nvGrpSpPr>
          <p:grpSpPr>
            <a:xfrm>
              <a:off x="134959" y="3429000"/>
              <a:ext cx="5954508" cy="1828800"/>
              <a:chOff x="1845245" y="1585560"/>
              <a:chExt cx="5954508" cy="1828800"/>
            </a:xfrm>
          </p:grpSpPr>
          <p:sp>
            <p:nvSpPr>
              <p:cNvPr id="12" name="Rectangle 11"/>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R1 Gate</a:t>
                </a:r>
                <a:endParaRPr lang="en-US" b="1" dirty="0">
                  <a:latin typeface="Times New Roman" pitchFamily="18" charset="0"/>
                  <a:cs typeface="Times New Roman" pitchFamily="18" charset="0"/>
                </a:endParaRPr>
              </a:p>
            </p:txBody>
          </p:sp>
          <p:cxnSp>
            <p:nvCxnSpPr>
              <p:cNvPr id="13" name="Straight Connector 12"/>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4557360" y="27285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1845245" y="1623965"/>
                <a:ext cx="44737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20" name="TextBox 19"/>
              <p:cNvSpPr txBox="1"/>
              <p:nvPr/>
            </p:nvSpPr>
            <p:spPr>
              <a:xfrm>
                <a:off x="1845245" y="2046419"/>
                <a:ext cx="431048" cy="512528"/>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21" name="TextBox 20"/>
              <p:cNvSpPr txBox="1"/>
              <p:nvPr/>
            </p:nvSpPr>
            <p:spPr>
              <a:xfrm>
                <a:off x="1845245" y="25072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22" name="TextBox 21"/>
              <p:cNvSpPr txBox="1"/>
              <p:nvPr/>
            </p:nvSpPr>
            <p:spPr>
              <a:xfrm>
                <a:off x="5073662" y="1623965"/>
                <a:ext cx="1294370"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P=A⊕C</a:t>
                </a:r>
                <a:endParaRPr lang="en-US" b="1" dirty="0">
                  <a:latin typeface="Times New Roman" pitchFamily="18" charset="0"/>
                  <a:cs typeface="Times New Roman" pitchFamily="18" charset="0"/>
                </a:endParaRPr>
              </a:p>
            </p:txBody>
          </p:sp>
          <p:sp>
            <p:nvSpPr>
              <p:cNvPr id="23" name="TextBox 22"/>
              <p:cNvSpPr txBox="1"/>
              <p:nvPr/>
            </p:nvSpPr>
            <p:spPr>
              <a:xfrm>
                <a:off x="5080802" y="2046419"/>
                <a:ext cx="2718951"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Q=B⊕C⊕AB⊕BC</a:t>
                </a:r>
                <a:endParaRPr lang="en-US" b="1" dirty="0">
                  <a:latin typeface="Times New Roman" pitchFamily="18" charset="0"/>
                  <a:cs typeface="Times New Roman" pitchFamily="18" charset="0"/>
                </a:endParaRPr>
              </a:p>
            </p:txBody>
          </p:sp>
          <p:sp>
            <p:nvSpPr>
              <p:cNvPr id="24" name="TextBox 23"/>
              <p:cNvSpPr txBox="1"/>
              <p:nvPr/>
            </p:nvSpPr>
            <p:spPr>
              <a:xfrm>
                <a:off x="5064774" y="2499960"/>
                <a:ext cx="1810729"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R=A⊕B⊕C</a:t>
                </a:r>
                <a:endParaRPr lang="en-US" b="1" dirty="0">
                  <a:latin typeface="Times New Roman" pitchFamily="18" charset="0"/>
                  <a:cs typeface="Times New Roman" pitchFamily="18" charset="0"/>
                </a:endParaRPr>
              </a:p>
            </p:txBody>
          </p:sp>
        </p:grpSp>
        <p:cxnSp>
          <p:nvCxnSpPr>
            <p:cNvPr id="8" name="Straight Connector 7"/>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149693" y="48115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11" name="TextBox 10"/>
            <p:cNvSpPr txBox="1"/>
            <p:nvPr/>
          </p:nvSpPr>
          <p:spPr>
            <a:xfrm>
              <a:off x="3381444" y="4826298"/>
              <a:ext cx="2669969"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S=AB⊕BC⊕C⊕D</a:t>
              </a:r>
              <a:endParaRPr lang="en-US" b="1" dirty="0">
                <a:latin typeface="Times New Roman" pitchFamily="18" charset="0"/>
                <a:cs typeface="Times New Roman" pitchFamily="18" charset="0"/>
              </a:endParaRPr>
            </a:p>
          </p:txBody>
        </p:sp>
      </p:grpSp>
      <p:grpSp>
        <p:nvGrpSpPr>
          <p:cNvPr id="25" name="Group 24"/>
          <p:cNvGrpSpPr/>
          <p:nvPr/>
        </p:nvGrpSpPr>
        <p:grpSpPr>
          <a:xfrm>
            <a:off x="7498332" y="1196752"/>
            <a:ext cx="5335108" cy="1376236"/>
            <a:chOff x="134959" y="3429000"/>
            <a:chExt cx="6792672" cy="1909826"/>
          </a:xfrm>
        </p:grpSpPr>
        <p:grpSp>
          <p:nvGrpSpPr>
            <p:cNvPr id="26" name="Group 32"/>
            <p:cNvGrpSpPr/>
            <p:nvPr/>
          </p:nvGrpSpPr>
          <p:grpSpPr>
            <a:xfrm>
              <a:off x="134959" y="3429000"/>
              <a:ext cx="5710546" cy="1828800"/>
              <a:chOff x="1845245" y="1585560"/>
              <a:chExt cx="5710546" cy="1828800"/>
            </a:xfrm>
          </p:grpSpPr>
          <p:sp>
            <p:nvSpPr>
              <p:cNvPr id="31" name="Rectangle 30"/>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TSG Gate</a:t>
                </a:r>
                <a:endParaRPr lang="en-US" b="1" dirty="0">
                  <a:latin typeface="Times New Roman" pitchFamily="18" charset="0"/>
                  <a:cs typeface="Times New Roman" pitchFamily="18" charset="0"/>
                </a:endParaRPr>
              </a:p>
            </p:txBody>
          </p:sp>
          <p:cxnSp>
            <p:nvCxnSpPr>
              <p:cNvPr id="32" name="Straight Connector 31"/>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4557360" y="27285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1845245" y="1623965"/>
                <a:ext cx="44737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39" name="TextBox 38"/>
              <p:cNvSpPr txBox="1"/>
              <p:nvPr/>
            </p:nvSpPr>
            <p:spPr>
              <a:xfrm>
                <a:off x="1845245" y="2046419"/>
                <a:ext cx="431048" cy="512528"/>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40" name="TextBox 39"/>
              <p:cNvSpPr txBox="1"/>
              <p:nvPr/>
            </p:nvSpPr>
            <p:spPr>
              <a:xfrm>
                <a:off x="1845245" y="25072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41" name="TextBox 40"/>
              <p:cNvSpPr txBox="1"/>
              <p:nvPr/>
            </p:nvSpPr>
            <p:spPr>
              <a:xfrm>
                <a:off x="5073661" y="1623965"/>
                <a:ext cx="794337"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42" name="TextBox 41"/>
              <p:cNvSpPr txBox="1"/>
              <p:nvPr/>
            </p:nvSpPr>
            <p:spPr>
              <a:xfrm>
                <a:off x="5080803" y="2046419"/>
                <a:ext cx="1795054"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Q=A’B’⊕B’</a:t>
                </a:r>
                <a:endParaRPr lang="en-US" b="1" dirty="0">
                  <a:latin typeface="Times New Roman" pitchFamily="18" charset="0"/>
                  <a:cs typeface="Times New Roman" pitchFamily="18" charset="0"/>
                </a:endParaRPr>
              </a:p>
            </p:txBody>
          </p:sp>
          <p:sp>
            <p:nvSpPr>
              <p:cNvPr id="43" name="TextBox 42"/>
              <p:cNvSpPr txBox="1"/>
              <p:nvPr/>
            </p:nvSpPr>
            <p:spPr>
              <a:xfrm>
                <a:off x="5064773" y="2499960"/>
                <a:ext cx="2491018"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R=(A’C’⊕B’)⊕D</a:t>
                </a:r>
                <a:endParaRPr lang="en-US" b="1" dirty="0">
                  <a:latin typeface="Times New Roman" pitchFamily="18" charset="0"/>
                  <a:cs typeface="Times New Roman" pitchFamily="18" charset="0"/>
                </a:endParaRPr>
              </a:p>
            </p:txBody>
          </p:sp>
        </p:grpSp>
        <p:cxnSp>
          <p:nvCxnSpPr>
            <p:cNvPr id="27" name="Straight Connector 26"/>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149692" y="48115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30" name="TextBox 29"/>
            <p:cNvSpPr txBox="1"/>
            <p:nvPr/>
          </p:nvSpPr>
          <p:spPr>
            <a:xfrm>
              <a:off x="3381444" y="4826298"/>
              <a:ext cx="3546187"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S=(A’C’⊕B’)D⊕(AB⊕C)</a:t>
              </a:r>
              <a:endParaRPr lang="en-US" b="1" dirty="0">
                <a:latin typeface="Times New Roman" pitchFamily="18" charset="0"/>
                <a:cs typeface="Times New Roman" pitchFamily="18" charset="0"/>
              </a:endParaRPr>
            </a:p>
          </p:txBody>
        </p:sp>
      </p:grpSp>
      <p:grpSp>
        <p:nvGrpSpPr>
          <p:cNvPr id="44" name="Group 43"/>
          <p:cNvGrpSpPr/>
          <p:nvPr/>
        </p:nvGrpSpPr>
        <p:grpSpPr>
          <a:xfrm>
            <a:off x="2900880" y="3406552"/>
            <a:ext cx="4954685" cy="1376236"/>
            <a:chOff x="134959" y="3429000"/>
            <a:chExt cx="6308319" cy="1909826"/>
          </a:xfrm>
        </p:grpSpPr>
        <p:grpSp>
          <p:nvGrpSpPr>
            <p:cNvPr id="45" name="Group 32"/>
            <p:cNvGrpSpPr/>
            <p:nvPr/>
          </p:nvGrpSpPr>
          <p:grpSpPr>
            <a:xfrm>
              <a:off x="134959" y="3429000"/>
              <a:ext cx="5030256" cy="1828800"/>
              <a:chOff x="1845245" y="1585560"/>
              <a:chExt cx="5030256" cy="1828800"/>
            </a:xfrm>
          </p:grpSpPr>
          <p:sp>
            <p:nvSpPr>
              <p:cNvPr id="50" name="Rectangle 49"/>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OTG Gate</a:t>
                </a:r>
                <a:endParaRPr lang="en-US" b="1" dirty="0">
                  <a:latin typeface="Times New Roman" pitchFamily="18" charset="0"/>
                  <a:cs typeface="Times New Roman" pitchFamily="18" charset="0"/>
                </a:endParaRPr>
              </a:p>
            </p:txBody>
          </p:sp>
          <p:cxnSp>
            <p:nvCxnSpPr>
              <p:cNvPr id="51" name="Straight Connector 50"/>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4557360" y="27285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57" name="TextBox 56"/>
              <p:cNvSpPr txBox="1"/>
              <p:nvPr/>
            </p:nvSpPr>
            <p:spPr>
              <a:xfrm>
                <a:off x="1845245" y="1623965"/>
                <a:ext cx="44737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58" name="TextBox 57"/>
              <p:cNvSpPr txBox="1"/>
              <p:nvPr/>
            </p:nvSpPr>
            <p:spPr>
              <a:xfrm>
                <a:off x="1845245" y="2046419"/>
                <a:ext cx="431048" cy="512528"/>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59" name="TextBox 58"/>
              <p:cNvSpPr txBox="1"/>
              <p:nvPr/>
            </p:nvSpPr>
            <p:spPr>
              <a:xfrm>
                <a:off x="1845245" y="25072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60" name="TextBox 59"/>
              <p:cNvSpPr txBox="1"/>
              <p:nvPr/>
            </p:nvSpPr>
            <p:spPr>
              <a:xfrm>
                <a:off x="5073663" y="1623965"/>
                <a:ext cx="794337"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61" name="TextBox 60"/>
              <p:cNvSpPr txBox="1"/>
              <p:nvPr/>
            </p:nvSpPr>
            <p:spPr>
              <a:xfrm>
                <a:off x="5080802" y="2046419"/>
                <a:ext cx="132702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Q=A⊕B</a:t>
                </a:r>
                <a:endParaRPr lang="en-US" b="1" dirty="0">
                  <a:latin typeface="Times New Roman" pitchFamily="18" charset="0"/>
                  <a:cs typeface="Times New Roman" pitchFamily="18" charset="0"/>
                </a:endParaRPr>
              </a:p>
            </p:txBody>
          </p:sp>
          <p:sp>
            <p:nvSpPr>
              <p:cNvPr id="62" name="TextBox 61"/>
              <p:cNvSpPr txBox="1"/>
              <p:nvPr/>
            </p:nvSpPr>
            <p:spPr>
              <a:xfrm>
                <a:off x="5064772" y="2499960"/>
                <a:ext cx="1810729"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R=A⊕B⊕D</a:t>
                </a:r>
                <a:endParaRPr lang="en-US" b="1" dirty="0">
                  <a:latin typeface="Times New Roman" pitchFamily="18" charset="0"/>
                  <a:cs typeface="Times New Roman" pitchFamily="18" charset="0"/>
                </a:endParaRPr>
              </a:p>
            </p:txBody>
          </p:sp>
        </p:grpSp>
        <p:cxnSp>
          <p:nvCxnSpPr>
            <p:cNvPr id="46" name="Straight Connector 45"/>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149693" y="48115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49" name="TextBox 48"/>
            <p:cNvSpPr txBox="1"/>
            <p:nvPr/>
          </p:nvSpPr>
          <p:spPr>
            <a:xfrm>
              <a:off x="3381447" y="4826298"/>
              <a:ext cx="3061831"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S=(A⊕B)D⊕(AB⊕C)</a:t>
              </a:r>
              <a:endParaRPr lang="en-US" b="1" dirty="0">
                <a:latin typeface="Times New Roman" pitchFamily="18" charset="0"/>
                <a:cs typeface="Times New Roman" pitchFamily="18" charset="0"/>
              </a:endParaRPr>
            </a:p>
          </p:txBody>
        </p:sp>
      </p:grpSp>
      <p:grpSp>
        <p:nvGrpSpPr>
          <p:cNvPr id="63" name="Group 62"/>
          <p:cNvGrpSpPr/>
          <p:nvPr/>
        </p:nvGrpSpPr>
        <p:grpSpPr>
          <a:xfrm>
            <a:off x="7786364" y="3406552"/>
            <a:ext cx="5334594" cy="1376236"/>
            <a:chOff x="134959" y="3429000"/>
            <a:chExt cx="6792020" cy="1909826"/>
          </a:xfrm>
        </p:grpSpPr>
        <p:grpSp>
          <p:nvGrpSpPr>
            <p:cNvPr id="64" name="Group 32"/>
            <p:cNvGrpSpPr/>
            <p:nvPr/>
          </p:nvGrpSpPr>
          <p:grpSpPr>
            <a:xfrm>
              <a:off x="134959" y="3429000"/>
              <a:ext cx="4742484" cy="1828800"/>
              <a:chOff x="1845245" y="1585560"/>
              <a:chExt cx="4742484" cy="1828800"/>
            </a:xfrm>
          </p:grpSpPr>
          <p:sp>
            <p:nvSpPr>
              <p:cNvPr id="69" name="Rectangle 68"/>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PAOG Gate</a:t>
                </a:r>
                <a:endParaRPr lang="en-US" b="1" dirty="0">
                  <a:latin typeface="Times New Roman" pitchFamily="18" charset="0"/>
                  <a:cs typeface="Times New Roman" pitchFamily="18" charset="0"/>
                </a:endParaRPr>
              </a:p>
            </p:txBody>
          </p:sp>
          <p:cxnSp>
            <p:nvCxnSpPr>
              <p:cNvPr id="70" name="Straight Connector 69"/>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4557360" y="27285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76" name="TextBox 75"/>
              <p:cNvSpPr txBox="1"/>
              <p:nvPr/>
            </p:nvSpPr>
            <p:spPr>
              <a:xfrm>
                <a:off x="1845245" y="1623965"/>
                <a:ext cx="44737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77" name="TextBox 76"/>
              <p:cNvSpPr txBox="1"/>
              <p:nvPr/>
            </p:nvSpPr>
            <p:spPr>
              <a:xfrm>
                <a:off x="1845245" y="2046419"/>
                <a:ext cx="431048" cy="512528"/>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78" name="TextBox 77"/>
              <p:cNvSpPr txBox="1"/>
              <p:nvPr/>
            </p:nvSpPr>
            <p:spPr>
              <a:xfrm>
                <a:off x="1845245" y="25072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79" name="TextBox 78"/>
              <p:cNvSpPr txBox="1"/>
              <p:nvPr/>
            </p:nvSpPr>
            <p:spPr>
              <a:xfrm>
                <a:off x="5073662" y="1623965"/>
                <a:ext cx="794337"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80" name="TextBox 79"/>
              <p:cNvSpPr txBox="1"/>
              <p:nvPr/>
            </p:nvSpPr>
            <p:spPr>
              <a:xfrm>
                <a:off x="5080802" y="2046419"/>
                <a:ext cx="132702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Q=A⊕B</a:t>
                </a:r>
                <a:endParaRPr lang="en-US" b="1" dirty="0">
                  <a:latin typeface="Times New Roman" pitchFamily="18" charset="0"/>
                  <a:cs typeface="Times New Roman" pitchFamily="18" charset="0"/>
                </a:endParaRPr>
              </a:p>
            </p:txBody>
          </p:sp>
          <p:sp>
            <p:nvSpPr>
              <p:cNvPr id="81" name="TextBox 80"/>
              <p:cNvSpPr txBox="1"/>
              <p:nvPr/>
            </p:nvSpPr>
            <p:spPr>
              <a:xfrm>
                <a:off x="5064774" y="2499960"/>
                <a:ext cx="152295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R=AB⊕C</a:t>
                </a:r>
                <a:endParaRPr lang="en-US" b="1" dirty="0">
                  <a:latin typeface="Times New Roman" pitchFamily="18" charset="0"/>
                  <a:cs typeface="Times New Roman" pitchFamily="18" charset="0"/>
                </a:endParaRPr>
              </a:p>
            </p:txBody>
          </p:sp>
        </p:grpSp>
        <p:cxnSp>
          <p:nvCxnSpPr>
            <p:cNvPr id="65" name="Straight Connector 64"/>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67" name="TextBox 66"/>
            <p:cNvSpPr txBox="1"/>
            <p:nvPr/>
          </p:nvSpPr>
          <p:spPr>
            <a:xfrm>
              <a:off x="149693" y="48115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68" name="TextBox 67"/>
            <p:cNvSpPr txBox="1"/>
            <p:nvPr/>
          </p:nvSpPr>
          <p:spPr>
            <a:xfrm>
              <a:off x="3381444" y="4826298"/>
              <a:ext cx="354553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S=((A⊕B)⊕D)⊕(AB⊕C)</a:t>
              </a:r>
              <a:endParaRPr lang="en-US" b="1" dirty="0">
                <a:latin typeface="Times New Roman" pitchFamily="18" charset="0"/>
                <a:cs typeface="Times New Roman" pitchFamily="18" charset="0"/>
              </a:endParaRPr>
            </a:p>
          </p:txBody>
        </p:sp>
      </p:grpSp>
      <p:grpSp>
        <p:nvGrpSpPr>
          <p:cNvPr id="82" name="Group 81"/>
          <p:cNvGrpSpPr/>
          <p:nvPr/>
        </p:nvGrpSpPr>
        <p:grpSpPr>
          <a:xfrm>
            <a:off x="2855909" y="5463952"/>
            <a:ext cx="4480197" cy="1376236"/>
            <a:chOff x="134959" y="3429000"/>
            <a:chExt cx="5704197" cy="1909826"/>
          </a:xfrm>
        </p:grpSpPr>
        <p:grpSp>
          <p:nvGrpSpPr>
            <p:cNvPr id="83" name="Group 32"/>
            <p:cNvGrpSpPr/>
            <p:nvPr/>
          </p:nvGrpSpPr>
          <p:grpSpPr>
            <a:xfrm>
              <a:off x="134959" y="3429000"/>
              <a:ext cx="5022818" cy="1828800"/>
              <a:chOff x="1845245" y="1585560"/>
              <a:chExt cx="5022818" cy="1828800"/>
            </a:xfrm>
          </p:grpSpPr>
          <p:sp>
            <p:nvSpPr>
              <p:cNvPr id="88" name="Rectangle 87"/>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SMS Gate</a:t>
                </a:r>
                <a:endParaRPr lang="en-US" b="1" dirty="0">
                  <a:latin typeface="Times New Roman" pitchFamily="18" charset="0"/>
                  <a:cs typeface="Times New Roman" pitchFamily="18" charset="0"/>
                </a:endParaRPr>
              </a:p>
            </p:txBody>
          </p:sp>
          <p:cxnSp>
            <p:nvCxnSpPr>
              <p:cNvPr id="89" name="Straight Connector 88"/>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4557360" y="27285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1845245" y="1623965"/>
                <a:ext cx="44737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96" name="TextBox 95"/>
              <p:cNvSpPr txBox="1"/>
              <p:nvPr/>
            </p:nvSpPr>
            <p:spPr>
              <a:xfrm>
                <a:off x="1845245" y="2046419"/>
                <a:ext cx="431048" cy="512528"/>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97" name="TextBox 96"/>
              <p:cNvSpPr txBox="1"/>
              <p:nvPr/>
            </p:nvSpPr>
            <p:spPr>
              <a:xfrm>
                <a:off x="1845245" y="25072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98" name="TextBox 97"/>
              <p:cNvSpPr txBox="1"/>
              <p:nvPr/>
            </p:nvSpPr>
            <p:spPr>
              <a:xfrm>
                <a:off x="5073662" y="1623965"/>
                <a:ext cx="1794401"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P=A⊕C⊕D</a:t>
                </a:r>
                <a:endParaRPr lang="en-US" b="1" dirty="0">
                  <a:latin typeface="Times New Roman" pitchFamily="18" charset="0"/>
                  <a:cs typeface="Times New Roman" pitchFamily="18" charset="0"/>
                </a:endParaRPr>
              </a:p>
            </p:txBody>
          </p:sp>
          <p:sp>
            <p:nvSpPr>
              <p:cNvPr id="99" name="TextBox 98"/>
              <p:cNvSpPr txBox="1"/>
              <p:nvPr/>
            </p:nvSpPr>
            <p:spPr>
              <a:xfrm>
                <a:off x="5080803" y="2046419"/>
                <a:ext cx="1539283"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Q=D⊕BC</a:t>
                </a:r>
                <a:endParaRPr lang="en-US" b="1" dirty="0">
                  <a:latin typeface="Times New Roman" pitchFamily="18" charset="0"/>
                  <a:cs typeface="Times New Roman" pitchFamily="18" charset="0"/>
                </a:endParaRPr>
              </a:p>
            </p:txBody>
          </p:sp>
          <p:sp>
            <p:nvSpPr>
              <p:cNvPr id="100" name="TextBox 99"/>
              <p:cNvSpPr txBox="1"/>
              <p:nvPr/>
            </p:nvSpPr>
            <p:spPr>
              <a:xfrm>
                <a:off x="5064774" y="2499960"/>
                <a:ext cx="826992"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R=C</a:t>
                </a:r>
                <a:endParaRPr lang="en-US" b="1" dirty="0">
                  <a:latin typeface="Times New Roman" pitchFamily="18" charset="0"/>
                  <a:cs typeface="Times New Roman" pitchFamily="18" charset="0"/>
                </a:endParaRPr>
              </a:p>
            </p:txBody>
          </p:sp>
        </p:grpSp>
        <p:cxnSp>
          <p:nvCxnSpPr>
            <p:cNvPr id="84" name="Straight Connector 83"/>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86" name="TextBox 85"/>
            <p:cNvSpPr txBox="1"/>
            <p:nvPr/>
          </p:nvSpPr>
          <p:spPr>
            <a:xfrm>
              <a:off x="149692" y="48115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87" name="TextBox 86"/>
            <p:cNvSpPr txBox="1"/>
            <p:nvPr/>
          </p:nvSpPr>
          <p:spPr>
            <a:xfrm>
              <a:off x="3381446" y="4826298"/>
              <a:ext cx="2457710"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S=BC⊕C⊕B⊕D</a:t>
              </a:r>
              <a:endParaRPr lang="en-US" b="1" dirty="0">
                <a:latin typeface="Times New Roman" pitchFamily="18" charset="0"/>
                <a:cs typeface="Times New Roman" pitchFamily="18" charset="0"/>
              </a:endParaRPr>
            </a:p>
          </p:txBody>
        </p:sp>
      </p:grpSp>
      <p:grpSp>
        <p:nvGrpSpPr>
          <p:cNvPr id="101" name="Group 100"/>
          <p:cNvGrpSpPr/>
          <p:nvPr/>
        </p:nvGrpSpPr>
        <p:grpSpPr>
          <a:xfrm>
            <a:off x="7786366" y="5463952"/>
            <a:ext cx="4160107" cy="1376236"/>
            <a:chOff x="134959" y="3429000"/>
            <a:chExt cx="5296658" cy="1909826"/>
          </a:xfrm>
        </p:grpSpPr>
        <p:grpSp>
          <p:nvGrpSpPr>
            <p:cNvPr id="102" name="Group 32"/>
            <p:cNvGrpSpPr/>
            <p:nvPr/>
          </p:nvGrpSpPr>
          <p:grpSpPr>
            <a:xfrm>
              <a:off x="134959" y="3429000"/>
              <a:ext cx="4774841" cy="1828800"/>
              <a:chOff x="1845245" y="1585560"/>
              <a:chExt cx="4774841" cy="1828800"/>
            </a:xfrm>
          </p:grpSpPr>
          <p:sp>
            <p:nvSpPr>
              <p:cNvPr id="107" name="Rectangle 106"/>
              <p:cNvSpPr/>
              <p:nvPr/>
            </p:nvSpPr>
            <p:spPr>
              <a:xfrm>
                <a:off x="2728560" y="1585560"/>
                <a:ext cx="1828800" cy="182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latin typeface="Times New Roman" pitchFamily="18" charset="0"/>
                    <a:cs typeface="Times New Roman" pitchFamily="18" charset="0"/>
                  </a:rPr>
                  <a:t>BME Gate</a:t>
                </a:r>
                <a:endParaRPr lang="en-US" b="1" dirty="0">
                  <a:latin typeface="Times New Roman" pitchFamily="18" charset="0"/>
                  <a:cs typeface="Times New Roman" pitchFamily="18" charset="0"/>
                </a:endParaRPr>
              </a:p>
            </p:txBody>
          </p:sp>
          <p:cxnSp>
            <p:nvCxnSpPr>
              <p:cNvPr id="108" name="Straight Connector 107"/>
              <p:cNvCxnSpPr/>
              <p:nvPr/>
            </p:nvCxnSpPr>
            <p:spPr>
              <a:xfrm>
                <a:off x="2229295" y="181599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p:cNvCxnSpPr/>
              <p:nvPr/>
            </p:nvCxnSpPr>
            <p:spPr>
              <a:xfrm>
                <a:off x="2229295"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p:cNvCxnSpPr/>
              <p:nvPr/>
            </p:nvCxnSpPr>
            <p:spPr>
              <a:xfrm>
                <a:off x="2229295" y="26993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4557360" y="223844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4557360" y="2728560"/>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a:xfrm>
                <a:off x="4557360" y="3198570"/>
                <a:ext cx="499265" cy="0"/>
              </a:xfrm>
              <a:prstGeom prst="line">
                <a:avLst/>
              </a:prstGeom>
            </p:spPr>
            <p:style>
              <a:lnRef idx="2">
                <a:schemeClr val="dk1"/>
              </a:lnRef>
              <a:fillRef idx="0">
                <a:schemeClr val="dk1"/>
              </a:fillRef>
              <a:effectRef idx="1">
                <a:schemeClr val="dk1"/>
              </a:effectRef>
              <a:fontRef idx="minor">
                <a:schemeClr val="tx1"/>
              </a:fontRef>
            </p:style>
          </p:cxnSp>
          <p:sp>
            <p:nvSpPr>
              <p:cNvPr id="114" name="TextBox 113"/>
              <p:cNvSpPr txBox="1"/>
              <p:nvPr/>
            </p:nvSpPr>
            <p:spPr>
              <a:xfrm>
                <a:off x="1845245" y="1623965"/>
                <a:ext cx="447375"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A</a:t>
                </a:r>
                <a:endParaRPr lang="en-US" b="1" dirty="0">
                  <a:latin typeface="Times New Roman" pitchFamily="18" charset="0"/>
                  <a:cs typeface="Times New Roman" pitchFamily="18" charset="0"/>
                </a:endParaRPr>
              </a:p>
            </p:txBody>
          </p:sp>
          <p:sp>
            <p:nvSpPr>
              <p:cNvPr id="115" name="TextBox 114"/>
              <p:cNvSpPr txBox="1"/>
              <p:nvPr/>
            </p:nvSpPr>
            <p:spPr>
              <a:xfrm>
                <a:off x="1845245" y="2046419"/>
                <a:ext cx="431048" cy="512528"/>
              </a:xfrm>
              <a:prstGeom prst="rect">
                <a:avLst/>
              </a:prstGeom>
              <a:noFill/>
            </p:spPr>
            <p:txBody>
              <a:bodyPr wrap="none" rtlCol="0">
                <a:spAutoFit/>
              </a:bodyPr>
              <a:lstStyle/>
              <a:p>
                <a:r>
                  <a:rPr lang="en-US" b="1" dirty="0">
                    <a:latin typeface="Times New Roman" pitchFamily="18" charset="0"/>
                    <a:cs typeface="Times New Roman" pitchFamily="18" charset="0"/>
                  </a:rPr>
                  <a:t>B</a:t>
                </a:r>
              </a:p>
            </p:txBody>
          </p:sp>
          <p:sp>
            <p:nvSpPr>
              <p:cNvPr id="116" name="TextBox 115"/>
              <p:cNvSpPr txBox="1"/>
              <p:nvPr/>
            </p:nvSpPr>
            <p:spPr>
              <a:xfrm>
                <a:off x="1845245" y="25072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C</a:t>
                </a:r>
              </a:p>
            </p:txBody>
          </p:sp>
          <p:sp>
            <p:nvSpPr>
              <p:cNvPr id="117" name="TextBox 116"/>
              <p:cNvSpPr txBox="1"/>
              <p:nvPr/>
            </p:nvSpPr>
            <p:spPr>
              <a:xfrm>
                <a:off x="5073662" y="1623965"/>
                <a:ext cx="794337"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P=A</a:t>
                </a:r>
                <a:endParaRPr lang="en-US" b="1" dirty="0">
                  <a:latin typeface="Times New Roman" pitchFamily="18" charset="0"/>
                  <a:cs typeface="Times New Roman" pitchFamily="18" charset="0"/>
                </a:endParaRPr>
              </a:p>
            </p:txBody>
          </p:sp>
          <p:sp>
            <p:nvSpPr>
              <p:cNvPr id="118" name="TextBox 117"/>
              <p:cNvSpPr txBox="1"/>
              <p:nvPr/>
            </p:nvSpPr>
            <p:spPr>
              <a:xfrm>
                <a:off x="5080803" y="2046419"/>
                <a:ext cx="1539283"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Q=AB⊕C</a:t>
                </a:r>
                <a:endParaRPr lang="en-US" b="1" dirty="0">
                  <a:latin typeface="Times New Roman" pitchFamily="18" charset="0"/>
                  <a:cs typeface="Times New Roman" pitchFamily="18" charset="0"/>
                </a:endParaRPr>
              </a:p>
            </p:txBody>
          </p:sp>
          <p:sp>
            <p:nvSpPr>
              <p:cNvPr id="119" name="TextBox 118"/>
              <p:cNvSpPr txBox="1"/>
              <p:nvPr/>
            </p:nvSpPr>
            <p:spPr>
              <a:xfrm>
                <a:off x="5064774" y="2499960"/>
                <a:ext cx="1539282"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R=AD⊕C</a:t>
                </a:r>
                <a:endParaRPr lang="en-US" b="1" dirty="0">
                  <a:latin typeface="Times New Roman" pitchFamily="18" charset="0"/>
                  <a:cs typeface="Times New Roman" pitchFamily="18" charset="0"/>
                </a:endParaRPr>
              </a:p>
            </p:txBody>
          </p:sp>
        </p:grpSp>
        <p:cxnSp>
          <p:nvCxnSpPr>
            <p:cNvPr id="103" name="Straight Connector 102"/>
            <p:cNvCxnSpPr/>
            <p:nvPr/>
          </p:nvCxnSpPr>
          <p:spPr>
            <a:xfrm>
              <a:off x="501070" y="5003605"/>
              <a:ext cx="499265" cy="0"/>
            </a:xfrm>
            <a:prstGeom prst="line">
              <a:avLst/>
            </a:prstGeom>
          </p:spPr>
          <p:style>
            <a:lnRef idx="2">
              <a:schemeClr val="dk1"/>
            </a:lnRef>
            <a:fillRef idx="0">
              <a:schemeClr val="dk1"/>
            </a:fillRef>
            <a:effectRef idx="1">
              <a:schemeClr val="dk1"/>
            </a:effectRef>
            <a:fontRef idx="minor">
              <a:schemeClr val="tx1"/>
            </a:fontRef>
          </p:style>
        </p:cxnSp>
        <p:cxnSp>
          <p:nvCxnSpPr>
            <p:cNvPr id="104" name="Straight Connector 103"/>
            <p:cNvCxnSpPr/>
            <p:nvPr/>
          </p:nvCxnSpPr>
          <p:spPr>
            <a:xfrm>
              <a:off x="2843775" y="3659430"/>
              <a:ext cx="499265" cy="0"/>
            </a:xfrm>
            <a:prstGeom prst="line">
              <a:avLst/>
            </a:prstGeom>
          </p:spPr>
          <p:style>
            <a:lnRef idx="2">
              <a:schemeClr val="dk1"/>
            </a:lnRef>
            <a:fillRef idx="0">
              <a:schemeClr val="dk1"/>
            </a:fillRef>
            <a:effectRef idx="1">
              <a:schemeClr val="dk1"/>
            </a:effectRef>
            <a:fontRef idx="minor">
              <a:schemeClr val="tx1"/>
            </a:fontRef>
          </p:style>
        </p:cxnSp>
        <p:sp>
          <p:nvSpPr>
            <p:cNvPr id="105" name="TextBox 104"/>
            <p:cNvSpPr txBox="1"/>
            <p:nvPr/>
          </p:nvSpPr>
          <p:spPr>
            <a:xfrm>
              <a:off x="149692" y="4811580"/>
              <a:ext cx="447375" cy="512528"/>
            </a:xfrm>
            <a:prstGeom prst="rect">
              <a:avLst/>
            </a:prstGeom>
            <a:noFill/>
          </p:spPr>
          <p:txBody>
            <a:bodyPr wrap="none" rtlCol="0">
              <a:spAutoFit/>
            </a:bodyPr>
            <a:lstStyle/>
            <a:p>
              <a:r>
                <a:rPr lang="en-US" b="1" dirty="0">
                  <a:latin typeface="Times New Roman" pitchFamily="18" charset="0"/>
                  <a:cs typeface="Times New Roman" pitchFamily="18" charset="0"/>
                </a:rPr>
                <a:t>D</a:t>
              </a:r>
            </a:p>
          </p:txBody>
        </p:sp>
        <p:sp>
          <p:nvSpPr>
            <p:cNvPr id="106" name="TextBox 105"/>
            <p:cNvSpPr txBox="1"/>
            <p:nvPr/>
          </p:nvSpPr>
          <p:spPr>
            <a:xfrm>
              <a:off x="3381444" y="4826298"/>
              <a:ext cx="2050173" cy="512528"/>
            </a:xfrm>
            <a:prstGeom prst="rect">
              <a:avLst/>
            </a:prstGeom>
            <a:noFill/>
          </p:spPr>
          <p:txBody>
            <a:bodyPr wrap="none" rtlCol="0">
              <a:spAutoFit/>
            </a:bodyPr>
            <a:lstStyle/>
            <a:p>
              <a:r>
                <a:rPr lang="en-US" b="1" dirty="0" smtClean="0">
                  <a:latin typeface="Times New Roman" pitchFamily="18" charset="0"/>
                  <a:cs typeface="Times New Roman" pitchFamily="18" charset="0"/>
                </a:rPr>
                <a:t>S=A’B⊕C⊕D</a:t>
              </a:r>
              <a:endParaRPr lang="en-US" b="1" dirty="0">
                <a:latin typeface="Times New Roman" pitchFamily="18" charset="0"/>
                <a:cs typeface="Times New Roman" pitchFamily="18" charset="0"/>
              </a:endParaRPr>
            </a:p>
          </p:txBody>
        </p:sp>
      </p:grpSp>
      <p:sp>
        <p:nvSpPr>
          <p:cNvPr id="120" name="Date Placeholder 119"/>
          <p:cNvSpPr>
            <a:spLocks noGrp="1"/>
          </p:cNvSpPr>
          <p:nvPr>
            <p:ph type="dt" sz="half" idx="10"/>
          </p:nvPr>
        </p:nvSpPr>
        <p:spPr/>
        <p:txBody>
          <a:bodyPr/>
          <a:lstStyle/>
          <a:p>
            <a:fld id="{D004E4CB-C829-4B1E-85A4-11421702AD4C}" type="datetime1">
              <a:rPr lang="ta-IN" smtClean="0"/>
              <a:pPr/>
              <a:t>20-03-2020</a:t>
            </a:fld>
            <a:endParaRPr lang="en-US"/>
          </a:p>
        </p:txBody>
      </p:sp>
      <p:sp>
        <p:nvSpPr>
          <p:cNvPr id="121" name="Slide Number Placeholder 120"/>
          <p:cNvSpPr>
            <a:spLocks noGrp="1"/>
          </p:cNvSpPr>
          <p:nvPr>
            <p:ph type="sldNum" sz="quarter" idx="12"/>
          </p:nvPr>
        </p:nvSpPr>
        <p:spPr/>
        <p:txBody>
          <a:bodyPr/>
          <a:lstStyle/>
          <a:p>
            <a:fld id="{9481EC19-6D0F-46DC-855D-481A351B335A}" type="slidenum">
              <a:rPr lang="en-US" smtClean="0"/>
              <a:pPr/>
              <a:t>93</a:t>
            </a:fld>
            <a:endParaRPr lang="en-US"/>
          </a:p>
        </p:txBody>
      </p:sp>
      <p:sp>
        <p:nvSpPr>
          <p:cNvPr id="122" name="Footer Placeholder 121"/>
          <p:cNvSpPr>
            <a:spLocks noGrp="1"/>
          </p:cNvSpPr>
          <p:nvPr>
            <p:ph type="ftr" sz="quarter" idx="11"/>
          </p:nvPr>
        </p:nvSpPr>
        <p:spPr/>
        <p:txBody>
          <a:bodyPr/>
          <a:lstStyle/>
          <a:p>
            <a:r>
              <a:rPr lang="en-US" smtClean="0"/>
              <a:t>Ph.D. Viva Voce</a:t>
            </a:r>
            <a:endParaRPr lang="en-US"/>
          </a:p>
        </p:txBody>
      </p:sp>
    </p:spTree>
    <p:extLst>
      <p:ext uri="{BB962C8B-B14F-4D97-AF65-F5344CB8AC3E}">
        <p14:creationId xmlns="" xmlns:p14="http://schemas.microsoft.com/office/powerpoint/2010/main" val="24433119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506153" y="2061972"/>
          <a:ext cx="5176520" cy="3189732"/>
        </p:xfrm>
        <a:graphic>
          <a:graphicData uri="http://schemas.openxmlformats.org/drawingml/2006/table">
            <a:tbl>
              <a:tblPr/>
              <a:tblGrid>
                <a:gridCol w="1294130">
                  <a:extLst>
                    <a:ext uri="{9D8B030D-6E8A-4147-A177-3AD203B41FA5}">
                      <a16:colId xmlns="" xmlns:a16="http://schemas.microsoft.com/office/drawing/2014/main" val="20000"/>
                    </a:ext>
                  </a:extLst>
                </a:gridCol>
                <a:gridCol w="1294130">
                  <a:extLst>
                    <a:ext uri="{9D8B030D-6E8A-4147-A177-3AD203B41FA5}">
                      <a16:colId xmlns="" xmlns:a16="http://schemas.microsoft.com/office/drawing/2014/main" val="20001"/>
                    </a:ext>
                  </a:extLst>
                </a:gridCol>
                <a:gridCol w="1294130">
                  <a:extLst>
                    <a:ext uri="{9D8B030D-6E8A-4147-A177-3AD203B41FA5}">
                      <a16:colId xmlns="" xmlns:a16="http://schemas.microsoft.com/office/drawing/2014/main" val="20002"/>
                    </a:ext>
                  </a:extLst>
                </a:gridCol>
                <a:gridCol w="1294130">
                  <a:extLst>
                    <a:ext uri="{9D8B030D-6E8A-4147-A177-3AD203B41FA5}">
                      <a16:colId xmlns="" xmlns:a16="http://schemas.microsoft.com/office/drawing/2014/main" val="20003"/>
                    </a:ext>
                  </a:extLst>
                </a:gridCol>
              </a:tblGrid>
              <a:tr h="161925">
                <a:tc>
                  <a:txBody>
                    <a:bodyPr/>
                    <a:lstStyle/>
                    <a:p>
                      <a:pPr algn="ctr">
                        <a:lnSpc>
                          <a:spcPct val="115000"/>
                        </a:lnSpc>
                        <a:spcAft>
                          <a:spcPts val="0"/>
                        </a:spcAft>
                      </a:pPr>
                      <a:r>
                        <a:rPr lang="en-US" sz="1400" b="1" dirty="0">
                          <a:latin typeface="Times New Roman"/>
                          <a:ea typeface="Calibri"/>
                          <a:cs typeface="Latha"/>
                        </a:rPr>
                        <a:t>S. No</a:t>
                      </a:r>
                      <a:endParaRPr lang="en-US" sz="1200" dirty="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b="1">
                          <a:latin typeface="Times New Roman"/>
                          <a:ea typeface="Calibri"/>
                          <a:cs typeface="Latha"/>
                        </a:rPr>
                        <a:t>Reversible Gate</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b="1">
                          <a:latin typeface="Times New Roman"/>
                          <a:ea typeface="Calibri"/>
                          <a:cs typeface="Latha"/>
                        </a:rPr>
                        <a:t>Type and Number of Primitive Gates for the construction</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b="1" dirty="0">
                          <a:latin typeface="Times New Roman"/>
                          <a:ea typeface="Calibri"/>
                          <a:cs typeface="Latha"/>
                        </a:rPr>
                        <a:t>Quantum Cost</a:t>
                      </a:r>
                      <a:endParaRPr lang="en-US" sz="1200" dirty="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61925">
                <a:tc>
                  <a:txBody>
                    <a:bodyPr/>
                    <a:lstStyle/>
                    <a:p>
                      <a:pPr marL="342900" lvl="0" indent="-342900" algn="ctr">
                        <a:lnSpc>
                          <a:spcPct val="115000"/>
                        </a:lnSpc>
                        <a:spcAft>
                          <a:spcPts val="0"/>
                        </a:spcAft>
                        <a:buFont typeface="+mj-lt"/>
                        <a:buAutoNum type="arabicPeriod"/>
                      </a:pPr>
                      <a:endParaRPr lang="en-US" sz="1400">
                        <a:latin typeface="Times New Roman"/>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KMD Gate1</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Toffoli – 1; Feynman – 4</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9</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161925">
                <a:tc>
                  <a:txBody>
                    <a:bodyPr/>
                    <a:lstStyle/>
                    <a:p>
                      <a:pPr marL="342900" lvl="0" indent="-342900" algn="ctr">
                        <a:lnSpc>
                          <a:spcPct val="115000"/>
                        </a:lnSpc>
                        <a:spcAft>
                          <a:spcPts val="0"/>
                        </a:spcAft>
                        <a:buFont typeface="+mj-lt"/>
                        <a:buAutoNum type="arabicPeriod"/>
                      </a:pPr>
                      <a:endParaRPr lang="en-US" sz="1400">
                        <a:latin typeface="Times New Roman"/>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KMD Gate2</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Toffoli – 1; Feynman – 5</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10</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61925">
                <a:tc>
                  <a:txBody>
                    <a:bodyPr/>
                    <a:lstStyle/>
                    <a:p>
                      <a:pPr marL="342900" lvl="0" indent="-342900" algn="ctr">
                        <a:lnSpc>
                          <a:spcPct val="115000"/>
                        </a:lnSpc>
                        <a:spcAft>
                          <a:spcPts val="0"/>
                        </a:spcAft>
                        <a:buFont typeface="+mj-lt"/>
                        <a:buAutoNum type="arabicPeriod"/>
                      </a:pPr>
                      <a:endParaRPr lang="en-US" sz="1400">
                        <a:latin typeface="Times New Roman"/>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KMD Gate3</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Toffoli – 1; Feynman – 4</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9</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161925">
                <a:tc>
                  <a:txBody>
                    <a:bodyPr/>
                    <a:lstStyle/>
                    <a:p>
                      <a:pPr marL="342900" lvl="0" indent="-342900" algn="ctr">
                        <a:lnSpc>
                          <a:spcPct val="115000"/>
                        </a:lnSpc>
                        <a:spcAft>
                          <a:spcPts val="0"/>
                        </a:spcAft>
                        <a:buFont typeface="+mj-lt"/>
                        <a:buAutoNum type="arabicPeriod"/>
                      </a:pPr>
                      <a:endParaRPr lang="en-US" sz="1400">
                        <a:latin typeface="Times New Roman"/>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KMD Gate4</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Times New Roman"/>
                          <a:ea typeface="Calibri"/>
                          <a:cs typeface="Latha"/>
                        </a:rPr>
                        <a:t>Toffoli – 1; Feynman – 7</a:t>
                      </a:r>
                      <a:endParaRPr lang="en-US" sz="120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latin typeface="Times New Roman"/>
                          <a:ea typeface="Calibri"/>
                          <a:cs typeface="Latha"/>
                        </a:rPr>
                        <a:t>12</a:t>
                      </a:r>
                      <a:endParaRPr lang="en-US" sz="1200" dirty="0">
                        <a:latin typeface="Calibri"/>
                        <a:ea typeface="Calibri"/>
                        <a:cs typeface="Latha"/>
                      </a:endParaRPr>
                    </a:p>
                  </a:txBody>
                  <a:tcPr marL="68579" marR="685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98305" name="Rectangle 1"/>
          <p:cNvSpPr>
            <a:spLocks noChangeArrowheads="1"/>
          </p:cNvSpPr>
          <p:nvPr/>
        </p:nvSpPr>
        <p:spPr bwMode="auto">
          <a:xfrm>
            <a:off x="1" y="587514"/>
            <a:ext cx="7787581" cy="70788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Annexure I (for Comment No. 2)</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Quantum Cost of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Toffoli</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is 5 and Feynman is 1 (Table 1.3, page 12)</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DC150AF9-0155-4AC5-B398-69796940207A}" type="datetime1">
              <a:rPr lang="ta-IN" smtClean="0"/>
              <a:pPr/>
              <a:t>20-03-2020</a:t>
            </a:fld>
            <a:endParaRPr lang="en-US"/>
          </a:p>
        </p:txBody>
      </p:sp>
      <p:sp>
        <p:nvSpPr>
          <p:cNvPr id="6" name="Slide Number Placeholder 5"/>
          <p:cNvSpPr>
            <a:spLocks noGrp="1"/>
          </p:cNvSpPr>
          <p:nvPr>
            <p:ph type="sldNum" sz="quarter" idx="12"/>
          </p:nvPr>
        </p:nvSpPr>
        <p:spPr/>
        <p:txBody>
          <a:bodyPr/>
          <a:lstStyle/>
          <a:p>
            <a:fld id="{9481EC19-6D0F-46DC-855D-481A351B335A}" type="slidenum">
              <a:rPr lang="en-US" smtClean="0"/>
              <a:pPr/>
              <a:t>94</a:t>
            </a:fld>
            <a:endParaRPr lang="en-US"/>
          </a:p>
        </p:txBody>
      </p:sp>
      <p:sp>
        <p:nvSpPr>
          <p:cNvPr id="7" name="Footer Placeholder 6"/>
          <p:cNvSpPr>
            <a:spLocks noGrp="1"/>
          </p:cNvSpPr>
          <p:nvPr>
            <p:ph type="ftr" sz="quarter" idx="11"/>
          </p:nvPr>
        </p:nvSpPr>
        <p:spPr/>
        <p:txBody>
          <a:bodyPr/>
          <a:lstStyle/>
          <a:p>
            <a:r>
              <a:rPr lang="en-US" smtClean="0"/>
              <a:t>Ph.D. Viva Voce</a:t>
            </a: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l="28530" t="27692" r="39100" b="14286"/>
          <a:stretch>
            <a:fillRect/>
          </a:stretch>
        </p:blipFill>
        <p:spPr bwMode="auto">
          <a:xfrm>
            <a:off x="3502978" y="1561853"/>
            <a:ext cx="5182870" cy="5219947"/>
          </a:xfrm>
          <a:prstGeom prst="rect">
            <a:avLst/>
          </a:prstGeom>
          <a:noFill/>
          <a:ln w="9525">
            <a:noFill/>
            <a:miter lim="800000"/>
            <a:headEnd/>
            <a:tailEnd/>
          </a:ln>
        </p:spPr>
      </p:pic>
      <p:sp>
        <p:nvSpPr>
          <p:cNvPr id="99329" name="Rectangle 1"/>
          <p:cNvSpPr>
            <a:spLocks noChangeArrowheads="1"/>
          </p:cNvSpPr>
          <p:nvPr/>
        </p:nvSpPr>
        <p:spPr bwMode="auto">
          <a:xfrm>
            <a:off x="0" y="152400"/>
            <a:ext cx="11733212"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Annexure II (for Comment No. 5)</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Simulation Environment </a:t>
            </a:r>
            <a:endPar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simulation environment chosen for the proposed design in QCA Tool is </a:t>
            </a:r>
            <a:r>
              <a:rPr kumimoji="0" lang="en-US"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Bistable</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Simulation engine with exhaustive simulation.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26C988DF-4C1A-49E4-949E-E108F013DE78}" type="datetime1">
              <a:rPr lang="ta-IN" smtClean="0"/>
              <a:pPr/>
              <a:t>20-03-2020</a:t>
            </a:fld>
            <a:endParaRPr lang="en-US"/>
          </a:p>
        </p:txBody>
      </p:sp>
      <p:sp>
        <p:nvSpPr>
          <p:cNvPr id="6" name="Slide Number Placeholder 5"/>
          <p:cNvSpPr>
            <a:spLocks noGrp="1"/>
          </p:cNvSpPr>
          <p:nvPr>
            <p:ph type="sldNum" sz="quarter" idx="12"/>
          </p:nvPr>
        </p:nvSpPr>
        <p:spPr/>
        <p:txBody>
          <a:bodyPr/>
          <a:lstStyle/>
          <a:p>
            <a:fld id="{9481EC19-6D0F-46DC-855D-481A351B335A}" type="slidenum">
              <a:rPr lang="en-US" smtClean="0"/>
              <a:pPr/>
              <a:t>95</a:t>
            </a:fld>
            <a:endParaRPr lang="en-US"/>
          </a:p>
        </p:txBody>
      </p:sp>
      <p:sp>
        <p:nvSpPr>
          <p:cNvPr id="7" name="Footer Placeholder 6"/>
          <p:cNvSpPr>
            <a:spLocks noGrp="1"/>
          </p:cNvSpPr>
          <p:nvPr>
            <p:ph type="ftr" sz="quarter" idx="11"/>
          </p:nvPr>
        </p:nvSpPr>
        <p:spPr/>
        <p:txBody>
          <a:bodyPr/>
          <a:lstStyle/>
          <a:p>
            <a:r>
              <a:rPr lang="en-US" smtClean="0"/>
              <a:t>Ph.D. Viva Voce</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a:noFill/>
        </a:ln>
        <a:effectLst>
          <a:outerShdw blurRad="107950" dist="12700" dir="5400000" algn="t" rotWithShape="0">
            <a:prstClr val="black"/>
          </a:outerShdw>
        </a:effectLst>
        <a:scene3d>
          <a:camera prst="orthographicFront"/>
          <a:lightRig rig="soft" dir="t"/>
        </a:scene3d>
        <a:sp3d prstMaterial="matte">
          <a:bevelT w="63500" h="63500"/>
        </a:sp3d>
      </a:spPr>
      <a:bodyPr vert="wordArtVert" anchor="ctr"/>
      <a:lstStyle>
        <a:defPPr algn="ctr" fontAlgn="base">
          <a:spcBef>
            <a:spcPct val="0"/>
          </a:spcBef>
          <a:spcAft>
            <a:spcPct val="0"/>
          </a:spcAft>
          <a:defRPr kumimoji="1" sz="2400" dirty="0" smtClean="0">
            <a:solidFill>
              <a:srgbClr val="FF0066"/>
            </a:solidFill>
            <a:latin typeface="Bodoni MT Black"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2127</TotalTime>
  <Words>8643</Words>
  <Application>Microsoft Office PowerPoint</Application>
  <PresentationFormat>Custom</PresentationFormat>
  <Paragraphs>2722</Paragraphs>
  <Slides>95</Slides>
  <Notes>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95</vt:i4>
      </vt:variant>
    </vt:vector>
  </HeadingPairs>
  <TitlesOfParts>
    <vt:vector size="98" baseType="lpstr">
      <vt:lpstr>Office Theme</vt:lpstr>
      <vt:lpstr>Bitmap Image</vt:lpstr>
      <vt:lpstr>Picture</vt:lpstr>
      <vt:lpstr>STUDIES ON REVERSIBLE LOGIC BASED GATES AND CIRCUITS FOR ARITHMETIC OPERATIONS</vt:lpstr>
      <vt:lpstr>Slide 2</vt:lpstr>
      <vt:lpstr>Slide 3</vt:lpstr>
      <vt:lpstr>Introduction to Reversible Logic</vt:lpstr>
      <vt:lpstr>Introduction to Reversible Logic</vt:lpstr>
      <vt:lpstr>Properties of Reversible Gate</vt:lpstr>
      <vt:lpstr>Objectives of the Research</vt:lpstr>
      <vt:lpstr>Slide 8</vt:lpstr>
      <vt:lpstr>Reversible Gates – A Comparison</vt:lpstr>
      <vt:lpstr>Types of Reversible Gates</vt:lpstr>
      <vt:lpstr>ALU – A Review </vt:lpstr>
      <vt:lpstr>DIVISION – A Review</vt:lpstr>
      <vt:lpstr>MULTIPLIER – A Review</vt:lpstr>
      <vt:lpstr>Research Carried Out</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Approach 1 (2×2)</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3×3 Reversible Gates</vt:lpstr>
      <vt:lpstr>4 × 4 Reversible Gates</vt:lpstr>
      <vt:lpstr>Slide 94</vt:lpstr>
      <vt:lpstr>Slide 95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Studies on Reversible Logic Based Gates and Circuits for Arithmetic Operations</dc:title>
  <dc:creator>Administrator</dc:creator>
  <cp:lastModifiedBy>Administrator</cp:lastModifiedBy>
  <cp:revision>986</cp:revision>
  <dcterms:created xsi:type="dcterms:W3CDTF">2020-02-10T19:25:27Z</dcterms:created>
  <dcterms:modified xsi:type="dcterms:W3CDTF">2020-03-20T00:55:35Z</dcterms:modified>
</cp:coreProperties>
</file>